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2"/>
  </p:notesMasterIdLst>
  <p:handoutMasterIdLst>
    <p:handoutMasterId r:id="rId63"/>
  </p:handoutMasterIdLst>
  <p:sldIdLst>
    <p:sldId id="256" r:id="rId2"/>
    <p:sldId id="271" r:id="rId3"/>
    <p:sldId id="259" r:id="rId4"/>
    <p:sldId id="286" r:id="rId5"/>
    <p:sldId id="258" r:id="rId6"/>
    <p:sldId id="274" r:id="rId7"/>
    <p:sldId id="275" r:id="rId8"/>
    <p:sldId id="290" r:id="rId9"/>
    <p:sldId id="296" r:id="rId10"/>
    <p:sldId id="287" r:id="rId11"/>
    <p:sldId id="276" r:id="rId12"/>
    <p:sldId id="278" r:id="rId13"/>
    <p:sldId id="281" r:id="rId14"/>
    <p:sldId id="277" r:id="rId15"/>
    <p:sldId id="279" r:id="rId16"/>
    <p:sldId id="307" r:id="rId17"/>
    <p:sldId id="292" r:id="rId18"/>
    <p:sldId id="299" r:id="rId19"/>
    <p:sldId id="289" r:id="rId20"/>
    <p:sldId id="303" r:id="rId21"/>
    <p:sldId id="304" r:id="rId22"/>
    <p:sldId id="300" r:id="rId23"/>
    <p:sldId id="301" r:id="rId24"/>
    <p:sldId id="284" r:id="rId25"/>
    <p:sldId id="302" r:id="rId26"/>
    <p:sldId id="282" r:id="rId27"/>
    <p:sldId id="305" r:id="rId28"/>
    <p:sldId id="306" r:id="rId29"/>
    <p:sldId id="308" r:id="rId30"/>
    <p:sldId id="324" r:id="rId31"/>
    <p:sldId id="309" r:id="rId32"/>
    <p:sldId id="310" r:id="rId33"/>
    <p:sldId id="311" r:id="rId34"/>
    <p:sldId id="297" r:id="rId35"/>
    <p:sldId id="260" r:id="rId36"/>
    <p:sldId id="293" r:id="rId37"/>
    <p:sldId id="288" r:id="rId38"/>
    <p:sldId id="294" r:id="rId39"/>
    <p:sldId id="295" r:id="rId40"/>
    <p:sldId id="291" r:id="rId41"/>
    <p:sldId id="283" r:id="rId42"/>
    <p:sldId id="264" r:id="rId43"/>
    <p:sldId id="265" r:id="rId44"/>
    <p:sldId id="266" r:id="rId45"/>
    <p:sldId id="312" r:id="rId46"/>
    <p:sldId id="313" r:id="rId47"/>
    <p:sldId id="314" r:id="rId48"/>
    <p:sldId id="267" r:id="rId49"/>
    <p:sldId id="269" r:id="rId50"/>
    <p:sldId id="270" r:id="rId51"/>
    <p:sldId id="298" r:id="rId52"/>
    <p:sldId id="315" r:id="rId53"/>
    <p:sldId id="318" r:id="rId54"/>
    <p:sldId id="319" r:id="rId55"/>
    <p:sldId id="320" r:id="rId56"/>
    <p:sldId id="321" r:id="rId57"/>
    <p:sldId id="322" r:id="rId58"/>
    <p:sldId id="316" r:id="rId59"/>
    <p:sldId id="317" r:id="rId60"/>
    <p:sldId id="323" r:id="rId6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363A2A-B6AF-4111-BB0A-6E1865D12615}">
          <p14:sldIdLst>
            <p14:sldId id="256"/>
            <p14:sldId id="271"/>
            <p14:sldId id="259"/>
            <p14:sldId id="286"/>
            <p14:sldId id="258"/>
            <p14:sldId id="274"/>
            <p14:sldId id="275"/>
            <p14:sldId id="290"/>
            <p14:sldId id="296"/>
            <p14:sldId id="287"/>
            <p14:sldId id="276"/>
            <p14:sldId id="278"/>
            <p14:sldId id="281"/>
            <p14:sldId id="277"/>
            <p14:sldId id="279"/>
            <p14:sldId id="307"/>
            <p14:sldId id="292"/>
            <p14:sldId id="299"/>
            <p14:sldId id="289"/>
            <p14:sldId id="303"/>
            <p14:sldId id="304"/>
            <p14:sldId id="300"/>
            <p14:sldId id="301"/>
            <p14:sldId id="284"/>
            <p14:sldId id="302"/>
            <p14:sldId id="282"/>
            <p14:sldId id="305"/>
            <p14:sldId id="306"/>
            <p14:sldId id="308"/>
            <p14:sldId id="324"/>
            <p14:sldId id="309"/>
            <p14:sldId id="310"/>
            <p14:sldId id="311"/>
            <p14:sldId id="297"/>
            <p14:sldId id="260"/>
            <p14:sldId id="293"/>
            <p14:sldId id="288"/>
            <p14:sldId id="294"/>
            <p14:sldId id="295"/>
            <p14:sldId id="291"/>
            <p14:sldId id="283"/>
            <p14:sldId id="264"/>
            <p14:sldId id="265"/>
            <p14:sldId id="266"/>
            <p14:sldId id="312"/>
            <p14:sldId id="313"/>
            <p14:sldId id="314"/>
            <p14:sldId id="267"/>
            <p14:sldId id="269"/>
            <p14:sldId id="270"/>
            <p14:sldId id="298"/>
            <p14:sldId id="315"/>
            <p14:sldId id="318"/>
            <p14:sldId id="319"/>
            <p14:sldId id="320"/>
            <p14:sldId id="321"/>
            <p14:sldId id="322"/>
            <p14:sldId id="316"/>
            <p14:sldId id="317"/>
            <p14:sldId id="323"/>
          </p14:sldIdLst>
        </p14:section>
        <p14:section name="Untitled Section" id="{D411D0BE-AE20-4667-B368-9496F59BB7E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showGuides="1">
      <p:cViewPr varScale="1">
        <p:scale>
          <a:sx n="72" d="100"/>
          <a:sy n="72" d="100"/>
        </p:scale>
        <p:origin x="82" y="2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621"/>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14/02/2020</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14/02/2020</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Bild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61" t="476" r="10161" b="28351"/>
          <a:stretch/>
        </p:blipFill>
        <p:spPr>
          <a:xfrm>
            <a:off x="0" y="252000"/>
            <a:ext cx="9144000" cy="5184000"/>
          </a:xfrm>
          <a:prstGeom prst="rect">
            <a:avLst/>
          </a:prstGeom>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40252896"/>
            <a:ext cx="9924896"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40405296"/>
            <a:ext cx="9924896"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40557696"/>
            <a:ext cx="9924896"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40710096"/>
            <a:ext cx="9924896"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8" name="Bild 7"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0072" y="5832313"/>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hasCustomPrompt="1"/>
          </p:nvPr>
        </p:nvSpPr>
        <p:spPr>
          <a:xfrm>
            <a:off x="467544" y="228600"/>
            <a:ext cx="7543800" cy="457200"/>
          </a:xfrm>
        </p:spPr>
        <p:txBody>
          <a:bodyPr>
            <a:noAutofit/>
          </a:bodyPr>
          <a:lstStyle>
            <a:lvl1pPr algn="l">
              <a:lnSpc>
                <a:spcPts val="3200"/>
              </a:lnSpc>
              <a:defRPr sz="3000" b="1">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second line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4"/>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a:t>
            </a:fld>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116632"/>
            <a:ext cx="458197" cy="465708"/>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14/02/2020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my.conf.dfn.de/"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support.zoom.us/hc/en-us/articles/203741855-Cloud-Record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upport.zoom.us/" TargetMode="External"/><Relationship Id="rId2" Type="http://schemas.openxmlformats.org/officeDocument/2006/relationships/hyperlink" Target="https://zoom.us/roomconnecto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arn.getindico.io/" TargetMode="External"/><Relationship Id="rId2" Type="http://schemas.openxmlformats.org/officeDocument/2006/relationships/hyperlink" Target="mailto:indico@euro-fusion.org" TargetMode="External"/><Relationship Id="rId1" Type="http://schemas.openxmlformats.org/officeDocument/2006/relationships/slideLayout" Target="../slideLayouts/slideLayout2.xml"/><Relationship Id="rId5" Type="http://schemas.openxmlformats.org/officeDocument/2006/relationships/hyperlink" Target="https://indico.euro-fusion.org/category/1/" TargetMode="External"/><Relationship Id="rId4" Type="http://schemas.openxmlformats.org/officeDocument/2006/relationships/hyperlink" Target="https://talk.getindico.i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r>
              <a:rPr lang="de-DE" dirty="0"/>
              <a:t> </a:t>
            </a:r>
            <a:r>
              <a:rPr lang="de-DE" dirty="0" err="1"/>
              <a:t>to</a:t>
            </a:r>
            <a:br>
              <a:rPr lang="de-DE" dirty="0"/>
            </a:br>
            <a:r>
              <a:rPr lang="de-DE" dirty="0"/>
              <a:t>Indico / DFNconf / Zoom</a:t>
            </a:r>
            <a:endParaRPr lang="en-US" dirty="0"/>
          </a:p>
        </p:txBody>
      </p:sp>
      <p:sp>
        <p:nvSpPr>
          <p:cNvPr id="3" name="Subtitle 2"/>
          <p:cNvSpPr>
            <a:spLocks noGrp="1"/>
          </p:cNvSpPr>
          <p:nvPr>
            <p:ph type="subTitle" idx="1"/>
          </p:nvPr>
        </p:nvSpPr>
        <p:spPr/>
        <p:txBody>
          <a:bodyPr/>
          <a:lstStyle/>
          <a:p>
            <a:r>
              <a:rPr lang="de-DE" dirty="0"/>
              <a:t>04/Mar/2020</a:t>
            </a:r>
            <a:endParaRPr lang="en-US" dirty="0"/>
          </a:p>
        </p:txBody>
      </p:sp>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274B-449D-4EC1-B019-8D8B22752AD3}"/>
              </a:ext>
            </a:extLst>
          </p:cNvPr>
          <p:cNvSpPr>
            <a:spLocks noGrp="1"/>
          </p:cNvSpPr>
          <p:nvPr>
            <p:ph type="title"/>
          </p:nvPr>
        </p:nvSpPr>
        <p:spPr/>
        <p:txBody>
          <a:bodyPr/>
          <a:lstStyle/>
          <a:p>
            <a:r>
              <a:rPr lang="de-DE" dirty="0"/>
              <a:t>Live Demo *** In Parallel …***</a:t>
            </a:r>
            <a:endParaRPr lang="en-US" dirty="0"/>
          </a:p>
        </p:txBody>
      </p:sp>
      <p:sp>
        <p:nvSpPr>
          <p:cNvPr id="3" name="Content Placeholder 2">
            <a:extLst>
              <a:ext uri="{FF2B5EF4-FFF2-40B4-BE49-F238E27FC236}">
                <a16:creationId xmlns:a16="http://schemas.microsoft.com/office/drawing/2014/main" id="{EB55C376-105D-48E0-AEF9-BCE5F9CAE20D}"/>
              </a:ext>
            </a:extLst>
          </p:cNvPr>
          <p:cNvSpPr>
            <a:spLocks noGrp="1"/>
          </p:cNvSpPr>
          <p:nvPr>
            <p:ph idx="1"/>
          </p:nvPr>
        </p:nvSpPr>
        <p:spPr/>
        <p:txBody>
          <a:bodyPr>
            <a:normAutofit/>
          </a:bodyPr>
          <a:lstStyle/>
          <a:p>
            <a:pPr marL="0" indent="0">
              <a:buNone/>
            </a:pPr>
            <a:r>
              <a:rPr lang="de-DE" dirty="0" err="1"/>
              <a:t>Steps</a:t>
            </a:r>
            <a:r>
              <a:rPr lang="de-DE" dirty="0"/>
              <a:t>:</a:t>
            </a:r>
          </a:p>
          <a:p>
            <a:r>
              <a:rPr lang="de-DE" dirty="0"/>
              <a:t>Homepage + </a:t>
            </a:r>
            <a:r>
              <a:rPr lang="de-DE" dirty="0" err="1"/>
              <a:t>Categories</a:t>
            </a:r>
            <a:endParaRPr lang="de-DE" dirty="0"/>
          </a:p>
          <a:p>
            <a:r>
              <a:rPr lang="de-DE" dirty="0"/>
              <a:t>Show „*** Test </a:t>
            </a:r>
            <a:r>
              <a:rPr lang="de-DE" dirty="0" err="1"/>
              <a:t>Category</a:t>
            </a:r>
            <a:r>
              <a:rPr lang="de-DE" dirty="0"/>
              <a:t> ***“</a:t>
            </a:r>
          </a:p>
          <a:p>
            <a:r>
              <a:rPr lang="de-DE" dirty="0"/>
              <a:t>Create Event</a:t>
            </a:r>
          </a:p>
          <a:p>
            <a:r>
              <a:rPr lang="de-DE" dirty="0"/>
              <a:t>Add </a:t>
            </a:r>
            <a:r>
              <a:rPr lang="de-DE" dirty="0" err="1"/>
              <a:t>Permissions</a:t>
            </a:r>
            <a:r>
              <a:rPr lang="de-DE" dirty="0"/>
              <a:t> and Access Key</a:t>
            </a:r>
          </a:p>
          <a:p>
            <a:r>
              <a:rPr lang="de-DE" dirty="0"/>
              <a:t>Add Time </a:t>
            </a:r>
            <a:r>
              <a:rPr lang="de-DE" dirty="0" err="1"/>
              <a:t>table</a:t>
            </a:r>
            <a:endParaRPr lang="de-DE" dirty="0"/>
          </a:p>
          <a:p>
            <a:r>
              <a:rPr lang="de-DE" dirty="0"/>
              <a:t>Add Materials</a:t>
            </a:r>
          </a:p>
          <a:p>
            <a:r>
              <a:rPr lang="de-DE" dirty="0"/>
              <a:t>Add Event </a:t>
            </a:r>
            <a:r>
              <a:rPr lang="de-DE" dirty="0" err="1"/>
              <a:t>to</a:t>
            </a:r>
            <a:r>
              <a:rPr lang="de-DE" dirty="0"/>
              <a:t> Outlook</a:t>
            </a:r>
          </a:p>
          <a:p>
            <a:r>
              <a:rPr lang="en-US" dirty="0"/>
              <a:t>Login as Participant with Access Key</a:t>
            </a:r>
          </a:p>
          <a:p>
            <a:r>
              <a:rPr lang="en-US" dirty="0"/>
              <a:t>Use “My Profile” for Quick Access</a:t>
            </a:r>
          </a:p>
          <a:p>
            <a:r>
              <a:rPr lang="en-US" dirty="0"/>
              <a:t>Add Indico Calendar to Outlook</a:t>
            </a:r>
            <a:endParaRPr lang="de-DE" dirty="0"/>
          </a:p>
        </p:txBody>
      </p:sp>
      <p:sp>
        <p:nvSpPr>
          <p:cNvPr id="5" name="Footer Placeholder 4">
            <a:extLst>
              <a:ext uri="{FF2B5EF4-FFF2-40B4-BE49-F238E27FC236}">
                <a16:creationId xmlns:a16="http://schemas.microsoft.com/office/drawing/2014/main" id="{F842B98C-EB13-4660-B83F-0280B4146255}"/>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10</a:t>
            </a:fld>
            <a:endParaRPr lang="en-GB" dirty="0"/>
          </a:p>
        </p:txBody>
      </p:sp>
    </p:spTree>
    <p:extLst>
      <p:ext uri="{BB962C8B-B14F-4D97-AF65-F5344CB8AC3E}">
        <p14:creationId xmlns:p14="http://schemas.microsoft.com/office/powerpoint/2010/main" val="349423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F88E-AA0E-442D-A08A-87267DCA3AD3}"/>
              </a:ext>
            </a:extLst>
          </p:cNvPr>
          <p:cNvSpPr>
            <a:spLocks noGrp="1"/>
          </p:cNvSpPr>
          <p:nvPr>
            <p:ph type="title"/>
          </p:nvPr>
        </p:nvSpPr>
        <p:spPr/>
        <p:txBody>
          <a:bodyPr/>
          <a:lstStyle/>
          <a:p>
            <a:r>
              <a:rPr lang="de-DE" dirty="0"/>
              <a:t>Indico – </a:t>
            </a:r>
            <a:r>
              <a:rPr lang="de-DE" dirty="0" err="1"/>
              <a:t>Getting</a:t>
            </a:r>
            <a:r>
              <a:rPr lang="de-DE" dirty="0"/>
              <a:t> </a:t>
            </a:r>
            <a:r>
              <a:rPr lang="de-DE" dirty="0" err="1"/>
              <a:t>Started</a:t>
            </a:r>
            <a:endParaRPr lang="en-US" dirty="0"/>
          </a:p>
        </p:txBody>
      </p:sp>
      <p:pic>
        <p:nvPicPr>
          <p:cNvPr id="5" name="Content Placeholder 4">
            <a:extLst>
              <a:ext uri="{FF2B5EF4-FFF2-40B4-BE49-F238E27FC236}">
                <a16:creationId xmlns:a16="http://schemas.microsoft.com/office/drawing/2014/main" id="{7F999DEA-BB78-4DAA-BF04-093103B809B6}"/>
              </a:ext>
            </a:extLst>
          </p:cNvPr>
          <p:cNvPicPr>
            <a:picLocks noGrp="1" noChangeAspect="1"/>
          </p:cNvPicPr>
          <p:nvPr>
            <p:ph idx="1"/>
          </p:nvPr>
        </p:nvPicPr>
        <p:blipFill>
          <a:blip r:embed="rId2"/>
          <a:stretch>
            <a:fillRect/>
          </a:stretch>
        </p:blipFill>
        <p:spPr>
          <a:xfrm>
            <a:off x="1619672" y="1783456"/>
            <a:ext cx="5744905" cy="4895850"/>
          </a:xfrm>
          <a:prstGeom prst="rect">
            <a:avLst/>
          </a:prstGeom>
        </p:spPr>
      </p:pic>
      <p:sp>
        <p:nvSpPr>
          <p:cNvPr id="7" name="TextBox 6">
            <a:extLst>
              <a:ext uri="{FF2B5EF4-FFF2-40B4-BE49-F238E27FC236}">
                <a16:creationId xmlns:a16="http://schemas.microsoft.com/office/drawing/2014/main" id="{AB76A2F1-8981-4393-B242-82A2D54CADA2}"/>
              </a:ext>
            </a:extLst>
          </p:cNvPr>
          <p:cNvSpPr txBox="1"/>
          <p:nvPr/>
        </p:nvSpPr>
        <p:spPr>
          <a:xfrm>
            <a:off x="1619672" y="1071536"/>
            <a:ext cx="5744905" cy="577850"/>
          </a:xfrm>
          <a:prstGeom prst="rect">
            <a:avLst/>
          </a:prstGeom>
          <a:solidFill>
            <a:schemeClr val="bg2"/>
          </a:solidFill>
        </p:spPr>
        <p:txBody>
          <a:bodyPr wrap="square" rtlCol="0" anchor="ctr">
            <a:spAutoFit/>
          </a:bodyPr>
          <a:lstStyle/>
          <a:p>
            <a:pPr algn="ctr">
              <a:lnSpc>
                <a:spcPct val="150000"/>
              </a:lnSpc>
            </a:pPr>
            <a:r>
              <a:rPr lang="de-DE" sz="2400" dirty="0">
                <a:latin typeface="Arial" panose="020B0604020202020204" pitchFamily="34" charset="0"/>
                <a:cs typeface="Arial" panose="020B0604020202020204" pitchFamily="34" charset="0"/>
              </a:rPr>
              <a:t>Homepage https://indico.euro-fusion.org</a:t>
            </a:r>
            <a:endParaRPr lang="en-US" sz="2400" dirty="0">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C0A0F64-4F48-4D23-8EBE-B43CC5650E79}"/>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11</a:t>
            </a:fld>
            <a:endParaRPr lang="en-GB" dirty="0"/>
          </a:p>
        </p:txBody>
      </p:sp>
    </p:spTree>
    <p:extLst>
      <p:ext uri="{BB962C8B-B14F-4D97-AF65-F5344CB8AC3E}">
        <p14:creationId xmlns:p14="http://schemas.microsoft.com/office/powerpoint/2010/main" val="143684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D9203-CAD6-4ECA-8459-A4E137A54E1E}"/>
              </a:ext>
            </a:extLst>
          </p:cNvPr>
          <p:cNvSpPr>
            <a:spLocks noGrp="1"/>
          </p:cNvSpPr>
          <p:nvPr>
            <p:ph type="title"/>
          </p:nvPr>
        </p:nvSpPr>
        <p:spPr/>
        <p:txBody>
          <a:bodyPr/>
          <a:lstStyle/>
          <a:p>
            <a:r>
              <a:rPr lang="de-DE" dirty="0"/>
              <a:t>Indico </a:t>
            </a:r>
            <a:r>
              <a:rPr lang="de-DE" dirty="0" err="1"/>
              <a:t>Concepts</a:t>
            </a:r>
            <a:r>
              <a:rPr lang="de-DE" dirty="0"/>
              <a:t>: </a:t>
            </a:r>
            <a:r>
              <a:rPr lang="de-DE" dirty="0" err="1"/>
              <a:t>Categories</a:t>
            </a:r>
            <a:endParaRPr lang="en-US" dirty="0"/>
          </a:p>
        </p:txBody>
      </p:sp>
      <p:sp>
        <p:nvSpPr>
          <p:cNvPr id="6" name="Content Placeholder 5">
            <a:extLst>
              <a:ext uri="{FF2B5EF4-FFF2-40B4-BE49-F238E27FC236}">
                <a16:creationId xmlns:a16="http://schemas.microsoft.com/office/drawing/2014/main" id="{39050ECD-3554-498A-BBFF-9A80B52ACB47}"/>
              </a:ext>
            </a:extLst>
          </p:cNvPr>
          <p:cNvSpPr>
            <a:spLocks noGrp="1"/>
          </p:cNvSpPr>
          <p:nvPr>
            <p:ph idx="1"/>
          </p:nvPr>
        </p:nvSpPr>
        <p:spPr/>
        <p:txBody>
          <a:bodyPr>
            <a:normAutofit/>
          </a:bodyPr>
          <a:lstStyle/>
          <a:p>
            <a:r>
              <a:rPr lang="en-GB" b="1" i="1" dirty="0"/>
              <a:t>Categories</a:t>
            </a:r>
            <a:r>
              <a:rPr lang="en-GB" dirty="0"/>
              <a:t> are like folders in a filesystem. They are used to group events and to assign permissions.</a:t>
            </a:r>
          </a:p>
          <a:p>
            <a:r>
              <a:rPr lang="en-GB" b="1" i="1" dirty="0"/>
              <a:t>Categories </a:t>
            </a:r>
            <a:endParaRPr lang="en-GB" dirty="0"/>
          </a:p>
          <a:p>
            <a:pPr lvl="1"/>
            <a:r>
              <a:rPr lang="en-US" dirty="0"/>
              <a:t>are organized </a:t>
            </a:r>
            <a:r>
              <a:rPr lang="en-US" b="1" dirty="0"/>
              <a:t>hierarchically</a:t>
            </a:r>
            <a:r>
              <a:rPr lang="en-US" dirty="0"/>
              <a:t>.</a:t>
            </a:r>
          </a:p>
          <a:p>
            <a:pPr lvl="1"/>
            <a:r>
              <a:rPr lang="en-US" dirty="0"/>
              <a:t>are maintained by category managers</a:t>
            </a:r>
          </a:p>
          <a:p>
            <a:r>
              <a:rPr lang="en-US" dirty="0"/>
              <a:t>Category security settings</a:t>
            </a:r>
          </a:p>
          <a:p>
            <a:pPr lvl="1"/>
            <a:r>
              <a:rPr lang="en-US" b="1" dirty="0"/>
              <a:t>Managers</a:t>
            </a:r>
            <a:r>
              <a:rPr lang="en-US" dirty="0"/>
              <a:t> (have all permissions)</a:t>
            </a:r>
          </a:p>
          <a:p>
            <a:pPr lvl="1"/>
            <a:r>
              <a:rPr lang="en-US" b="1" dirty="0" err="1"/>
              <a:t>Protectionmode</a:t>
            </a:r>
            <a:r>
              <a:rPr lang="en-US" dirty="0"/>
              <a:t> </a:t>
            </a:r>
          </a:p>
          <a:p>
            <a:pPr lvl="2"/>
            <a:r>
              <a:rPr lang="en-US" dirty="0"/>
              <a:t>Public / Protected / Inheriting (from parent category)</a:t>
            </a:r>
          </a:p>
          <a:p>
            <a:pPr lvl="1"/>
            <a:r>
              <a:rPr lang="en-US" b="1" dirty="0"/>
              <a:t>Access Control List </a:t>
            </a:r>
            <a:r>
              <a:rPr lang="en-US" dirty="0"/>
              <a:t>(protected categories only)</a:t>
            </a:r>
          </a:p>
          <a:p>
            <a:pPr lvl="2"/>
            <a:r>
              <a:rPr lang="en-US" dirty="0"/>
              <a:t>Who can view events in this category</a:t>
            </a:r>
          </a:p>
          <a:p>
            <a:pPr lvl="1"/>
            <a:r>
              <a:rPr lang="en-US" b="1" dirty="0"/>
              <a:t>Restricted event creation</a:t>
            </a:r>
          </a:p>
          <a:p>
            <a:pPr lvl="2"/>
            <a:r>
              <a:rPr lang="en-US" dirty="0"/>
              <a:t>Who can create events in this category</a:t>
            </a:r>
          </a:p>
          <a:p>
            <a:pPr lvl="1"/>
            <a:endParaRPr lang="en-US" dirty="0"/>
          </a:p>
          <a:p>
            <a:pPr lvl="1"/>
            <a:endParaRPr lang="en-US" dirty="0"/>
          </a:p>
          <a:p>
            <a:pPr lvl="1"/>
            <a:endParaRPr lang="en-US" dirty="0"/>
          </a:p>
          <a:p>
            <a:pPr lvl="2"/>
            <a:endParaRPr lang="en-US" dirty="0"/>
          </a:p>
          <a:p>
            <a:pPr lvl="1"/>
            <a:endParaRPr lang="en-US" dirty="0"/>
          </a:p>
          <a:p>
            <a:endParaRPr lang="en-US" dirty="0"/>
          </a:p>
          <a:p>
            <a:endParaRPr lang="en-US" dirty="0"/>
          </a:p>
        </p:txBody>
      </p:sp>
      <p:sp>
        <p:nvSpPr>
          <p:cNvPr id="7" name="Footer Placeholder 4">
            <a:extLst>
              <a:ext uri="{FF2B5EF4-FFF2-40B4-BE49-F238E27FC236}">
                <a16:creationId xmlns:a16="http://schemas.microsoft.com/office/drawing/2014/main" id="{F6A7D979-D59E-425E-813E-3101F564DD6C}"/>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12</a:t>
            </a:fld>
            <a:endParaRPr lang="en-GB" dirty="0"/>
          </a:p>
        </p:txBody>
      </p:sp>
    </p:spTree>
    <p:extLst>
      <p:ext uri="{BB962C8B-B14F-4D97-AF65-F5344CB8AC3E}">
        <p14:creationId xmlns:p14="http://schemas.microsoft.com/office/powerpoint/2010/main" val="166816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D9203-CAD6-4ECA-8459-A4E137A54E1E}"/>
              </a:ext>
            </a:extLst>
          </p:cNvPr>
          <p:cNvSpPr>
            <a:spLocks noGrp="1"/>
          </p:cNvSpPr>
          <p:nvPr>
            <p:ph type="title"/>
          </p:nvPr>
        </p:nvSpPr>
        <p:spPr/>
        <p:txBody>
          <a:bodyPr/>
          <a:lstStyle/>
          <a:p>
            <a:r>
              <a:rPr lang="de-DE" dirty="0"/>
              <a:t>Indico </a:t>
            </a:r>
            <a:r>
              <a:rPr lang="de-DE" dirty="0" err="1"/>
              <a:t>Concepts</a:t>
            </a:r>
            <a:r>
              <a:rPr lang="de-DE" dirty="0"/>
              <a:t>: </a:t>
            </a:r>
            <a:r>
              <a:rPr lang="de-DE" dirty="0" err="1"/>
              <a:t>Categories</a:t>
            </a:r>
            <a:endParaRPr lang="en-US" dirty="0"/>
          </a:p>
        </p:txBody>
      </p:sp>
      <p:sp>
        <p:nvSpPr>
          <p:cNvPr id="6" name="Content Placeholder 5">
            <a:extLst>
              <a:ext uri="{FF2B5EF4-FFF2-40B4-BE49-F238E27FC236}">
                <a16:creationId xmlns:a16="http://schemas.microsoft.com/office/drawing/2014/main" id="{39050ECD-3554-498A-BBFF-9A80B52ACB47}"/>
              </a:ext>
            </a:extLst>
          </p:cNvPr>
          <p:cNvSpPr>
            <a:spLocks noGrp="1"/>
          </p:cNvSpPr>
          <p:nvPr>
            <p:ph idx="1"/>
          </p:nvPr>
        </p:nvSpPr>
        <p:spPr/>
        <p:txBody>
          <a:bodyPr/>
          <a:lstStyle/>
          <a:p>
            <a:r>
              <a:rPr lang="en-US" dirty="0"/>
              <a:t>A </a:t>
            </a:r>
            <a:r>
              <a:rPr lang="en-US" b="1" i="1" dirty="0"/>
              <a:t>Category</a:t>
            </a:r>
            <a:r>
              <a:rPr lang="en-US" dirty="0"/>
              <a:t> hierarchy has already been designed and implemented.</a:t>
            </a:r>
          </a:p>
          <a:p>
            <a:endParaRPr lang="en-US" dirty="0"/>
          </a:p>
        </p:txBody>
      </p:sp>
      <p:pic>
        <p:nvPicPr>
          <p:cNvPr id="7" name="Picture 6">
            <a:extLst>
              <a:ext uri="{FF2B5EF4-FFF2-40B4-BE49-F238E27FC236}">
                <a16:creationId xmlns:a16="http://schemas.microsoft.com/office/drawing/2014/main" id="{D56AFA1A-C268-4C6E-868C-9B04BD61BA65}"/>
              </a:ext>
            </a:extLst>
          </p:cNvPr>
          <p:cNvPicPr>
            <a:picLocks noChangeAspect="1"/>
          </p:cNvPicPr>
          <p:nvPr/>
        </p:nvPicPr>
        <p:blipFill>
          <a:blip r:embed="rId2"/>
          <a:stretch>
            <a:fillRect/>
          </a:stretch>
        </p:blipFill>
        <p:spPr>
          <a:xfrm>
            <a:off x="4139952" y="2012616"/>
            <a:ext cx="3415742" cy="4583026"/>
          </a:xfrm>
          <a:prstGeom prst="rect">
            <a:avLst/>
          </a:prstGeom>
        </p:spPr>
      </p:pic>
      <p:sp>
        <p:nvSpPr>
          <p:cNvPr id="8" name="TextBox 7">
            <a:extLst>
              <a:ext uri="{FF2B5EF4-FFF2-40B4-BE49-F238E27FC236}">
                <a16:creationId xmlns:a16="http://schemas.microsoft.com/office/drawing/2014/main" id="{559BF726-0F22-45A1-9728-5FD837EA53A9}"/>
              </a:ext>
            </a:extLst>
          </p:cNvPr>
          <p:cNvSpPr txBox="1"/>
          <p:nvPr/>
        </p:nvSpPr>
        <p:spPr>
          <a:xfrm>
            <a:off x="1009105" y="3867616"/>
            <a:ext cx="3096344" cy="577850"/>
          </a:xfrm>
          <a:prstGeom prst="rect">
            <a:avLst/>
          </a:prstGeom>
          <a:solidFill>
            <a:schemeClr val="bg2"/>
          </a:solidFill>
        </p:spPr>
        <p:txBody>
          <a:bodyPr wrap="square" rtlCol="0" anchor="ctr">
            <a:spAutoFit/>
          </a:bodyPr>
          <a:lstStyle/>
          <a:p>
            <a:pPr algn="ctr">
              <a:lnSpc>
                <a:spcPct val="150000"/>
              </a:lnSpc>
            </a:pPr>
            <a:r>
              <a:rPr lang="de-DE" sz="2400" dirty="0">
                <a:latin typeface="Arial" panose="020B0604020202020204" pitchFamily="34" charset="0"/>
                <a:cs typeface="Arial" panose="020B0604020202020204" pitchFamily="34" charset="0"/>
              </a:rPr>
              <a:t>Top Level </a:t>
            </a:r>
            <a:r>
              <a:rPr lang="de-DE" sz="2400" dirty="0" err="1">
                <a:latin typeface="Arial" panose="020B0604020202020204" pitchFamily="34" charset="0"/>
                <a:cs typeface="Arial" panose="020B0604020202020204" pitchFamily="34" charset="0"/>
              </a:rPr>
              <a:t>Categories</a:t>
            </a:r>
            <a:endParaRPr lang="en-US" sz="2400"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B246DE9C-CC24-44B7-A7B0-BD9A7C2F8A10}"/>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13</a:t>
            </a:fld>
            <a:endParaRPr lang="en-GB" dirty="0"/>
          </a:p>
        </p:txBody>
      </p:sp>
    </p:spTree>
    <p:extLst>
      <p:ext uri="{BB962C8B-B14F-4D97-AF65-F5344CB8AC3E}">
        <p14:creationId xmlns:p14="http://schemas.microsoft.com/office/powerpoint/2010/main" val="395755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616E-39DB-4FAB-9BEF-DCE211CDB069}"/>
              </a:ext>
            </a:extLst>
          </p:cNvPr>
          <p:cNvSpPr>
            <a:spLocks noGrp="1"/>
          </p:cNvSpPr>
          <p:nvPr>
            <p:ph type="title"/>
          </p:nvPr>
        </p:nvSpPr>
        <p:spPr/>
        <p:txBody>
          <a:bodyPr/>
          <a:lstStyle/>
          <a:p>
            <a:r>
              <a:rPr lang="de-DE" dirty="0"/>
              <a:t>*** Test </a:t>
            </a:r>
            <a:r>
              <a:rPr lang="de-DE" dirty="0" err="1"/>
              <a:t>Category</a:t>
            </a:r>
            <a:r>
              <a:rPr lang="de-DE" dirty="0"/>
              <a:t> ***</a:t>
            </a:r>
            <a:endParaRPr lang="en-US" dirty="0"/>
          </a:p>
        </p:txBody>
      </p:sp>
      <p:sp>
        <p:nvSpPr>
          <p:cNvPr id="5" name="TextBox 4">
            <a:extLst>
              <a:ext uri="{FF2B5EF4-FFF2-40B4-BE49-F238E27FC236}">
                <a16:creationId xmlns:a16="http://schemas.microsoft.com/office/drawing/2014/main" id="{B1352A77-36C5-4BB1-934E-190B1C7E2418}"/>
              </a:ext>
            </a:extLst>
          </p:cNvPr>
          <p:cNvSpPr txBox="1"/>
          <p:nvPr/>
        </p:nvSpPr>
        <p:spPr>
          <a:xfrm>
            <a:off x="590258" y="1071536"/>
            <a:ext cx="8014190" cy="577850"/>
          </a:xfrm>
          <a:prstGeom prst="rect">
            <a:avLst/>
          </a:prstGeom>
          <a:solidFill>
            <a:schemeClr val="bg2"/>
          </a:solidFill>
        </p:spPr>
        <p:txBody>
          <a:bodyPr wrap="square" rtlCol="0" anchor="ctr">
            <a:spAutoFit/>
          </a:bodyPr>
          <a:lstStyle/>
          <a:p>
            <a:pPr>
              <a:lnSpc>
                <a:spcPct val="150000"/>
              </a:lnSpc>
            </a:pPr>
            <a:r>
              <a:rPr lang="de-DE" sz="2400" dirty="0">
                <a:latin typeface="Arial" panose="020B0604020202020204" pitchFamily="34" charset="0"/>
                <a:cs typeface="Arial" panose="020B0604020202020204" pitchFamily="34" charset="0"/>
              </a:rPr>
              <a:t>Use </a:t>
            </a:r>
            <a:r>
              <a:rPr lang="de-DE" sz="2400" dirty="0" err="1">
                <a:latin typeface="Arial" panose="020B0604020202020204" pitchFamily="34" charset="0"/>
                <a:cs typeface="Arial" panose="020B0604020202020204" pitchFamily="34" charset="0"/>
              </a:rPr>
              <a:t>the</a:t>
            </a:r>
            <a:r>
              <a:rPr lang="de-DE" sz="2400" dirty="0">
                <a:latin typeface="Arial" panose="020B0604020202020204" pitchFamily="34" charset="0"/>
                <a:cs typeface="Arial" panose="020B0604020202020204" pitchFamily="34" charset="0"/>
              </a:rPr>
              <a:t> </a:t>
            </a:r>
            <a:r>
              <a:rPr lang="de-DE" sz="2400" b="1" i="1" dirty="0">
                <a:latin typeface="Arial" panose="020B0604020202020204" pitchFamily="34" charset="0"/>
                <a:cs typeface="Arial" panose="020B0604020202020204" pitchFamily="34" charset="0"/>
              </a:rPr>
              <a:t>*** TEST </a:t>
            </a:r>
            <a:r>
              <a:rPr lang="de-DE" sz="2400" b="1" i="1" dirty="0" err="1">
                <a:latin typeface="Arial" panose="020B0604020202020204" pitchFamily="34" charset="0"/>
                <a:cs typeface="Arial" panose="020B0604020202020204" pitchFamily="34" charset="0"/>
              </a:rPr>
              <a:t>Category</a:t>
            </a:r>
            <a:r>
              <a:rPr lang="de-DE" sz="2400" b="1" i="1" dirty="0">
                <a:latin typeface="Arial" panose="020B0604020202020204" pitchFamily="34" charset="0"/>
                <a:cs typeface="Arial" panose="020B0604020202020204" pitchFamily="34" charset="0"/>
              </a:rPr>
              <a:t> ***</a:t>
            </a:r>
            <a:r>
              <a:rPr lang="de-DE" sz="2400" b="1"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for</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playing</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with</a:t>
            </a:r>
            <a:r>
              <a:rPr lang="de-DE" sz="2400" dirty="0">
                <a:latin typeface="Arial" panose="020B0604020202020204" pitchFamily="34" charset="0"/>
                <a:cs typeface="Arial" panose="020B0604020202020204" pitchFamily="34" charset="0"/>
              </a:rPr>
              <a:t> Indico.</a:t>
            </a:r>
            <a:endParaRPr 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57BC6BA-12DB-4A9E-BB1F-53100031AA4B}"/>
              </a:ext>
            </a:extLst>
          </p:cNvPr>
          <p:cNvPicPr>
            <a:picLocks noChangeAspect="1"/>
          </p:cNvPicPr>
          <p:nvPr/>
        </p:nvPicPr>
        <p:blipFill>
          <a:blip r:embed="rId2"/>
          <a:stretch>
            <a:fillRect/>
          </a:stretch>
        </p:blipFill>
        <p:spPr>
          <a:xfrm>
            <a:off x="1917891" y="1782384"/>
            <a:ext cx="6686557" cy="697371"/>
          </a:xfrm>
          <a:prstGeom prst="rect">
            <a:avLst/>
          </a:prstGeom>
        </p:spPr>
      </p:pic>
      <p:pic>
        <p:nvPicPr>
          <p:cNvPr id="10" name="Picture 9">
            <a:extLst>
              <a:ext uri="{FF2B5EF4-FFF2-40B4-BE49-F238E27FC236}">
                <a16:creationId xmlns:a16="http://schemas.microsoft.com/office/drawing/2014/main" id="{58ADDA85-4988-48F4-9009-409E32F92E70}"/>
              </a:ext>
            </a:extLst>
          </p:cNvPr>
          <p:cNvPicPr>
            <a:picLocks noChangeAspect="1"/>
          </p:cNvPicPr>
          <p:nvPr/>
        </p:nvPicPr>
        <p:blipFill>
          <a:blip r:embed="rId3"/>
          <a:stretch>
            <a:fillRect/>
          </a:stretch>
        </p:blipFill>
        <p:spPr>
          <a:xfrm>
            <a:off x="125760" y="4263365"/>
            <a:ext cx="8892480" cy="2045652"/>
          </a:xfrm>
          <a:prstGeom prst="rect">
            <a:avLst/>
          </a:prstGeom>
        </p:spPr>
      </p:pic>
      <p:sp>
        <p:nvSpPr>
          <p:cNvPr id="11" name="Callout: Line 10">
            <a:extLst>
              <a:ext uri="{FF2B5EF4-FFF2-40B4-BE49-F238E27FC236}">
                <a16:creationId xmlns:a16="http://schemas.microsoft.com/office/drawing/2014/main" id="{F6AB6973-A0FD-476F-9E3D-7E4EC3F43595}"/>
              </a:ext>
            </a:extLst>
          </p:cNvPr>
          <p:cNvSpPr/>
          <p:nvPr/>
        </p:nvSpPr>
        <p:spPr>
          <a:xfrm>
            <a:off x="467544" y="3031241"/>
            <a:ext cx="2592288" cy="736355"/>
          </a:xfrm>
          <a:prstGeom prst="borderCallout1">
            <a:avLst>
              <a:gd name="adj1" fmla="val 99238"/>
              <a:gd name="adj2" fmla="val 91478"/>
              <a:gd name="adj3" fmla="val 290071"/>
              <a:gd name="adj4" fmla="val 9145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Do not create  “real” events here.</a:t>
            </a:r>
            <a:endParaRPr lang="en-US" sz="2000" dirty="0">
              <a:effectLst/>
              <a:ea typeface="Calibri" panose="020F0502020204030204" pitchFamily="34" charset="0"/>
              <a:cs typeface="Times New Roman" panose="02020603050405020304" pitchFamily="18" charset="0"/>
            </a:endParaRPr>
          </a:p>
        </p:txBody>
      </p:sp>
      <p:sp>
        <p:nvSpPr>
          <p:cNvPr id="12" name="Callout: Line 11">
            <a:extLst>
              <a:ext uri="{FF2B5EF4-FFF2-40B4-BE49-F238E27FC236}">
                <a16:creationId xmlns:a16="http://schemas.microsoft.com/office/drawing/2014/main" id="{F0F71931-7134-4530-8D39-76B48A066B99}"/>
              </a:ext>
            </a:extLst>
          </p:cNvPr>
          <p:cNvSpPr/>
          <p:nvPr/>
        </p:nvSpPr>
        <p:spPr>
          <a:xfrm>
            <a:off x="5724128" y="2876063"/>
            <a:ext cx="2592288" cy="1065676"/>
          </a:xfrm>
          <a:prstGeom prst="borderCallout1">
            <a:avLst>
              <a:gd name="adj1" fmla="val 99238"/>
              <a:gd name="adj2" fmla="val 91478"/>
              <a:gd name="adj3" fmla="val 230334"/>
              <a:gd name="adj4" fmla="val 9234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Current User Documentation will always be stored here.</a:t>
            </a:r>
            <a:endParaRPr lang="en-US" sz="2000" dirty="0">
              <a:effectLst/>
              <a:ea typeface="Calibri" panose="020F0502020204030204" pitchFamily="34" charset="0"/>
              <a:cs typeface="Times New Roman" panose="02020603050405020304" pitchFamily="18" charset="0"/>
            </a:endParaRPr>
          </a:p>
        </p:txBody>
      </p:sp>
      <p:sp>
        <p:nvSpPr>
          <p:cNvPr id="13" name="Footer Placeholder 4">
            <a:extLst>
              <a:ext uri="{FF2B5EF4-FFF2-40B4-BE49-F238E27FC236}">
                <a16:creationId xmlns:a16="http://schemas.microsoft.com/office/drawing/2014/main" id="{A0C7F371-E942-4BD5-992F-E38B8B75BE3D}"/>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14</a:t>
            </a:fld>
            <a:endParaRPr lang="en-GB" dirty="0"/>
          </a:p>
        </p:txBody>
      </p:sp>
    </p:spTree>
    <p:extLst>
      <p:ext uri="{BB962C8B-B14F-4D97-AF65-F5344CB8AC3E}">
        <p14:creationId xmlns:p14="http://schemas.microsoft.com/office/powerpoint/2010/main" val="19095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D9203-CAD6-4ECA-8459-A4E137A54E1E}"/>
              </a:ext>
            </a:extLst>
          </p:cNvPr>
          <p:cNvSpPr>
            <a:spLocks noGrp="1"/>
          </p:cNvSpPr>
          <p:nvPr>
            <p:ph type="title"/>
          </p:nvPr>
        </p:nvSpPr>
        <p:spPr/>
        <p:txBody>
          <a:bodyPr/>
          <a:lstStyle/>
          <a:p>
            <a:r>
              <a:rPr lang="de-DE" dirty="0"/>
              <a:t>Indico </a:t>
            </a:r>
            <a:r>
              <a:rPr lang="de-DE" dirty="0" err="1"/>
              <a:t>Concepts</a:t>
            </a:r>
            <a:r>
              <a:rPr lang="de-DE" dirty="0"/>
              <a:t>: Events</a:t>
            </a:r>
            <a:endParaRPr lang="en-US" dirty="0"/>
          </a:p>
        </p:txBody>
      </p:sp>
      <p:sp>
        <p:nvSpPr>
          <p:cNvPr id="6" name="Content Placeholder 5">
            <a:extLst>
              <a:ext uri="{FF2B5EF4-FFF2-40B4-BE49-F238E27FC236}">
                <a16:creationId xmlns:a16="http://schemas.microsoft.com/office/drawing/2014/main" id="{39050ECD-3554-498A-BBFF-9A80B52ACB47}"/>
              </a:ext>
            </a:extLst>
          </p:cNvPr>
          <p:cNvSpPr>
            <a:spLocks noGrp="1"/>
          </p:cNvSpPr>
          <p:nvPr>
            <p:ph idx="1"/>
          </p:nvPr>
        </p:nvSpPr>
        <p:spPr/>
        <p:txBody>
          <a:bodyPr/>
          <a:lstStyle/>
          <a:p>
            <a:r>
              <a:rPr lang="en-GB" b="1" i="1" dirty="0"/>
              <a:t>Events </a:t>
            </a:r>
            <a:r>
              <a:rPr lang="en-GB" dirty="0"/>
              <a:t>can be of type: </a:t>
            </a:r>
            <a:r>
              <a:rPr lang="en-GB" b="1" i="1" dirty="0"/>
              <a:t>Meeting</a:t>
            </a:r>
            <a:r>
              <a:rPr lang="en-GB" dirty="0"/>
              <a:t>, </a:t>
            </a:r>
            <a:r>
              <a:rPr lang="en-GB" b="1" i="1" dirty="0"/>
              <a:t>Lecture</a:t>
            </a:r>
            <a:r>
              <a:rPr lang="en-GB" dirty="0"/>
              <a:t> and </a:t>
            </a:r>
            <a:r>
              <a:rPr lang="en-GB" b="1" i="1" dirty="0"/>
              <a:t>Conference</a:t>
            </a:r>
          </a:p>
          <a:p>
            <a:pPr lvl="1"/>
            <a:r>
              <a:rPr lang="en-GB" dirty="0"/>
              <a:t>Event types </a:t>
            </a:r>
            <a:r>
              <a:rPr lang="en-GB" b="1" i="1" dirty="0"/>
              <a:t>Lectures </a:t>
            </a:r>
            <a:r>
              <a:rPr lang="en-GB" dirty="0"/>
              <a:t>and </a:t>
            </a:r>
            <a:r>
              <a:rPr lang="en-GB" b="1" i="1" dirty="0"/>
              <a:t>Conference</a:t>
            </a:r>
            <a:r>
              <a:rPr lang="en-GB" dirty="0"/>
              <a:t> offer a bunch of sophisticated and advanced features. 	</a:t>
            </a:r>
          </a:p>
          <a:p>
            <a:pPr lvl="1"/>
            <a:r>
              <a:rPr lang="en-GB" dirty="0"/>
              <a:t>Typically you might want to use type </a:t>
            </a:r>
            <a:r>
              <a:rPr lang="en-GB" b="1" i="1" dirty="0"/>
              <a:t>Meeting</a:t>
            </a:r>
          </a:p>
          <a:p>
            <a:endParaRPr lang="en-GB" dirty="0"/>
          </a:p>
          <a:p>
            <a:r>
              <a:rPr lang="en-US" b="1" i="1" dirty="0" err="1"/>
              <a:t>Protectionmode</a:t>
            </a:r>
            <a:r>
              <a:rPr lang="en-US" dirty="0"/>
              <a:t> f</a:t>
            </a:r>
            <a:r>
              <a:rPr lang="en-GB" dirty="0"/>
              <a:t>or events can be set individually, i.e. independent of the parent category.</a:t>
            </a:r>
          </a:p>
          <a:p>
            <a:pPr lvl="1"/>
            <a:r>
              <a:rPr lang="en-US" dirty="0"/>
              <a:t>Public </a:t>
            </a:r>
          </a:p>
          <a:p>
            <a:pPr lvl="1"/>
            <a:r>
              <a:rPr lang="en-US" dirty="0"/>
              <a:t>Protected 	</a:t>
            </a:r>
          </a:p>
          <a:p>
            <a:pPr lvl="1"/>
            <a:r>
              <a:rPr lang="en-US" dirty="0"/>
              <a:t>Inherited (from category)</a:t>
            </a:r>
          </a:p>
          <a:p>
            <a:pPr lvl="1"/>
            <a:endParaRPr lang="en-US" dirty="0"/>
          </a:p>
          <a:p>
            <a:pPr lvl="1"/>
            <a:endParaRPr lang="en-GB" b="1" i="1" dirty="0"/>
          </a:p>
        </p:txBody>
      </p:sp>
      <p:sp>
        <p:nvSpPr>
          <p:cNvPr id="7" name="Footer Placeholder 4">
            <a:extLst>
              <a:ext uri="{FF2B5EF4-FFF2-40B4-BE49-F238E27FC236}">
                <a16:creationId xmlns:a16="http://schemas.microsoft.com/office/drawing/2014/main" id="{4D21C091-6D90-46DC-ACC7-00FC5B8B8911}"/>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15</a:t>
            </a:fld>
            <a:endParaRPr lang="en-GB" dirty="0"/>
          </a:p>
        </p:txBody>
      </p:sp>
    </p:spTree>
    <p:extLst>
      <p:ext uri="{BB962C8B-B14F-4D97-AF65-F5344CB8AC3E}">
        <p14:creationId xmlns:p14="http://schemas.microsoft.com/office/powerpoint/2010/main" val="1603914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7786-4545-4D6A-9D73-CF7EEE3127AE}"/>
              </a:ext>
            </a:extLst>
          </p:cNvPr>
          <p:cNvSpPr>
            <a:spLocks noGrp="1"/>
          </p:cNvSpPr>
          <p:nvPr>
            <p:ph type="title"/>
          </p:nvPr>
        </p:nvSpPr>
        <p:spPr/>
        <p:txBody>
          <a:bodyPr/>
          <a:lstStyle/>
          <a:p>
            <a:r>
              <a:rPr lang="de-DE" dirty="0" err="1"/>
              <a:t>Protectionmodes</a:t>
            </a:r>
            <a:r>
              <a:rPr lang="de-DE" dirty="0"/>
              <a:t>:</a:t>
            </a:r>
            <a:br>
              <a:rPr lang="de-DE" dirty="0"/>
            </a:br>
            <a:r>
              <a:rPr lang="de-DE" dirty="0"/>
              <a:t>Who </a:t>
            </a:r>
            <a:r>
              <a:rPr lang="de-DE" dirty="0" err="1"/>
              <a:t>can</a:t>
            </a:r>
            <a:r>
              <a:rPr lang="de-DE" dirty="0"/>
              <a:t> </a:t>
            </a:r>
            <a:r>
              <a:rPr lang="de-DE" dirty="0" err="1"/>
              <a:t>access</a:t>
            </a:r>
            <a:r>
              <a:rPr lang="de-DE" dirty="0"/>
              <a:t> an Event?</a:t>
            </a:r>
            <a:endParaRPr lang="en-US" dirty="0"/>
          </a:p>
        </p:txBody>
      </p:sp>
      <p:sp>
        <p:nvSpPr>
          <p:cNvPr id="3" name="Content Placeholder 2">
            <a:extLst>
              <a:ext uri="{FF2B5EF4-FFF2-40B4-BE49-F238E27FC236}">
                <a16:creationId xmlns:a16="http://schemas.microsoft.com/office/drawing/2014/main" id="{56252535-E755-4780-87DF-D9693CEB0AE2}"/>
              </a:ext>
            </a:extLst>
          </p:cNvPr>
          <p:cNvSpPr>
            <a:spLocks noGrp="1"/>
          </p:cNvSpPr>
          <p:nvPr>
            <p:ph idx="1"/>
          </p:nvPr>
        </p:nvSpPr>
        <p:spPr>
          <a:xfrm>
            <a:off x="457200" y="1412776"/>
            <a:ext cx="8229600" cy="5256584"/>
          </a:xfrm>
        </p:spPr>
        <p:txBody>
          <a:bodyPr>
            <a:normAutofit fontScale="92500" lnSpcReduction="10000"/>
          </a:bodyPr>
          <a:lstStyle/>
          <a:p>
            <a:pPr marL="0" indent="0">
              <a:buNone/>
            </a:pPr>
            <a:r>
              <a:rPr lang="de-DE" b="1" i="1" dirty="0" err="1"/>
              <a:t>Protected</a:t>
            </a:r>
            <a:endParaRPr lang="de-DE" b="1" i="1" dirty="0"/>
          </a:p>
          <a:p>
            <a:r>
              <a:rPr lang="de-DE" dirty="0" err="1"/>
              <a:t>Category</a:t>
            </a:r>
            <a:r>
              <a:rPr lang="de-DE" dirty="0"/>
              <a:t> Managers</a:t>
            </a:r>
          </a:p>
          <a:p>
            <a:r>
              <a:rPr lang="de-DE" dirty="0"/>
              <a:t>User/Groups </a:t>
            </a:r>
            <a:r>
              <a:rPr lang="de-DE" dirty="0" err="1"/>
              <a:t>which</a:t>
            </a:r>
            <a:r>
              <a:rPr lang="de-DE" dirty="0"/>
              <a:t> </a:t>
            </a:r>
            <a:r>
              <a:rPr lang="de-DE" dirty="0" err="1"/>
              <a:t>have</a:t>
            </a:r>
            <a:r>
              <a:rPr lang="de-DE" dirty="0"/>
              <a:t> </a:t>
            </a:r>
            <a:r>
              <a:rPr lang="de-DE" dirty="0" err="1"/>
              <a:t>been</a:t>
            </a:r>
            <a:r>
              <a:rPr lang="de-DE" dirty="0"/>
              <a:t> </a:t>
            </a:r>
            <a:r>
              <a:rPr lang="de-DE" dirty="0" err="1"/>
              <a:t>explicitely</a:t>
            </a:r>
            <a:r>
              <a:rPr lang="de-DE" dirty="0"/>
              <a:t> </a:t>
            </a:r>
            <a:r>
              <a:rPr lang="de-DE" dirty="0" err="1"/>
              <a:t>granted</a:t>
            </a:r>
            <a:r>
              <a:rPr lang="de-DE" dirty="0"/>
              <a:t> </a:t>
            </a:r>
            <a:r>
              <a:rPr lang="de-DE" dirty="0" err="1"/>
              <a:t>access</a:t>
            </a:r>
            <a:endParaRPr lang="de-DE" dirty="0"/>
          </a:p>
          <a:p>
            <a:r>
              <a:rPr lang="de-DE" dirty="0" err="1"/>
              <a:t>With</a:t>
            </a:r>
            <a:r>
              <a:rPr lang="de-DE" dirty="0"/>
              <a:t> Access Key (</a:t>
            </a:r>
            <a:r>
              <a:rPr lang="de-DE" dirty="0" err="1"/>
              <a:t>if</a:t>
            </a:r>
            <a:r>
              <a:rPr lang="de-DE" dirty="0"/>
              <a:t> </a:t>
            </a:r>
            <a:r>
              <a:rPr lang="de-DE" dirty="0" err="1"/>
              <a:t>configured</a:t>
            </a:r>
            <a:r>
              <a:rPr lang="de-DE" dirty="0"/>
              <a:t>)</a:t>
            </a:r>
          </a:p>
          <a:p>
            <a:endParaRPr lang="de-DE" dirty="0"/>
          </a:p>
          <a:p>
            <a:endParaRPr lang="de-DE" dirty="0"/>
          </a:p>
          <a:p>
            <a:pPr marL="0" indent="0">
              <a:buNone/>
            </a:pPr>
            <a:r>
              <a:rPr lang="de-DE" b="1" i="1" dirty="0" err="1"/>
              <a:t>Inheriting</a:t>
            </a:r>
            <a:r>
              <a:rPr lang="de-DE" b="1" i="1" dirty="0"/>
              <a:t> (</a:t>
            </a:r>
            <a:r>
              <a:rPr lang="de-DE" sz="2200" b="1" i="1" dirty="0"/>
              <a:t>in </a:t>
            </a:r>
            <a:r>
              <a:rPr lang="de-DE" sz="2200" b="1" i="1" dirty="0" err="1"/>
              <a:t>Protected</a:t>
            </a:r>
            <a:r>
              <a:rPr lang="de-DE" sz="2200" b="1" i="1" dirty="0"/>
              <a:t> </a:t>
            </a:r>
            <a:r>
              <a:rPr lang="de-DE" sz="2200" b="1" i="1" dirty="0" err="1"/>
              <a:t>Category</a:t>
            </a:r>
            <a:r>
              <a:rPr lang="de-DE" b="1" i="1" dirty="0"/>
              <a:t>)</a:t>
            </a:r>
          </a:p>
          <a:p>
            <a:r>
              <a:rPr lang="de-DE" dirty="0" err="1"/>
              <a:t>Category</a:t>
            </a:r>
            <a:r>
              <a:rPr lang="de-DE" dirty="0"/>
              <a:t> Managers</a:t>
            </a:r>
          </a:p>
          <a:p>
            <a:r>
              <a:rPr lang="de-DE" i="1" dirty="0"/>
              <a:t>Users </a:t>
            </a:r>
            <a:r>
              <a:rPr lang="de-DE" i="1" dirty="0" err="1"/>
              <a:t>with</a:t>
            </a:r>
            <a:r>
              <a:rPr lang="de-DE" i="1" dirty="0"/>
              <a:t> Access </a:t>
            </a:r>
            <a:r>
              <a:rPr lang="de-DE" i="1" dirty="0" err="1"/>
              <a:t>rights</a:t>
            </a:r>
            <a:r>
              <a:rPr lang="de-DE" i="1" dirty="0"/>
              <a:t> </a:t>
            </a:r>
            <a:r>
              <a:rPr lang="de-DE" i="1" dirty="0" err="1"/>
              <a:t>for</a:t>
            </a:r>
            <a:r>
              <a:rPr lang="de-DE" i="1" dirty="0"/>
              <a:t> </a:t>
            </a:r>
            <a:r>
              <a:rPr lang="de-DE" i="1" dirty="0" err="1"/>
              <a:t>the</a:t>
            </a:r>
            <a:r>
              <a:rPr lang="de-DE" i="1" dirty="0"/>
              <a:t> </a:t>
            </a:r>
            <a:r>
              <a:rPr lang="de-DE" i="1" dirty="0" err="1"/>
              <a:t>Category</a:t>
            </a:r>
            <a:endParaRPr lang="de-DE" i="1" dirty="0"/>
          </a:p>
          <a:p>
            <a:r>
              <a:rPr lang="de-DE" dirty="0"/>
              <a:t>User/Groups </a:t>
            </a:r>
            <a:r>
              <a:rPr lang="de-DE" dirty="0" err="1"/>
              <a:t>which</a:t>
            </a:r>
            <a:r>
              <a:rPr lang="de-DE" dirty="0"/>
              <a:t> </a:t>
            </a:r>
            <a:r>
              <a:rPr lang="de-DE" dirty="0" err="1"/>
              <a:t>have</a:t>
            </a:r>
            <a:r>
              <a:rPr lang="de-DE" dirty="0"/>
              <a:t> </a:t>
            </a:r>
            <a:r>
              <a:rPr lang="de-DE" dirty="0" err="1"/>
              <a:t>been</a:t>
            </a:r>
            <a:r>
              <a:rPr lang="de-DE" dirty="0"/>
              <a:t> </a:t>
            </a:r>
            <a:r>
              <a:rPr lang="de-DE" dirty="0" err="1"/>
              <a:t>explicitely</a:t>
            </a:r>
            <a:r>
              <a:rPr lang="de-DE" dirty="0"/>
              <a:t> </a:t>
            </a:r>
            <a:r>
              <a:rPr lang="de-DE" dirty="0" err="1"/>
              <a:t>granted</a:t>
            </a:r>
            <a:r>
              <a:rPr lang="de-DE" dirty="0"/>
              <a:t> </a:t>
            </a:r>
            <a:r>
              <a:rPr lang="de-DE" dirty="0" err="1"/>
              <a:t>access</a:t>
            </a:r>
            <a:endParaRPr lang="de-DE" dirty="0"/>
          </a:p>
          <a:p>
            <a:r>
              <a:rPr lang="de-DE" dirty="0" err="1"/>
              <a:t>With</a:t>
            </a:r>
            <a:r>
              <a:rPr lang="de-DE" dirty="0"/>
              <a:t> Access Key (</a:t>
            </a:r>
            <a:r>
              <a:rPr lang="de-DE" dirty="0" err="1"/>
              <a:t>if</a:t>
            </a:r>
            <a:r>
              <a:rPr lang="de-DE" dirty="0"/>
              <a:t> </a:t>
            </a:r>
            <a:r>
              <a:rPr lang="de-DE" dirty="0" err="1"/>
              <a:t>configured</a:t>
            </a:r>
            <a:r>
              <a:rPr lang="de-DE" dirty="0"/>
              <a:t>)</a:t>
            </a:r>
          </a:p>
          <a:p>
            <a:pPr marL="0" indent="0">
              <a:buNone/>
            </a:pPr>
            <a:endParaRPr lang="de-DE" dirty="0"/>
          </a:p>
          <a:p>
            <a:pPr marL="0" indent="0">
              <a:buNone/>
            </a:pPr>
            <a:r>
              <a:rPr lang="de-DE" b="1" i="1" dirty="0"/>
              <a:t>Public </a:t>
            </a:r>
          </a:p>
          <a:p>
            <a:r>
              <a:rPr lang="de-DE" dirty="0" err="1"/>
              <a:t>Everybody</a:t>
            </a:r>
            <a:r>
              <a:rPr lang="de-DE" dirty="0"/>
              <a:t> </a:t>
            </a:r>
            <a:r>
              <a:rPr lang="de-DE" dirty="0">
                <a:sym typeface="Wingdings" panose="05000000000000000000" pitchFamily="2" charset="2"/>
              </a:rPr>
              <a:t></a:t>
            </a:r>
            <a:endParaRPr lang="de-DE" dirty="0"/>
          </a:p>
          <a:p>
            <a:pPr marL="0" indent="0">
              <a:buNone/>
            </a:pPr>
            <a:endParaRPr lang="de-DE" dirty="0"/>
          </a:p>
          <a:p>
            <a:pPr lvl="1"/>
            <a:endParaRPr lang="en-US" dirty="0"/>
          </a:p>
        </p:txBody>
      </p:sp>
      <p:pic>
        <p:nvPicPr>
          <p:cNvPr id="5" name="Picture 4">
            <a:extLst>
              <a:ext uri="{FF2B5EF4-FFF2-40B4-BE49-F238E27FC236}">
                <a16:creationId xmlns:a16="http://schemas.microsoft.com/office/drawing/2014/main" id="{4D82877F-DDAD-4FA8-A041-CE6B909AEC84}"/>
              </a:ext>
            </a:extLst>
          </p:cNvPr>
          <p:cNvPicPr>
            <a:picLocks noChangeAspect="1"/>
          </p:cNvPicPr>
          <p:nvPr/>
        </p:nvPicPr>
        <p:blipFill>
          <a:blip r:embed="rId2"/>
          <a:stretch>
            <a:fillRect/>
          </a:stretch>
        </p:blipFill>
        <p:spPr>
          <a:xfrm>
            <a:off x="4549680" y="5383249"/>
            <a:ext cx="4469839" cy="1161988"/>
          </a:xfrm>
          <a:prstGeom prst="rect">
            <a:avLst/>
          </a:prstGeom>
        </p:spPr>
      </p:pic>
      <p:pic>
        <p:nvPicPr>
          <p:cNvPr id="6" name="Picture 5">
            <a:extLst>
              <a:ext uri="{FF2B5EF4-FFF2-40B4-BE49-F238E27FC236}">
                <a16:creationId xmlns:a16="http://schemas.microsoft.com/office/drawing/2014/main" id="{ACB0D05B-F5DF-428C-A370-166649C7AED8}"/>
              </a:ext>
            </a:extLst>
          </p:cNvPr>
          <p:cNvPicPr>
            <a:picLocks noChangeAspect="1"/>
          </p:cNvPicPr>
          <p:nvPr/>
        </p:nvPicPr>
        <p:blipFill>
          <a:blip r:embed="rId3"/>
          <a:stretch>
            <a:fillRect/>
          </a:stretch>
        </p:blipFill>
        <p:spPr>
          <a:xfrm>
            <a:off x="4800500" y="2928341"/>
            <a:ext cx="4320480" cy="1293608"/>
          </a:xfrm>
          <a:prstGeom prst="rect">
            <a:avLst/>
          </a:prstGeom>
        </p:spPr>
      </p:pic>
      <p:pic>
        <p:nvPicPr>
          <p:cNvPr id="7" name="Picture 6">
            <a:extLst>
              <a:ext uri="{FF2B5EF4-FFF2-40B4-BE49-F238E27FC236}">
                <a16:creationId xmlns:a16="http://schemas.microsoft.com/office/drawing/2014/main" id="{24A41779-52CD-4EB0-8D60-34EA748AB3D4}"/>
              </a:ext>
            </a:extLst>
          </p:cNvPr>
          <p:cNvPicPr>
            <a:picLocks noChangeAspect="1"/>
          </p:cNvPicPr>
          <p:nvPr/>
        </p:nvPicPr>
        <p:blipFill>
          <a:blip r:embed="rId4"/>
          <a:stretch>
            <a:fillRect/>
          </a:stretch>
        </p:blipFill>
        <p:spPr>
          <a:xfrm>
            <a:off x="4549680" y="905257"/>
            <a:ext cx="4342801" cy="1296108"/>
          </a:xfrm>
          <a:prstGeom prst="rect">
            <a:avLst/>
          </a:prstGeom>
        </p:spPr>
      </p:pic>
      <p:sp>
        <p:nvSpPr>
          <p:cNvPr id="8" name="Footer Placeholder 4">
            <a:extLst>
              <a:ext uri="{FF2B5EF4-FFF2-40B4-BE49-F238E27FC236}">
                <a16:creationId xmlns:a16="http://schemas.microsoft.com/office/drawing/2014/main" id="{25ECAFAD-912E-47F5-AF4C-5130B1DB245A}"/>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16</a:t>
            </a:fld>
            <a:endParaRPr lang="en-GB" dirty="0"/>
          </a:p>
        </p:txBody>
      </p:sp>
    </p:spTree>
    <p:extLst>
      <p:ext uri="{BB962C8B-B14F-4D97-AF65-F5344CB8AC3E}">
        <p14:creationId xmlns:p14="http://schemas.microsoft.com/office/powerpoint/2010/main" val="139508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6485-E0E5-4E81-B2BE-853C7E83CB21}"/>
              </a:ext>
            </a:extLst>
          </p:cNvPr>
          <p:cNvSpPr>
            <a:spLocks noGrp="1"/>
          </p:cNvSpPr>
          <p:nvPr>
            <p:ph type="title"/>
          </p:nvPr>
        </p:nvSpPr>
        <p:spPr/>
        <p:txBody>
          <a:bodyPr/>
          <a:lstStyle/>
          <a:p>
            <a:r>
              <a:rPr lang="de-DE" sz="2800" dirty="0" err="1"/>
              <a:t>Creating</a:t>
            </a:r>
            <a:r>
              <a:rPr lang="de-DE" sz="2800" dirty="0"/>
              <a:t> an Indico Event</a:t>
            </a:r>
            <a:endParaRPr lang="en-US" sz="2800" dirty="0"/>
          </a:p>
        </p:txBody>
      </p:sp>
      <p:pic>
        <p:nvPicPr>
          <p:cNvPr id="11" name="Grafik 4">
            <a:extLst>
              <a:ext uri="{FF2B5EF4-FFF2-40B4-BE49-F238E27FC236}">
                <a16:creationId xmlns:a16="http://schemas.microsoft.com/office/drawing/2014/main" id="{B6BAEB2C-2AE2-4731-A6C1-F8054BAF7BF9}"/>
              </a:ext>
            </a:extLst>
          </p:cNvPr>
          <p:cNvPicPr>
            <a:picLocks noChangeAspect="1"/>
          </p:cNvPicPr>
          <p:nvPr/>
        </p:nvPicPr>
        <p:blipFill>
          <a:blip r:embed="rId2"/>
          <a:stretch>
            <a:fillRect/>
          </a:stretch>
        </p:blipFill>
        <p:spPr>
          <a:xfrm>
            <a:off x="14192" y="934722"/>
            <a:ext cx="6213992" cy="5923278"/>
          </a:xfrm>
          <a:prstGeom prst="rect">
            <a:avLst/>
          </a:prstGeom>
        </p:spPr>
      </p:pic>
      <p:sp>
        <p:nvSpPr>
          <p:cNvPr id="12" name="Rechteck: abgerundete Ecken 10">
            <a:extLst>
              <a:ext uri="{FF2B5EF4-FFF2-40B4-BE49-F238E27FC236}">
                <a16:creationId xmlns:a16="http://schemas.microsoft.com/office/drawing/2014/main" id="{23D04BAE-AFF5-4CCE-BDE7-B7EF5595284F}"/>
              </a:ext>
            </a:extLst>
          </p:cNvPr>
          <p:cNvSpPr/>
          <p:nvPr/>
        </p:nvSpPr>
        <p:spPr>
          <a:xfrm>
            <a:off x="5880885" y="5316033"/>
            <a:ext cx="3035192" cy="64923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 </a:t>
            </a:r>
            <a:r>
              <a:rPr lang="en-GB" b="1" dirty="0">
                <a:solidFill>
                  <a:schemeClr val="bg1"/>
                </a:solidFill>
              </a:rPr>
              <a:t>Protect your Meeting !</a:t>
            </a:r>
            <a:r>
              <a:rPr lang="en-GB" dirty="0">
                <a:solidFill>
                  <a:schemeClr val="bg1"/>
                </a:solidFill>
              </a:rPr>
              <a:t>️</a:t>
            </a:r>
            <a:endParaRPr lang="en-US" sz="800" dirty="0">
              <a:solidFill>
                <a:schemeClr val="bg1"/>
              </a:solidFill>
            </a:endParaRPr>
          </a:p>
        </p:txBody>
      </p:sp>
      <p:sp>
        <p:nvSpPr>
          <p:cNvPr id="13" name="Rechteck: abgerundete Ecken 11">
            <a:extLst>
              <a:ext uri="{FF2B5EF4-FFF2-40B4-BE49-F238E27FC236}">
                <a16:creationId xmlns:a16="http://schemas.microsoft.com/office/drawing/2014/main" id="{308061C6-5FE3-42B7-934F-4B02BA9B7F86}"/>
              </a:ext>
            </a:extLst>
          </p:cNvPr>
          <p:cNvSpPr/>
          <p:nvPr/>
        </p:nvSpPr>
        <p:spPr>
          <a:xfrm>
            <a:off x="4556924" y="1735249"/>
            <a:ext cx="4150848" cy="10323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Choose an appropriate category</a:t>
            </a:r>
            <a:br>
              <a:rPr lang="en-GB" dirty="0">
                <a:solidFill>
                  <a:schemeClr val="bg1"/>
                </a:solidFill>
              </a:rPr>
            </a:br>
            <a:r>
              <a:rPr lang="en-GB" dirty="0">
                <a:solidFill>
                  <a:schemeClr val="bg1"/>
                </a:solidFill>
              </a:rPr>
              <a:t>ℹ️ Indico won’t let you select a category where you don’t have access to</a:t>
            </a:r>
            <a:endParaRPr lang="en-US" dirty="0">
              <a:solidFill>
                <a:schemeClr val="bg1"/>
              </a:solidFill>
            </a:endParaRPr>
          </a:p>
        </p:txBody>
      </p:sp>
      <p:sp>
        <p:nvSpPr>
          <p:cNvPr id="7" name="Footer Placeholder 4">
            <a:extLst>
              <a:ext uri="{FF2B5EF4-FFF2-40B4-BE49-F238E27FC236}">
                <a16:creationId xmlns:a16="http://schemas.microsoft.com/office/drawing/2014/main" id="{4D35C17D-1461-4182-A020-7C76003CB8AD}"/>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17</a:t>
            </a:fld>
            <a:endParaRPr lang="en-GB" dirty="0"/>
          </a:p>
        </p:txBody>
      </p:sp>
    </p:spTree>
    <p:extLst>
      <p:ext uri="{BB962C8B-B14F-4D97-AF65-F5344CB8AC3E}">
        <p14:creationId xmlns:p14="http://schemas.microsoft.com/office/powerpoint/2010/main" val="64064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AF7A-145A-41E8-862E-B0DFE780C289}"/>
              </a:ext>
            </a:extLst>
          </p:cNvPr>
          <p:cNvSpPr>
            <a:spLocks noGrp="1"/>
          </p:cNvSpPr>
          <p:nvPr>
            <p:ph type="title"/>
          </p:nvPr>
        </p:nvSpPr>
        <p:spPr/>
        <p:txBody>
          <a:bodyPr/>
          <a:lstStyle/>
          <a:p>
            <a:r>
              <a:rPr lang="de-DE" dirty="0"/>
              <a:t>Event Settings</a:t>
            </a:r>
            <a:endParaRPr lang="en-US" dirty="0"/>
          </a:p>
        </p:txBody>
      </p:sp>
      <p:pic>
        <p:nvPicPr>
          <p:cNvPr id="6" name="Grafik 3">
            <a:extLst>
              <a:ext uri="{FF2B5EF4-FFF2-40B4-BE49-F238E27FC236}">
                <a16:creationId xmlns:a16="http://schemas.microsoft.com/office/drawing/2014/main" id="{E17E0985-DF61-49FE-B546-04C14D7FC0AD}"/>
              </a:ext>
            </a:extLst>
          </p:cNvPr>
          <p:cNvPicPr>
            <a:picLocks noChangeAspect="1"/>
          </p:cNvPicPr>
          <p:nvPr/>
        </p:nvPicPr>
        <p:blipFill>
          <a:blip r:embed="rId2"/>
          <a:stretch>
            <a:fillRect/>
          </a:stretch>
        </p:blipFill>
        <p:spPr>
          <a:xfrm>
            <a:off x="0" y="976196"/>
            <a:ext cx="5200823" cy="5881804"/>
          </a:xfrm>
          <a:prstGeom prst="rect">
            <a:avLst/>
          </a:prstGeom>
        </p:spPr>
      </p:pic>
      <p:sp>
        <p:nvSpPr>
          <p:cNvPr id="7" name="Rechteck: abgerundete Ecken 2">
            <a:extLst>
              <a:ext uri="{FF2B5EF4-FFF2-40B4-BE49-F238E27FC236}">
                <a16:creationId xmlns:a16="http://schemas.microsoft.com/office/drawing/2014/main" id="{3032FCC4-5D2E-4ED5-BAC3-789B0118CC6C}"/>
              </a:ext>
            </a:extLst>
          </p:cNvPr>
          <p:cNvSpPr/>
          <p:nvPr/>
        </p:nvSpPr>
        <p:spPr>
          <a:xfrm>
            <a:off x="5452734" y="1515982"/>
            <a:ext cx="2940537" cy="10832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Description </a:t>
            </a:r>
            <a:r>
              <a:rPr lang="de-DE" dirty="0" err="1">
                <a:solidFill>
                  <a:schemeClr val="bg1"/>
                </a:solidFill>
              </a:rPr>
              <a:t>is</a:t>
            </a:r>
            <a:r>
              <a:rPr lang="de-DE" dirty="0">
                <a:solidFill>
                  <a:schemeClr val="bg1"/>
                </a:solidFill>
              </a:rPr>
              <a:t> </a:t>
            </a:r>
            <a:r>
              <a:rPr lang="de-DE" dirty="0" err="1">
                <a:solidFill>
                  <a:schemeClr val="bg1"/>
                </a:solidFill>
              </a:rPr>
              <a:t>only</a:t>
            </a:r>
            <a:r>
              <a:rPr lang="de-DE" dirty="0">
                <a:solidFill>
                  <a:schemeClr val="bg1"/>
                </a:solidFill>
              </a:rPr>
              <a:t> visible </a:t>
            </a:r>
            <a:r>
              <a:rPr lang="de-DE" dirty="0" err="1">
                <a:solidFill>
                  <a:schemeClr val="bg1"/>
                </a:solidFill>
              </a:rPr>
              <a:t>for</a:t>
            </a:r>
            <a:r>
              <a:rPr lang="de-DE" dirty="0">
                <a:solidFill>
                  <a:schemeClr val="bg1"/>
                </a:solidFill>
              </a:rPr>
              <a:t> </a:t>
            </a:r>
            <a:r>
              <a:rPr lang="de-DE" dirty="0" err="1">
                <a:solidFill>
                  <a:schemeClr val="bg1"/>
                </a:solidFill>
              </a:rPr>
              <a:t>authorized</a:t>
            </a:r>
            <a:r>
              <a:rPr lang="de-DE" dirty="0">
                <a:solidFill>
                  <a:schemeClr val="bg1"/>
                </a:solidFill>
              </a:rPr>
              <a:t> </a:t>
            </a:r>
            <a:r>
              <a:rPr lang="de-DE" dirty="0" err="1">
                <a:solidFill>
                  <a:schemeClr val="bg1"/>
                </a:solidFill>
              </a:rPr>
              <a:t>users</a:t>
            </a:r>
            <a:r>
              <a:rPr lang="de-DE" dirty="0">
                <a:solidFill>
                  <a:schemeClr val="bg1"/>
                </a:solidFill>
              </a:rPr>
              <a:t>. </a:t>
            </a:r>
            <a:r>
              <a:rPr lang="de-DE" dirty="0" err="1">
                <a:solidFill>
                  <a:schemeClr val="bg1"/>
                </a:solidFill>
              </a:rPr>
              <a:t>You</a:t>
            </a:r>
            <a:r>
              <a:rPr lang="de-DE" dirty="0">
                <a:solidFill>
                  <a:schemeClr val="bg1"/>
                </a:solidFill>
              </a:rPr>
              <a:t> </a:t>
            </a:r>
            <a:r>
              <a:rPr lang="de-DE" dirty="0" err="1">
                <a:solidFill>
                  <a:schemeClr val="bg1"/>
                </a:solidFill>
              </a:rPr>
              <a:t>can</a:t>
            </a:r>
            <a:r>
              <a:rPr lang="de-DE" dirty="0">
                <a:solidFill>
                  <a:schemeClr val="bg1"/>
                </a:solidFill>
              </a:rPr>
              <a:t> </a:t>
            </a:r>
            <a:r>
              <a:rPr lang="de-DE" dirty="0" err="1">
                <a:solidFill>
                  <a:schemeClr val="bg1"/>
                </a:solidFill>
              </a:rPr>
              <a:t>provide</a:t>
            </a:r>
            <a:r>
              <a:rPr lang="de-DE" dirty="0">
                <a:solidFill>
                  <a:schemeClr val="bg1"/>
                </a:solidFill>
              </a:rPr>
              <a:t> VC </a:t>
            </a:r>
            <a:r>
              <a:rPr lang="de-DE" dirty="0" err="1">
                <a:solidFill>
                  <a:schemeClr val="bg1"/>
                </a:solidFill>
              </a:rPr>
              <a:t>details</a:t>
            </a:r>
            <a:r>
              <a:rPr lang="de-DE" dirty="0">
                <a:solidFill>
                  <a:schemeClr val="bg1"/>
                </a:solidFill>
              </a:rPr>
              <a:t> </a:t>
            </a:r>
            <a:r>
              <a:rPr lang="de-DE" dirty="0" err="1">
                <a:solidFill>
                  <a:schemeClr val="bg1"/>
                </a:solidFill>
              </a:rPr>
              <a:t>here</a:t>
            </a:r>
            <a:r>
              <a:rPr lang="de-DE" dirty="0">
                <a:solidFill>
                  <a:schemeClr val="bg1"/>
                </a:solidFill>
              </a:rPr>
              <a:t>.</a:t>
            </a:r>
            <a:endParaRPr lang="en-US" dirty="0">
              <a:solidFill>
                <a:schemeClr val="bg1"/>
              </a:solidFill>
            </a:endParaRPr>
          </a:p>
        </p:txBody>
      </p:sp>
      <p:sp>
        <p:nvSpPr>
          <p:cNvPr id="8" name="Rechteck: abgerundete Ecken 4">
            <a:extLst>
              <a:ext uri="{FF2B5EF4-FFF2-40B4-BE49-F238E27FC236}">
                <a16:creationId xmlns:a16="http://schemas.microsoft.com/office/drawing/2014/main" id="{BEA4FABD-8D5A-45BD-85A0-2B2E8A2E4897}"/>
              </a:ext>
            </a:extLst>
          </p:cNvPr>
          <p:cNvSpPr/>
          <p:nvPr/>
        </p:nvSpPr>
        <p:spPr>
          <a:xfrm>
            <a:off x="5452733" y="4365104"/>
            <a:ext cx="2940537" cy="8734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Chairpersons </a:t>
            </a:r>
            <a:r>
              <a:rPr lang="de-DE" dirty="0" err="1">
                <a:solidFill>
                  <a:schemeClr val="bg1"/>
                </a:solidFill>
              </a:rPr>
              <a:t>can</a:t>
            </a:r>
            <a:r>
              <a:rPr lang="de-DE" dirty="0">
                <a:solidFill>
                  <a:schemeClr val="bg1"/>
                </a:solidFill>
              </a:rPr>
              <a:t> </a:t>
            </a:r>
            <a:r>
              <a:rPr lang="de-DE" dirty="0" err="1">
                <a:solidFill>
                  <a:schemeClr val="bg1"/>
                </a:solidFill>
              </a:rPr>
              <a:t>upload</a:t>
            </a:r>
            <a:r>
              <a:rPr lang="de-DE" dirty="0">
                <a:solidFill>
                  <a:schemeClr val="bg1"/>
                </a:solidFill>
              </a:rPr>
              <a:t> </a:t>
            </a:r>
            <a:r>
              <a:rPr lang="de-DE" dirty="0" err="1">
                <a:solidFill>
                  <a:schemeClr val="bg1"/>
                </a:solidFill>
              </a:rPr>
              <a:t>materials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this</a:t>
            </a:r>
            <a:r>
              <a:rPr lang="de-DE" dirty="0">
                <a:solidFill>
                  <a:schemeClr val="bg1"/>
                </a:solidFill>
              </a:rPr>
              <a:t> </a:t>
            </a:r>
            <a:r>
              <a:rPr lang="de-DE" dirty="0" err="1">
                <a:solidFill>
                  <a:schemeClr val="bg1"/>
                </a:solidFill>
              </a:rPr>
              <a:t>meeting</a:t>
            </a:r>
            <a:r>
              <a:rPr lang="de-DE" dirty="0">
                <a:solidFill>
                  <a:schemeClr val="bg1"/>
                </a:solidFill>
              </a:rPr>
              <a:t>.</a:t>
            </a:r>
            <a:endParaRPr lang="en-US" dirty="0">
              <a:solidFill>
                <a:schemeClr val="bg1"/>
              </a:solidFill>
            </a:endParaRPr>
          </a:p>
        </p:txBody>
      </p:sp>
      <p:sp>
        <p:nvSpPr>
          <p:cNvPr id="9" name="Rechteck: abgerundete Ecken 5">
            <a:extLst>
              <a:ext uri="{FF2B5EF4-FFF2-40B4-BE49-F238E27FC236}">
                <a16:creationId xmlns:a16="http://schemas.microsoft.com/office/drawing/2014/main" id="{0CCC1A38-0D0C-4CD9-BAC2-F86B21B4295C}"/>
              </a:ext>
            </a:extLst>
          </p:cNvPr>
          <p:cNvSpPr/>
          <p:nvPr/>
        </p:nvSpPr>
        <p:spPr>
          <a:xfrm>
            <a:off x="5452733" y="5368952"/>
            <a:ext cx="2940537" cy="8734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Contact </a:t>
            </a:r>
            <a:r>
              <a:rPr lang="de-DE" dirty="0" err="1">
                <a:solidFill>
                  <a:schemeClr val="bg1"/>
                </a:solidFill>
              </a:rPr>
              <a:t>details</a:t>
            </a:r>
            <a:r>
              <a:rPr lang="de-DE" dirty="0">
                <a:solidFill>
                  <a:schemeClr val="bg1"/>
                </a:solidFill>
              </a:rPr>
              <a:t> </a:t>
            </a:r>
            <a:r>
              <a:rPr lang="de-DE" dirty="0" err="1">
                <a:solidFill>
                  <a:schemeClr val="bg1"/>
                </a:solidFill>
              </a:rPr>
              <a:t>are</a:t>
            </a:r>
            <a:r>
              <a:rPr lang="de-DE" dirty="0">
                <a:solidFill>
                  <a:schemeClr val="bg1"/>
                </a:solidFill>
              </a:rPr>
              <a:t> </a:t>
            </a:r>
            <a:r>
              <a:rPr lang="de-DE" dirty="0" err="1">
                <a:solidFill>
                  <a:schemeClr val="bg1"/>
                </a:solidFill>
              </a:rPr>
              <a:t>only</a:t>
            </a:r>
            <a:r>
              <a:rPr lang="de-DE" dirty="0">
                <a:solidFill>
                  <a:schemeClr val="bg1"/>
                </a:solidFill>
              </a:rPr>
              <a:t> visible </a:t>
            </a:r>
            <a:r>
              <a:rPr lang="de-DE" dirty="0" err="1">
                <a:solidFill>
                  <a:schemeClr val="bg1"/>
                </a:solidFill>
              </a:rPr>
              <a:t>for</a:t>
            </a:r>
            <a:r>
              <a:rPr lang="de-DE" dirty="0">
                <a:solidFill>
                  <a:schemeClr val="bg1"/>
                </a:solidFill>
              </a:rPr>
              <a:t> </a:t>
            </a:r>
            <a:r>
              <a:rPr lang="de-DE" dirty="0" err="1">
                <a:solidFill>
                  <a:schemeClr val="bg1"/>
                </a:solidFill>
              </a:rPr>
              <a:t>authorized</a:t>
            </a:r>
            <a:r>
              <a:rPr lang="de-DE" dirty="0">
                <a:solidFill>
                  <a:schemeClr val="bg1"/>
                </a:solidFill>
              </a:rPr>
              <a:t> </a:t>
            </a:r>
            <a:r>
              <a:rPr lang="de-DE" dirty="0" err="1">
                <a:solidFill>
                  <a:schemeClr val="bg1"/>
                </a:solidFill>
              </a:rPr>
              <a:t>users</a:t>
            </a:r>
            <a:r>
              <a:rPr lang="de-DE" dirty="0">
                <a:solidFill>
                  <a:schemeClr val="bg1"/>
                </a:solidFill>
              </a:rPr>
              <a:t>.</a:t>
            </a:r>
            <a:endParaRPr lang="en-US" dirty="0">
              <a:solidFill>
                <a:schemeClr val="bg1"/>
              </a:solidFill>
            </a:endParaRPr>
          </a:p>
        </p:txBody>
      </p:sp>
      <p:sp>
        <p:nvSpPr>
          <p:cNvPr id="10" name="Footer Placeholder 4">
            <a:extLst>
              <a:ext uri="{FF2B5EF4-FFF2-40B4-BE49-F238E27FC236}">
                <a16:creationId xmlns:a16="http://schemas.microsoft.com/office/drawing/2014/main" id="{A913934A-5337-4E0C-8495-104363AD062C}"/>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18</a:t>
            </a:fld>
            <a:endParaRPr lang="en-GB" dirty="0"/>
          </a:p>
        </p:txBody>
      </p:sp>
    </p:spTree>
    <p:extLst>
      <p:ext uri="{BB962C8B-B14F-4D97-AF65-F5344CB8AC3E}">
        <p14:creationId xmlns:p14="http://schemas.microsoft.com/office/powerpoint/2010/main" val="364151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55DC-9966-4A60-9BF3-CF1A728349EC}"/>
              </a:ext>
            </a:extLst>
          </p:cNvPr>
          <p:cNvSpPr>
            <a:spLocks noGrp="1"/>
          </p:cNvSpPr>
          <p:nvPr>
            <p:ph type="title"/>
          </p:nvPr>
        </p:nvSpPr>
        <p:spPr/>
        <p:txBody>
          <a:bodyPr/>
          <a:lstStyle/>
          <a:p>
            <a:r>
              <a:rPr lang="de-DE" dirty="0"/>
              <a:t>Handling </a:t>
            </a:r>
            <a:r>
              <a:rPr lang="de-DE" dirty="0" err="1"/>
              <a:t>of</a:t>
            </a:r>
            <a:r>
              <a:rPr lang="de-DE" dirty="0"/>
              <a:t> VC Details in Indico Event</a:t>
            </a:r>
            <a:endParaRPr lang="en-US" dirty="0"/>
          </a:p>
        </p:txBody>
      </p:sp>
      <p:sp>
        <p:nvSpPr>
          <p:cNvPr id="3" name="Content Placeholder 2">
            <a:extLst>
              <a:ext uri="{FF2B5EF4-FFF2-40B4-BE49-F238E27FC236}">
                <a16:creationId xmlns:a16="http://schemas.microsoft.com/office/drawing/2014/main" id="{DA0D62DD-8798-46AC-81E0-5E6AD0D045AA}"/>
              </a:ext>
            </a:extLst>
          </p:cNvPr>
          <p:cNvSpPr>
            <a:spLocks noGrp="1"/>
          </p:cNvSpPr>
          <p:nvPr>
            <p:ph idx="1"/>
          </p:nvPr>
        </p:nvSpPr>
        <p:spPr/>
        <p:txBody>
          <a:bodyPr/>
          <a:lstStyle/>
          <a:p>
            <a:pPr marL="0" indent="0">
              <a:buNone/>
            </a:pPr>
            <a:r>
              <a:rPr lang="de-DE" b="1" dirty="0" err="1"/>
              <a:t>Recommendation</a:t>
            </a:r>
            <a:endParaRPr lang="de-DE" b="1" dirty="0"/>
          </a:p>
          <a:p>
            <a:pPr marL="0" indent="0">
              <a:buNone/>
            </a:pPr>
            <a:endParaRPr lang="de-DE" b="1" dirty="0"/>
          </a:p>
          <a:p>
            <a:r>
              <a:rPr lang="de-DE" dirty="0"/>
              <a:t>In </a:t>
            </a:r>
            <a:r>
              <a:rPr lang="de-DE" dirty="0" err="1"/>
              <a:t>general</a:t>
            </a:r>
            <a:r>
              <a:rPr lang="de-DE" dirty="0"/>
              <a:t>: </a:t>
            </a:r>
          </a:p>
          <a:p>
            <a:pPr lvl="1"/>
            <a:r>
              <a:rPr lang="de-DE" b="1" dirty="0"/>
              <a:t>Copy VC </a:t>
            </a:r>
            <a:r>
              <a:rPr lang="de-DE" b="1" dirty="0" err="1"/>
              <a:t>details</a:t>
            </a:r>
            <a:r>
              <a:rPr lang="de-DE" b="1" dirty="0"/>
              <a:t> </a:t>
            </a:r>
            <a:r>
              <a:rPr lang="de-DE" b="1" dirty="0" err="1"/>
              <a:t>to</a:t>
            </a:r>
            <a:r>
              <a:rPr lang="de-DE" b="1" dirty="0"/>
              <a:t> </a:t>
            </a:r>
            <a:r>
              <a:rPr lang="de-DE" b="1" dirty="0" err="1"/>
              <a:t>event</a:t>
            </a:r>
            <a:r>
              <a:rPr lang="de-DE" b="1" dirty="0"/>
              <a:t> </a:t>
            </a:r>
            <a:r>
              <a:rPr lang="de-DE" b="1" dirty="0" err="1"/>
              <a:t>description</a:t>
            </a:r>
            <a:endParaRPr lang="de-DE" b="1" dirty="0"/>
          </a:p>
          <a:p>
            <a:pPr lvl="1"/>
            <a:r>
              <a:rPr lang="de-DE" dirty="0"/>
              <a:t>Event </a:t>
            </a:r>
            <a:r>
              <a:rPr lang="de-DE" dirty="0" err="1"/>
              <a:t>description</a:t>
            </a:r>
            <a:r>
              <a:rPr lang="de-DE" dirty="0"/>
              <a:t> </a:t>
            </a:r>
            <a:r>
              <a:rPr lang="de-DE" dirty="0" err="1"/>
              <a:t>is</a:t>
            </a:r>
            <a:r>
              <a:rPr lang="de-DE" dirty="0"/>
              <a:t> </a:t>
            </a:r>
            <a:r>
              <a:rPr lang="de-DE" dirty="0" err="1"/>
              <a:t>protected</a:t>
            </a:r>
            <a:r>
              <a:rPr lang="de-DE" dirty="0"/>
              <a:t> </a:t>
            </a:r>
            <a:r>
              <a:rPr lang="de-DE" dirty="0" err="1"/>
              <a:t>if</a:t>
            </a:r>
            <a:r>
              <a:rPr lang="de-DE" dirty="0"/>
              <a:t> </a:t>
            </a:r>
            <a:r>
              <a:rPr lang="de-DE" dirty="0" err="1"/>
              <a:t>event</a:t>
            </a:r>
            <a:r>
              <a:rPr lang="de-DE" dirty="0"/>
              <a:t> </a:t>
            </a:r>
            <a:r>
              <a:rPr lang="de-DE" dirty="0" err="1"/>
              <a:t>is</a:t>
            </a:r>
            <a:r>
              <a:rPr lang="de-DE" dirty="0"/>
              <a:t> </a:t>
            </a:r>
            <a:r>
              <a:rPr lang="de-DE" dirty="0" err="1"/>
              <a:t>protected</a:t>
            </a:r>
            <a:r>
              <a:rPr lang="de-DE" dirty="0"/>
              <a:t>.</a:t>
            </a:r>
          </a:p>
          <a:p>
            <a:pPr lvl="1"/>
            <a:r>
              <a:rPr lang="de-DE" dirty="0"/>
              <a:t>Event </a:t>
            </a:r>
            <a:r>
              <a:rPr lang="de-DE" dirty="0" err="1"/>
              <a:t>description</a:t>
            </a:r>
            <a:r>
              <a:rPr lang="de-DE" dirty="0"/>
              <a:t> </a:t>
            </a:r>
            <a:r>
              <a:rPr lang="de-DE" dirty="0" err="1"/>
              <a:t>is</a:t>
            </a:r>
            <a:r>
              <a:rPr lang="de-DE" dirty="0"/>
              <a:t> </a:t>
            </a:r>
            <a:r>
              <a:rPr lang="de-DE" dirty="0" err="1"/>
              <a:t>available</a:t>
            </a:r>
            <a:r>
              <a:rPr lang="de-DE" dirty="0"/>
              <a:t> in </a:t>
            </a:r>
            <a:r>
              <a:rPr lang="de-DE" dirty="0" err="1"/>
              <a:t>calendar</a:t>
            </a:r>
            <a:endParaRPr lang="de-DE" dirty="0"/>
          </a:p>
          <a:p>
            <a:pPr lvl="1"/>
            <a:endParaRPr lang="de-DE" dirty="0"/>
          </a:p>
          <a:p>
            <a:r>
              <a:rPr lang="de-DE" dirty="0"/>
              <a:t>DFNconf</a:t>
            </a:r>
          </a:p>
          <a:p>
            <a:pPr lvl="1"/>
            <a:r>
              <a:rPr lang="de-DE" dirty="0"/>
              <a:t>Use </a:t>
            </a:r>
            <a:r>
              <a:rPr lang="de-DE" dirty="0" err="1"/>
              <a:t>invitation</a:t>
            </a:r>
            <a:r>
              <a:rPr lang="de-DE" dirty="0"/>
              <a:t> </a:t>
            </a:r>
            <a:r>
              <a:rPr lang="de-DE" dirty="0" err="1"/>
              <a:t>template</a:t>
            </a:r>
            <a:r>
              <a:rPr lang="de-DE" dirty="0"/>
              <a:t> </a:t>
            </a:r>
            <a:r>
              <a:rPr lang="de-DE" dirty="0" err="1"/>
              <a:t>for</a:t>
            </a:r>
            <a:r>
              <a:rPr lang="de-DE" dirty="0"/>
              <a:t> VC </a:t>
            </a:r>
            <a:r>
              <a:rPr lang="de-DE" dirty="0" err="1"/>
              <a:t>details</a:t>
            </a:r>
            <a:endParaRPr lang="de-DE" dirty="0"/>
          </a:p>
          <a:p>
            <a:pPr lvl="1"/>
            <a:r>
              <a:rPr lang="de-DE" dirty="0"/>
              <a:t>Copy </a:t>
            </a:r>
            <a:r>
              <a:rPr lang="de-DE" dirty="0" err="1"/>
              <a:t>them</a:t>
            </a:r>
            <a:r>
              <a:rPr lang="de-DE" dirty="0"/>
              <a:t> </a:t>
            </a:r>
            <a:r>
              <a:rPr lang="de-DE" dirty="0" err="1"/>
              <a:t>to</a:t>
            </a:r>
            <a:r>
              <a:rPr lang="de-DE" dirty="0"/>
              <a:t> Indico </a:t>
            </a:r>
            <a:r>
              <a:rPr lang="de-DE" dirty="0" err="1"/>
              <a:t>event</a:t>
            </a:r>
            <a:r>
              <a:rPr lang="de-DE" dirty="0"/>
              <a:t> </a:t>
            </a:r>
            <a:r>
              <a:rPr lang="de-DE" dirty="0" err="1"/>
              <a:t>description</a:t>
            </a:r>
            <a:endParaRPr lang="en-US" dirty="0"/>
          </a:p>
        </p:txBody>
      </p:sp>
      <p:sp>
        <p:nvSpPr>
          <p:cNvPr id="5" name="Footer Placeholder 4">
            <a:extLst>
              <a:ext uri="{FF2B5EF4-FFF2-40B4-BE49-F238E27FC236}">
                <a16:creationId xmlns:a16="http://schemas.microsoft.com/office/drawing/2014/main" id="{6B97FB8E-3616-4D54-81DF-64881FDB2789}"/>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19</a:t>
            </a:fld>
            <a:endParaRPr lang="en-GB" dirty="0"/>
          </a:p>
        </p:txBody>
      </p:sp>
    </p:spTree>
    <p:extLst>
      <p:ext uri="{BB962C8B-B14F-4D97-AF65-F5344CB8AC3E}">
        <p14:creationId xmlns:p14="http://schemas.microsoft.com/office/powerpoint/2010/main" val="142212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F404-840A-4275-BF1C-64205E9A7793}"/>
              </a:ext>
            </a:extLst>
          </p:cNvPr>
          <p:cNvSpPr>
            <a:spLocks noGrp="1"/>
          </p:cNvSpPr>
          <p:nvPr>
            <p:ph type="title"/>
          </p:nvPr>
        </p:nvSpPr>
        <p:spPr/>
        <p:txBody>
          <a:bodyPr/>
          <a:lstStyle/>
          <a:p>
            <a:r>
              <a:rPr lang="de-DE" dirty="0"/>
              <a:t>Agenda</a:t>
            </a:r>
            <a:endParaRPr lang="en-US" dirty="0"/>
          </a:p>
        </p:txBody>
      </p:sp>
      <p:sp>
        <p:nvSpPr>
          <p:cNvPr id="3" name="Content Placeholder 2">
            <a:extLst>
              <a:ext uri="{FF2B5EF4-FFF2-40B4-BE49-F238E27FC236}">
                <a16:creationId xmlns:a16="http://schemas.microsoft.com/office/drawing/2014/main" id="{B6A8888B-AA85-4804-A25E-A1961C293C1E}"/>
              </a:ext>
            </a:extLst>
          </p:cNvPr>
          <p:cNvSpPr>
            <a:spLocks noGrp="1"/>
          </p:cNvSpPr>
          <p:nvPr>
            <p:ph idx="1"/>
          </p:nvPr>
        </p:nvSpPr>
        <p:spPr>
          <a:solidFill>
            <a:schemeClr val="bg1"/>
          </a:solidFill>
        </p:spPr>
        <p:txBody>
          <a:bodyPr anchor="ctr">
            <a:normAutofit/>
          </a:bodyPr>
          <a:lstStyle/>
          <a:p>
            <a:pPr marL="1076325" indent="-1076325"/>
            <a:r>
              <a:rPr lang="de-DE" sz="3200" b="1" dirty="0" err="1">
                <a:solidFill>
                  <a:schemeClr val="accent1"/>
                </a:solidFill>
              </a:rPr>
              <a:t>Introduction</a:t>
            </a:r>
            <a:br>
              <a:rPr lang="de-DE" sz="3200" dirty="0"/>
            </a:br>
            <a:endParaRPr lang="de-DE" sz="3200" dirty="0"/>
          </a:p>
          <a:p>
            <a:pPr marL="1076325" indent="-1076325"/>
            <a:r>
              <a:rPr lang="de-DE" sz="3200" dirty="0" err="1"/>
              <a:t>Using</a:t>
            </a:r>
            <a:r>
              <a:rPr lang="de-DE" sz="3200" dirty="0"/>
              <a:t> Indico</a:t>
            </a:r>
            <a:br>
              <a:rPr lang="de-DE" sz="3200" dirty="0"/>
            </a:br>
            <a:endParaRPr lang="de-DE" sz="3200" dirty="0"/>
          </a:p>
          <a:p>
            <a:pPr marL="1076325" indent="-1076325"/>
            <a:r>
              <a:rPr lang="de-DE" sz="3200" dirty="0" err="1"/>
              <a:t>Using</a:t>
            </a:r>
            <a:r>
              <a:rPr lang="de-DE" sz="3200" dirty="0"/>
              <a:t> DFNconf</a:t>
            </a:r>
          </a:p>
          <a:p>
            <a:pPr marL="1076325" indent="-1076325"/>
            <a:endParaRPr lang="de-DE" sz="3200" dirty="0"/>
          </a:p>
          <a:p>
            <a:pPr marL="1076325" indent="-1076325"/>
            <a:r>
              <a:rPr lang="de-DE" sz="3200" dirty="0" err="1"/>
              <a:t>Using</a:t>
            </a:r>
            <a:r>
              <a:rPr lang="de-DE" sz="3200" dirty="0"/>
              <a:t> Zoom</a:t>
            </a:r>
            <a:endParaRPr lang="en-US" sz="3200" dirty="0"/>
          </a:p>
        </p:txBody>
      </p:sp>
      <p:sp>
        <p:nvSpPr>
          <p:cNvPr id="5" name="Rectangle 4">
            <a:extLst>
              <a:ext uri="{FF2B5EF4-FFF2-40B4-BE49-F238E27FC236}">
                <a16:creationId xmlns:a16="http://schemas.microsoft.com/office/drawing/2014/main" id="{ED103091-5ACA-4657-973E-E5EF67B3BC6F}"/>
              </a:ext>
            </a:extLst>
          </p:cNvPr>
          <p:cNvSpPr/>
          <p:nvPr/>
        </p:nvSpPr>
        <p:spPr>
          <a:xfrm>
            <a:off x="251520" y="1772816"/>
            <a:ext cx="6192688" cy="864096"/>
          </a:xfrm>
          <a:prstGeom prst="rect">
            <a:avLst/>
          </a:prstGeom>
          <a:solidFill>
            <a:schemeClr val="tx2">
              <a:lumMod val="20000"/>
              <a:lumOff val="8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1323E1E9-58A9-4F8D-9491-C86271E661F9}"/>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a:t>
            </a:fld>
            <a:endParaRPr lang="en-GB" dirty="0"/>
          </a:p>
        </p:txBody>
      </p:sp>
    </p:spTree>
    <p:extLst>
      <p:ext uri="{BB962C8B-B14F-4D97-AF65-F5344CB8AC3E}">
        <p14:creationId xmlns:p14="http://schemas.microsoft.com/office/powerpoint/2010/main" val="122601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D0D4-7BD5-45F7-8D01-F3C98FB50FBA}"/>
              </a:ext>
            </a:extLst>
          </p:cNvPr>
          <p:cNvSpPr>
            <a:spLocks noGrp="1"/>
          </p:cNvSpPr>
          <p:nvPr>
            <p:ph type="title"/>
          </p:nvPr>
        </p:nvSpPr>
        <p:spPr/>
        <p:txBody>
          <a:bodyPr/>
          <a:lstStyle/>
          <a:p>
            <a:r>
              <a:rPr lang="de-DE" dirty="0"/>
              <a:t>Event </a:t>
            </a:r>
            <a:r>
              <a:rPr lang="de-DE" dirty="0" err="1"/>
              <a:t>Permissions</a:t>
            </a:r>
            <a:endParaRPr lang="en-US" dirty="0"/>
          </a:p>
        </p:txBody>
      </p:sp>
      <p:sp>
        <p:nvSpPr>
          <p:cNvPr id="3" name="Content Placeholder 2">
            <a:extLst>
              <a:ext uri="{FF2B5EF4-FFF2-40B4-BE49-F238E27FC236}">
                <a16:creationId xmlns:a16="http://schemas.microsoft.com/office/drawing/2014/main" id="{9DD8C821-13AB-43FE-B690-77599CD90752}"/>
              </a:ext>
            </a:extLst>
          </p:cNvPr>
          <p:cNvSpPr>
            <a:spLocks noGrp="1"/>
          </p:cNvSpPr>
          <p:nvPr>
            <p:ph idx="1"/>
          </p:nvPr>
        </p:nvSpPr>
        <p:spPr/>
        <p:txBody>
          <a:bodyPr>
            <a:normAutofit fontScale="92500" lnSpcReduction="20000"/>
          </a:bodyPr>
          <a:lstStyle/>
          <a:p>
            <a:r>
              <a:rPr lang="en-GB" dirty="0"/>
              <a:t>Permissions for events can be assigned individually, i.e. independent of the parent category.</a:t>
            </a:r>
          </a:p>
          <a:p>
            <a:endParaRPr lang="en-GB" b="1" dirty="0"/>
          </a:p>
          <a:p>
            <a:r>
              <a:rPr lang="en-GB" b="1" dirty="0"/>
              <a:t>Access permission </a:t>
            </a:r>
            <a:r>
              <a:rPr lang="en-GB" dirty="0"/>
              <a:t>allows you to access all </a:t>
            </a:r>
            <a:r>
              <a:rPr lang="en-GB" b="1" i="1" dirty="0"/>
              <a:t>Meeting</a:t>
            </a:r>
            <a:r>
              <a:rPr lang="en-GB" dirty="0"/>
              <a:t> details and </a:t>
            </a:r>
            <a:r>
              <a:rPr lang="en-GB" b="1" i="1" dirty="0"/>
              <a:t>Materials</a:t>
            </a:r>
            <a:r>
              <a:rPr lang="en-GB" dirty="0"/>
              <a:t>. </a:t>
            </a:r>
            <a:br>
              <a:rPr lang="en-GB" dirty="0"/>
            </a:br>
            <a:r>
              <a:rPr lang="en-GB" dirty="0"/>
              <a:t>However, it does not allow upload of materials!</a:t>
            </a:r>
            <a:endParaRPr lang="en-US" dirty="0"/>
          </a:p>
          <a:p>
            <a:endParaRPr lang="en-GB" dirty="0"/>
          </a:p>
          <a:p>
            <a:r>
              <a:rPr lang="en-GB" dirty="0"/>
              <a:t>One can get Access permission by either using the </a:t>
            </a:r>
            <a:r>
              <a:rPr lang="en-GB" b="1" i="1" dirty="0"/>
              <a:t>Access Key</a:t>
            </a:r>
            <a:r>
              <a:rPr lang="en-GB" dirty="0"/>
              <a:t> or by explicit grant of the </a:t>
            </a:r>
            <a:r>
              <a:rPr lang="en-GB" b="1" i="1" dirty="0"/>
              <a:t>Meeting Manager</a:t>
            </a:r>
            <a:r>
              <a:rPr lang="en-GB" dirty="0"/>
              <a:t> (or by being a manager of the parent category).</a:t>
            </a:r>
          </a:p>
          <a:p>
            <a:endParaRPr lang="en-US" dirty="0"/>
          </a:p>
          <a:p>
            <a:r>
              <a:rPr lang="en-GB" dirty="0"/>
              <a:t>By default, only you, the category managers and the </a:t>
            </a:r>
            <a:r>
              <a:rPr lang="en-GB" b="1" i="1" dirty="0"/>
              <a:t>Chairperson</a:t>
            </a:r>
            <a:r>
              <a:rPr lang="en-GB" dirty="0"/>
              <a:t> (if any) can upload materials. You must grant </a:t>
            </a:r>
            <a:r>
              <a:rPr lang="en-GB" b="1" i="1" dirty="0"/>
              <a:t>Manage – Submissions</a:t>
            </a:r>
            <a:r>
              <a:rPr lang="en-GB" dirty="0"/>
              <a:t> rights to additional users in case they should be able to upload materials!</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D1BBCC00-0576-42A8-BEA6-798FBA2F2898}"/>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20</a:t>
            </a:fld>
            <a:endParaRPr lang="en-GB" dirty="0"/>
          </a:p>
        </p:txBody>
      </p:sp>
    </p:spTree>
    <p:extLst>
      <p:ext uri="{BB962C8B-B14F-4D97-AF65-F5344CB8AC3E}">
        <p14:creationId xmlns:p14="http://schemas.microsoft.com/office/powerpoint/2010/main" val="427219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7BFE-7155-4736-85DE-1690460F8538}"/>
              </a:ext>
            </a:extLst>
          </p:cNvPr>
          <p:cNvSpPr>
            <a:spLocks noGrp="1"/>
          </p:cNvSpPr>
          <p:nvPr>
            <p:ph type="title"/>
          </p:nvPr>
        </p:nvSpPr>
        <p:spPr/>
        <p:txBody>
          <a:bodyPr/>
          <a:lstStyle/>
          <a:p>
            <a:r>
              <a:rPr lang="de-DE" dirty="0"/>
              <a:t>Indico: Major </a:t>
            </a:r>
            <a:r>
              <a:rPr lang="de-DE" dirty="0" err="1"/>
              <a:t>Changes</a:t>
            </a:r>
            <a:r>
              <a:rPr lang="de-DE" dirty="0"/>
              <a:t> II</a:t>
            </a:r>
            <a:endParaRPr lang="en-US" dirty="0"/>
          </a:p>
        </p:txBody>
      </p:sp>
      <p:sp>
        <p:nvSpPr>
          <p:cNvPr id="3" name="Content Placeholder 2">
            <a:extLst>
              <a:ext uri="{FF2B5EF4-FFF2-40B4-BE49-F238E27FC236}">
                <a16:creationId xmlns:a16="http://schemas.microsoft.com/office/drawing/2014/main" id="{0A0A0FFD-2500-457D-B67B-B5CC4F4DA61E}"/>
              </a:ext>
            </a:extLst>
          </p:cNvPr>
          <p:cNvSpPr>
            <a:spLocks noGrp="1"/>
          </p:cNvSpPr>
          <p:nvPr>
            <p:ph idx="1"/>
          </p:nvPr>
        </p:nvSpPr>
        <p:spPr/>
        <p:txBody>
          <a:bodyPr>
            <a:normAutofit/>
          </a:bodyPr>
          <a:lstStyle/>
          <a:p>
            <a:endParaRPr lang="en-GB" dirty="0"/>
          </a:p>
          <a:p>
            <a:endParaRPr lang="en-US" dirty="0"/>
          </a:p>
        </p:txBody>
      </p:sp>
      <p:pic>
        <p:nvPicPr>
          <p:cNvPr id="5" name="Picture 4">
            <a:extLst>
              <a:ext uri="{FF2B5EF4-FFF2-40B4-BE49-F238E27FC236}">
                <a16:creationId xmlns:a16="http://schemas.microsoft.com/office/drawing/2014/main" id="{8CDD9FFC-E366-40BB-8790-07248996E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284984"/>
            <a:ext cx="936104" cy="936104"/>
          </a:xfrm>
          <a:prstGeom prst="rect">
            <a:avLst/>
          </a:prstGeom>
        </p:spPr>
      </p:pic>
      <p:sp>
        <p:nvSpPr>
          <p:cNvPr id="6" name="TextBox 5">
            <a:extLst>
              <a:ext uri="{FF2B5EF4-FFF2-40B4-BE49-F238E27FC236}">
                <a16:creationId xmlns:a16="http://schemas.microsoft.com/office/drawing/2014/main" id="{E43CBFAE-2447-4AFA-90F3-13DDBCDE688F}"/>
              </a:ext>
            </a:extLst>
          </p:cNvPr>
          <p:cNvSpPr txBox="1"/>
          <p:nvPr/>
        </p:nvSpPr>
        <p:spPr>
          <a:xfrm>
            <a:off x="1763688" y="1412776"/>
            <a:ext cx="6774319" cy="5102166"/>
          </a:xfrm>
          <a:prstGeom prst="rect">
            <a:avLst/>
          </a:prstGeom>
          <a:solidFill>
            <a:schemeClr val="bg2"/>
          </a:solidFill>
        </p:spPr>
        <p:txBody>
          <a:bodyPr wrap="square" rtlCol="0">
            <a:spAutoFit/>
          </a:bodyPr>
          <a:lstStyle/>
          <a:p>
            <a:pPr>
              <a:lnSpc>
                <a:spcPct val="150000"/>
              </a:lnSpc>
            </a:pPr>
            <a:r>
              <a:rPr lang="en-GB" sz="2400" b="1" u="sng" dirty="0">
                <a:latin typeface="Arial" panose="020B0604020202020204" pitchFamily="34" charset="0"/>
                <a:cs typeface="Arial" panose="020B0604020202020204" pitchFamily="34" charset="0"/>
              </a:rPr>
              <a:t>Major Changes️</a:t>
            </a:r>
          </a:p>
          <a:p>
            <a:pPr marL="342900" indent="-342900">
              <a:lnSpc>
                <a:spcPct val="150000"/>
              </a:lnSpc>
              <a:buFont typeface="Arial" panose="020B0604020202020204" pitchFamily="34" charset="0"/>
              <a:buChar char="•"/>
            </a:pPr>
            <a:r>
              <a:rPr lang="en-GB" sz="2400" b="1" dirty="0">
                <a:latin typeface="Arial" panose="020B0604020202020204" pitchFamily="34" charset="0"/>
                <a:cs typeface="Arial" panose="020B0604020202020204" pitchFamily="34" charset="0"/>
              </a:rPr>
              <a:t>Indico handles authentication and user accounts different than fusionTV !</a:t>
            </a:r>
            <a:endParaRPr lang="en-US" sz="2400"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sz="2400" u="sng" dirty="0">
                <a:latin typeface="Arial" panose="020B0604020202020204" pitchFamily="34" charset="0"/>
                <a:cs typeface="Arial" panose="020B0604020202020204" pitchFamily="34" charset="0"/>
              </a:rPr>
              <a:t>Only</a:t>
            </a:r>
            <a:r>
              <a:rPr lang="en-GB" sz="2400" dirty="0">
                <a:latin typeface="Arial" panose="020B0604020202020204" pitchFamily="34" charset="0"/>
                <a:cs typeface="Arial" panose="020B0604020202020204" pitchFamily="34" charset="0"/>
              </a:rPr>
              <a:t> persons with a valid EUROfusion accounts can create events!</a:t>
            </a:r>
            <a:endParaRPr lang="en-US" sz="2400"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Guest access to protected resources can </a:t>
            </a:r>
            <a:r>
              <a:rPr lang="en-GB" sz="2400" u="sng" dirty="0">
                <a:latin typeface="Arial" panose="020B0604020202020204" pitchFamily="34" charset="0"/>
                <a:cs typeface="Arial" panose="020B0604020202020204" pitchFamily="34" charset="0"/>
              </a:rPr>
              <a:t>only</a:t>
            </a:r>
            <a:r>
              <a:rPr lang="en-GB" sz="2400" dirty="0">
                <a:latin typeface="Arial" panose="020B0604020202020204" pitchFamily="34" charset="0"/>
                <a:cs typeface="Arial" panose="020B0604020202020204" pitchFamily="34" charset="0"/>
              </a:rPr>
              <a:t> be granted through </a:t>
            </a:r>
            <a:r>
              <a:rPr lang="en-GB" sz="2400" b="1" i="1" dirty="0">
                <a:latin typeface="Arial" panose="020B0604020202020204" pitchFamily="34" charset="0"/>
                <a:cs typeface="Arial" panose="020B0604020202020204" pitchFamily="34" charset="0"/>
              </a:rPr>
              <a:t>Access Keys</a:t>
            </a:r>
            <a:r>
              <a:rPr lang="en-GB" sz="2400" dirty="0">
                <a:latin typeface="Arial" panose="020B0604020202020204" pitchFamily="34" charset="0"/>
                <a:cs typeface="Arial" panose="020B0604020202020204" pitchFamily="34" charset="0"/>
              </a:rPr>
              <a:t> (‘PIN’) for events.</a:t>
            </a:r>
            <a:endParaRPr lang="en-US" sz="2400"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sz="2400" b="1" dirty="0">
                <a:latin typeface="Arial" panose="020B0604020202020204" pitchFamily="34" charset="0"/>
                <a:cs typeface="Arial" panose="020B0604020202020204" pitchFamily="34" charset="0"/>
              </a:rPr>
              <a:t>Guests can never upload documents!</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4CE055C-16C2-4DE6-8975-8BD69F21AB35}"/>
              </a:ext>
            </a:extLst>
          </p:cNvPr>
          <p:cNvSpPr txBox="1"/>
          <p:nvPr/>
        </p:nvSpPr>
        <p:spPr>
          <a:xfrm rot="1537611">
            <a:off x="5944544" y="965173"/>
            <a:ext cx="2998556" cy="584775"/>
          </a:xfrm>
          <a:prstGeom prst="rect">
            <a:avLst/>
          </a:prstGeom>
          <a:solidFill>
            <a:srgbClr val="FFFF00"/>
          </a:solidFill>
          <a:ln>
            <a:solidFill>
              <a:schemeClr val="tx1"/>
            </a:solidFill>
          </a:ln>
        </p:spPr>
        <p:txBody>
          <a:bodyPr wrap="square" rtlCol="0">
            <a:spAutoFit/>
          </a:bodyPr>
          <a:lstStyle/>
          <a:p>
            <a:pPr algn="ctr"/>
            <a:r>
              <a:rPr lang="de-DE" sz="3200" b="1" dirty="0"/>
              <a:t>Recall !</a:t>
            </a:r>
            <a:endParaRPr lang="en-US" sz="3200" b="1" dirty="0"/>
          </a:p>
        </p:txBody>
      </p:sp>
      <p:sp>
        <p:nvSpPr>
          <p:cNvPr id="7" name="Footer Placeholder 4">
            <a:extLst>
              <a:ext uri="{FF2B5EF4-FFF2-40B4-BE49-F238E27FC236}">
                <a16:creationId xmlns:a16="http://schemas.microsoft.com/office/drawing/2014/main" id="{71929D48-A057-4C44-9676-61D84F19BD64}"/>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21</a:t>
            </a:fld>
            <a:endParaRPr lang="en-GB" dirty="0"/>
          </a:p>
        </p:txBody>
      </p:sp>
    </p:spTree>
    <p:extLst>
      <p:ext uri="{BB962C8B-B14F-4D97-AF65-F5344CB8AC3E}">
        <p14:creationId xmlns:p14="http://schemas.microsoft.com/office/powerpoint/2010/main" val="139675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48">
            <a:extLst>
              <a:ext uri="{FF2B5EF4-FFF2-40B4-BE49-F238E27FC236}">
                <a16:creationId xmlns:a16="http://schemas.microsoft.com/office/drawing/2014/main" id="{42FE3C45-F1B8-4A87-8CFC-C91AB9E1A8B6}"/>
              </a:ext>
            </a:extLst>
          </p:cNvPr>
          <p:cNvPicPr>
            <a:picLocks noChangeAspect="1"/>
          </p:cNvPicPr>
          <p:nvPr/>
        </p:nvPicPr>
        <p:blipFill rotWithShape="1">
          <a:blip r:embed="rId2"/>
          <a:srcRect t="10773" r="1242"/>
          <a:stretch/>
        </p:blipFill>
        <p:spPr>
          <a:xfrm>
            <a:off x="0" y="908720"/>
            <a:ext cx="6013525" cy="5904656"/>
          </a:xfrm>
          <a:prstGeom prst="rect">
            <a:avLst/>
          </a:prstGeom>
        </p:spPr>
      </p:pic>
      <p:sp>
        <p:nvSpPr>
          <p:cNvPr id="7" name="Rechteck: abgerundete Ecken 49">
            <a:extLst>
              <a:ext uri="{FF2B5EF4-FFF2-40B4-BE49-F238E27FC236}">
                <a16:creationId xmlns:a16="http://schemas.microsoft.com/office/drawing/2014/main" id="{2B3E4151-F06B-467B-A0A7-AD782C606518}"/>
              </a:ext>
            </a:extLst>
          </p:cNvPr>
          <p:cNvSpPr/>
          <p:nvPr/>
        </p:nvSpPr>
        <p:spPr>
          <a:xfrm>
            <a:off x="3923928" y="3287729"/>
            <a:ext cx="2680093" cy="76427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kern="1200" dirty="0">
                <a:solidFill>
                  <a:srgbClr val="FFFFFF"/>
                </a:solidFill>
                <a:effectLst/>
                <a:ea typeface="Calibri" panose="020F0502020204030204" pitchFamily="34" charset="0"/>
                <a:cs typeface="Times New Roman" panose="02020603050405020304" pitchFamily="18" charset="0"/>
              </a:rPr>
              <a:t>The Meeting Manager (</a:t>
            </a:r>
            <a:r>
              <a:rPr lang="de-DE" kern="1200" dirty="0" err="1">
                <a:solidFill>
                  <a:srgbClr val="FFFFFF"/>
                </a:solidFill>
                <a:effectLst/>
                <a:ea typeface="Calibri" panose="020F0502020204030204" pitchFamily="34" charset="0"/>
                <a:cs typeface="Times New Roman" panose="02020603050405020304" pitchFamily="18" charset="0"/>
              </a:rPr>
              <a:t>You</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gets</a:t>
            </a:r>
            <a:r>
              <a:rPr lang="de-DE" kern="1200" dirty="0">
                <a:solidFill>
                  <a:srgbClr val="FFFFFF"/>
                </a:solidFill>
                <a:effectLst/>
                <a:ea typeface="Calibri" panose="020F0502020204030204" pitchFamily="34" charset="0"/>
                <a:cs typeface="Times New Roman" panose="02020603050405020304" pitchFamily="18" charset="0"/>
              </a:rPr>
              <a:t> all </a:t>
            </a:r>
            <a:r>
              <a:rPr lang="de-DE" kern="1200" dirty="0" err="1">
                <a:solidFill>
                  <a:srgbClr val="FFFFFF"/>
                </a:solidFill>
                <a:effectLst/>
                <a:ea typeface="Calibri" panose="020F0502020204030204" pitchFamily="34" charset="0"/>
                <a:cs typeface="Times New Roman" panose="02020603050405020304" pitchFamily="18" charset="0"/>
              </a:rPr>
              <a:t>permissions</a:t>
            </a:r>
            <a:r>
              <a:rPr lang="de-DE" kern="1200" dirty="0">
                <a:solidFill>
                  <a:srgbClr val="FFFFFF"/>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p:txBody>
      </p:sp>
      <p:sp>
        <p:nvSpPr>
          <p:cNvPr id="8" name="Rechteck: abgerundete Ecken 50">
            <a:extLst>
              <a:ext uri="{FF2B5EF4-FFF2-40B4-BE49-F238E27FC236}">
                <a16:creationId xmlns:a16="http://schemas.microsoft.com/office/drawing/2014/main" id="{E2113A2C-CB8E-46B9-AF65-CA8AA56E0301}"/>
              </a:ext>
            </a:extLst>
          </p:cNvPr>
          <p:cNvSpPr/>
          <p:nvPr/>
        </p:nvSpPr>
        <p:spPr>
          <a:xfrm>
            <a:off x="4572000" y="1732327"/>
            <a:ext cx="4353294" cy="68811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kern="1200" dirty="0">
                <a:solidFill>
                  <a:srgbClr val="FFFFFF"/>
                </a:solidFill>
                <a:effectLst/>
                <a:ea typeface="Calibri" panose="020F0502020204030204" pitchFamily="34" charset="0"/>
                <a:cs typeface="Times New Roman" panose="02020603050405020304" pitchFamily="18" charset="0"/>
              </a:rPr>
              <a:t>Chairpersons </a:t>
            </a:r>
            <a:r>
              <a:rPr lang="de-DE" kern="1200" dirty="0" err="1">
                <a:solidFill>
                  <a:srgbClr val="FFFFFF"/>
                </a:solidFill>
                <a:effectLst/>
                <a:ea typeface="Calibri" panose="020F0502020204030204" pitchFamily="34" charset="0"/>
                <a:cs typeface="Times New Roman" panose="02020603050405020304" pitchFamily="18" charset="0"/>
              </a:rPr>
              <a:t>automatically</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get</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submission</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rights</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for</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uploading</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materials</a:t>
            </a:r>
            <a:r>
              <a:rPr lang="de-DE" kern="1200" dirty="0">
                <a:solidFill>
                  <a:srgbClr val="FFFFFF"/>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p:txBody>
      </p:sp>
      <p:sp>
        <p:nvSpPr>
          <p:cNvPr id="9" name="Rechteck: abgerundete Ecken 51">
            <a:extLst>
              <a:ext uri="{FF2B5EF4-FFF2-40B4-BE49-F238E27FC236}">
                <a16:creationId xmlns:a16="http://schemas.microsoft.com/office/drawing/2014/main" id="{F1ED2655-3990-4933-AE1B-6E596DDED136}"/>
              </a:ext>
            </a:extLst>
          </p:cNvPr>
          <p:cNvSpPr/>
          <p:nvPr/>
        </p:nvSpPr>
        <p:spPr>
          <a:xfrm>
            <a:off x="4605331" y="2490919"/>
            <a:ext cx="2770093" cy="68811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kern="1200" dirty="0">
                <a:solidFill>
                  <a:srgbClr val="FFFFFF"/>
                </a:solidFill>
                <a:effectLst/>
                <a:ea typeface="Calibri" panose="020F0502020204030204" pitchFamily="34" charset="0"/>
                <a:cs typeface="Times New Roman" panose="02020603050405020304" pitchFamily="18" charset="0"/>
              </a:rPr>
              <a:t>Additional Indico </a:t>
            </a:r>
            <a:r>
              <a:rPr lang="de-DE" kern="1200" dirty="0" err="1">
                <a:solidFill>
                  <a:srgbClr val="FFFFFF"/>
                </a:solidFill>
                <a:effectLst/>
                <a:ea typeface="Calibri" panose="020F0502020204030204" pitchFamily="34" charset="0"/>
                <a:cs typeface="Times New Roman" panose="02020603050405020304" pitchFamily="18" charset="0"/>
              </a:rPr>
              <a:t>users</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can</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get</a:t>
            </a:r>
            <a:r>
              <a:rPr lang="de-DE" kern="1200" dirty="0">
                <a:solidFill>
                  <a:srgbClr val="FFFFFF"/>
                </a:solidFill>
                <a:effectLst/>
                <a:ea typeface="Calibri" panose="020F0502020204030204" pitchFamily="34" charset="0"/>
                <a:cs typeface="Times New Roman" panose="02020603050405020304" pitchFamily="18" charset="0"/>
              </a:rPr>
              <a:t> individual </a:t>
            </a:r>
            <a:r>
              <a:rPr lang="de-DE" kern="1200" dirty="0" err="1">
                <a:solidFill>
                  <a:srgbClr val="FFFFFF"/>
                </a:solidFill>
                <a:effectLst/>
                <a:ea typeface="Calibri" panose="020F0502020204030204" pitchFamily="34" charset="0"/>
                <a:cs typeface="Times New Roman" panose="02020603050405020304" pitchFamily="18" charset="0"/>
              </a:rPr>
              <a:t>permissions</a:t>
            </a:r>
            <a:r>
              <a:rPr lang="de-DE" kern="1200" dirty="0">
                <a:solidFill>
                  <a:srgbClr val="FFFFFF"/>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p:txBody>
      </p:sp>
      <p:sp>
        <p:nvSpPr>
          <p:cNvPr id="10" name="Rechteck: abgerundete Ecken 52">
            <a:extLst>
              <a:ext uri="{FF2B5EF4-FFF2-40B4-BE49-F238E27FC236}">
                <a16:creationId xmlns:a16="http://schemas.microsoft.com/office/drawing/2014/main" id="{8D20E13F-DB80-46D9-B1BB-80B1630D7F49}"/>
              </a:ext>
            </a:extLst>
          </p:cNvPr>
          <p:cNvSpPr/>
          <p:nvPr/>
        </p:nvSpPr>
        <p:spPr>
          <a:xfrm>
            <a:off x="5580003" y="5142862"/>
            <a:ext cx="3417299" cy="139607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kern="1200" dirty="0">
                <a:solidFill>
                  <a:srgbClr val="FFFFFF"/>
                </a:solidFill>
                <a:effectLst/>
                <a:ea typeface="Calibri" panose="020F0502020204030204" pitchFamily="34" charset="0"/>
                <a:cs typeface="Times New Roman" panose="02020603050405020304" pitchFamily="18" charset="0"/>
              </a:rPr>
              <a:t>The Access Key </a:t>
            </a:r>
            <a:r>
              <a:rPr lang="de-DE" kern="1200" dirty="0" err="1">
                <a:solidFill>
                  <a:srgbClr val="FFFFFF"/>
                </a:solidFill>
                <a:effectLst/>
                <a:ea typeface="Calibri" panose="020F0502020204030204" pitchFamily="34" charset="0"/>
                <a:cs typeface="Times New Roman" panose="02020603050405020304" pitchFamily="18" charset="0"/>
              </a:rPr>
              <a:t>allows</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access</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to</a:t>
            </a:r>
            <a:r>
              <a:rPr lang="de-DE" kern="1200" dirty="0">
                <a:solidFill>
                  <a:srgbClr val="FFFFFF"/>
                </a:solidFill>
                <a:effectLst/>
                <a:ea typeface="Calibri" panose="020F0502020204030204" pitchFamily="34" charset="0"/>
                <a:cs typeface="Times New Roman" panose="02020603050405020304" pitchFamily="18" charset="0"/>
              </a:rPr>
              <a:t> all Meeting </a:t>
            </a:r>
            <a:r>
              <a:rPr lang="de-DE" kern="1200" dirty="0" err="1">
                <a:solidFill>
                  <a:srgbClr val="FFFFFF"/>
                </a:solidFill>
                <a:effectLst/>
                <a:ea typeface="Calibri" panose="020F0502020204030204" pitchFamily="34" charset="0"/>
                <a:cs typeface="Times New Roman" panose="02020603050405020304" pitchFamily="18" charset="0"/>
              </a:rPr>
              <a:t>details</a:t>
            </a:r>
            <a:r>
              <a:rPr lang="de-DE" kern="1200" dirty="0">
                <a:solidFill>
                  <a:srgbClr val="FFFFFF"/>
                </a:solidFill>
                <a:effectLst/>
                <a:ea typeface="Calibri" panose="020F0502020204030204" pitchFamily="34" charset="0"/>
                <a:cs typeface="Times New Roman" panose="02020603050405020304" pitchFamily="18" charset="0"/>
              </a:rPr>
              <a:t> and </a:t>
            </a:r>
            <a:r>
              <a:rPr lang="de-DE" kern="1200" dirty="0" err="1">
                <a:solidFill>
                  <a:srgbClr val="FFFFFF"/>
                </a:solidFill>
                <a:effectLst/>
                <a:ea typeface="Calibri" panose="020F0502020204030204" pitchFamily="34" charset="0"/>
                <a:cs typeface="Times New Roman" panose="02020603050405020304" pitchFamily="18" charset="0"/>
              </a:rPr>
              <a:t>materials</a:t>
            </a:r>
            <a:r>
              <a:rPr lang="de-DE" kern="1200" dirty="0">
                <a:solidFill>
                  <a:srgbClr val="FFFFFF"/>
                </a:solidFill>
                <a:effectLst/>
                <a:ea typeface="Calibri" panose="020F0502020204030204" pitchFamily="34" charset="0"/>
                <a:cs typeface="Times New Roman" panose="02020603050405020304" pitchFamily="18" charset="0"/>
              </a:rPr>
              <a:t>. Non-Indico Users </a:t>
            </a:r>
            <a:r>
              <a:rPr lang="de-DE" kern="1200" dirty="0" err="1">
                <a:solidFill>
                  <a:srgbClr val="FFFFFF"/>
                </a:solidFill>
                <a:effectLst/>
                <a:ea typeface="Calibri" panose="020F0502020204030204" pitchFamily="34" charset="0"/>
                <a:cs typeface="Times New Roman" panose="02020603050405020304" pitchFamily="18" charset="0"/>
              </a:rPr>
              <a:t>need</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this</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for</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accessing</a:t>
            </a:r>
            <a:r>
              <a:rPr lang="de-DE" kern="1200" dirty="0">
                <a:solidFill>
                  <a:srgbClr val="FFFFFF"/>
                </a:solidFill>
                <a:effectLst/>
                <a:ea typeface="Calibri" panose="020F0502020204030204" pitchFamily="34" charset="0"/>
                <a:cs typeface="Times New Roman" panose="02020603050405020304" pitchFamily="18" charset="0"/>
              </a:rPr>
              <a:t> </a:t>
            </a:r>
            <a:r>
              <a:rPr lang="de-DE" kern="1200" dirty="0" err="1">
                <a:solidFill>
                  <a:srgbClr val="FFFFFF"/>
                </a:solidFill>
                <a:effectLst/>
                <a:ea typeface="Calibri" panose="020F0502020204030204" pitchFamily="34" charset="0"/>
                <a:cs typeface="Times New Roman" panose="02020603050405020304" pitchFamily="18" charset="0"/>
              </a:rPr>
              <a:t>the</a:t>
            </a:r>
            <a:r>
              <a:rPr lang="de-DE" kern="1200" dirty="0">
                <a:solidFill>
                  <a:srgbClr val="FFFFFF"/>
                </a:solidFill>
                <a:effectLst/>
                <a:ea typeface="Calibri" panose="020F0502020204030204" pitchFamily="34" charset="0"/>
                <a:cs typeface="Times New Roman" panose="02020603050405020304" pitchFamily="18" charset="0"/>
              </a:rPr>
              <a:t> Meeting.</a:t>
            </a:r>
            <a:endParaRPr lang="en-US" sz="3200" dirty="0">
              <a:effectLs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6A50DDD8-1C64-4B54-93EE-F023901FBBE8}"/>
              </a:ext>
            </a:extLst>
          </p:cNvPr>
          <p:cNvSpPr>
            <a:spLocks noGrp="1"/>
          </p:cNvSpPr>
          <p:nvPr>
            <p:ph type="title"/>
          </p:nvPr>
        </p:nvSpPr>
        <p:spPr/>
        <p:txBody>
          <a:bodyPr/>
          <a:lstStyle/>
          <a:p>
            <a:r>
              <a:rPr lang="de-DE" dirty="0"/>
              <a:t>Event </a:t>
            </a:r>
            <a:r>
              <a:rPr lang="de-DE" dirty="0" err="1"/>
              <a:t>Protection</a:t>
            </a:r>
            <a:endParaRPr lang="en-US" dirty="0"/>
          </a:p>
        </p:txBody>
      </p:sp>
      <p:sp>
        <p:nvSpPr>
          <p:cNvPr id="11" name="Footer Placeholder 4">
            <a:extLst>
              <a:ext uri="{FF2B5EF4-FFF2-40B4-BE49-F238E27FC236}">
                <a16:creationId xmlns:a16="http://schemas.microsoft.com/office/drawing/2014/main" id="{E6EEBE98-0772-4C90-9AB6-2A529482229F}"/>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22</a:t>
            </a:fld>
            <a:endParaRPr lang="en-GB" dirty="0"/>
          </a:p>
        </p:txBody>
      </p:sp>
    </p:spTree>
    <p:extLst>
      <p:ext uri="{BB962C8B-B14F-4D97-AF65-F5344CB8AC3E}">
        <p14:creationId xmlns:p14="http://schemas.microsoft.com/office/powerpoint/2010/main" val="165697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61AC-1C5B-4917-9722-D7C9627386AF}"/>
              </a:ext>
            </a:extLst>
          </p:cNvPr>
          <p:cNvSpPr>
            <a:spLocks noGrp="1"/>
          </p:cNvSpPr>
          <p:nvPr>
            <p:ph type="title"/>
          </p:nvPr>
        </p:nvSpPr>
        <p:spPr/>
        <p:txBody>
          <a:bodyPr/>
          <a:lstStyle/>
          <a:p>
            <a:r>
              <a:rPr lang="de-DE" dirty="0" err="1"/>
              <a:t>Pitfall</a:t>
            </a:r>
            <a:endParaRPr lang="en-US" dirty="0"/>
          </a:p>
        </p:txBody>
      </p:sp>
      <p:sp>
        <p:nvSpPr>
          <p:cNvPr id="11" name="TextBox 10">
            <a:extLst>
              <a:ext uri="{FF2B5EF4-FFF2-40B4-BE49-F238E27FC236}">
                <a16:creationId xmlns:a16="http://schemas.microsoft.com/office/drawing/2014/main" id="{D0E0CECE-E5EA-4BA4-8A7A-7821669185BD}"/>
              </a:ext>
            </a:extLst>
          </p:cNvPr>
          <p:cNvSpPr txBox="1"/>
          <p:nvPr/>
        </p:nvSpPr>
        <p:spPr>
          <a:xfrm>
            <a:off x="1547664" y="1484784"/>
            <a:ext cx="6774319" cy="4731745"/>
          </a:xfrm>
          <a:prstGeom prst="rect">
            <a:avLst/>
          </a:prstGeom>
          <a:solidFill>
            <a:schemeClr val="bg2"/>
          </a:solidFill>
        </p:spPr>
        <p:txBody>
          <a:bodyPr wrap="square" rtlCol="0">
            <a:spAutoFit/>
          </a:bodyPr>
          <a:lstStyle/>
          <a:p>
            <a:pPr>
              <a:lnSpc>
                <a:spcPct val="150000"/>
              </a:lnSpc>
            </a:pPr>
            <a:r>
              <a:rPr lang="en-GB" sz="2800" b="1" dirty="0"/>
              <a:t>Whenever you search for users in Indico, ensure that you enable the checkbox </a:t>
            </a:r>
            <a:r>
              <a:rPr lang="en-GB" sz="2800" b="1" i="1" dirty="0"/>
              <a:t>Users with no Indico account</a:t>
            </a:r>
            <a:r>
              <a:rPr lang="en-GB" sz="2800" b="1" dirty="0"/>
              <a:t>!</a:t>
            </a:r>
          </a:p>
          <a:p>
            <a:pPr>
              <a:lnSpc>
                <a:spcPct val="150000"/>
              </a:lnSpc>
            </a:pPr>
            <a:r>
              <a:rPr lang="en-GB" sz="3200" b="1" dirty="0"/>
              <a:t> </a:t>
            </a:r>
          </a:p>
          <a:p>
            <a:pPr>
              <a:lnSpc>
                <a:spcPct val="150000"/>
              </a:lnSpc>
            </a:pPr>
            <a:endParaRPr lang="en-GB" sz="3200" b="1" dirty="0"/>
          </a:p>
          <a:p>
            <a:pPr>
              <a:lnSpc>
                <a:spcPct val="150000"/>
              </a:lnSpc>
            </a:pPr>
            <a:r>
              <a:rPr lang="en-GB" sz="2800" dirty="0"/>
              <a:t>Otherwise your search will only list users that have logged into Indico at least once.</a:t>
            </a:r>
            <a:endParaRPr lang="en-US" sz="36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F27B7D8-5257-4B22-B880-E261658A9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284984"/>
            <a:ext cx="936104" cy="936104"/>
          </a:xfrm>
          <a:prstGeom prst="rect">
            <a:avLst/>
          </a:prstGeom>
        </p:spPr>
      </p:pic>
      <p:pic>
        <p:nvPicPr>
          <p:cNvPr id="13" name="Grafik 13">
            <a:extLst>
              <a:ext uri="{FF2B5EF4-FFF2-40B4-BE49-F238E27FC236}">
                <a16:creationId xmlns:a16="http://schemas.microsoft.com/office/drawing/2014/main" id="{75C49F07-5BAF-4E3D-847C-44204DB3E957}"/>
              </a:ext>
            </a:extLst>
          </p:cNvPr>
          <p:cNvPicPr/>
          <p:nvPr/>
        </p:nvPicPr>
        <p:blipFill>
          <a:blip r:embed="rId3"/>
          <a:stretch>
            <a:fillRect/>
          </a:stretch>
        </p:blipFill>
        <p:spPr>
          <a:xfrm>
            <a:off x="1979712" y="3789040"/>
            <a:ext cx="5724128" cy="864096"/>
          </a:xfrm>
          <a:prstGeom prst="rect">
            <a:avLst/>
          </a:prstGeom>
        </p:spPr>
      </p:pic>
      <p:sp>
        <p:nvSpPr>
          <p:cNvPr id="7" name="Footer Placeholder 4">
            <a:extLst>
              <a:ext uri="{FF2B5EF4-FFF2-40B4-BE49-F238E27FC236}">
                <a16:creationId xmlns:a16="http://schemas.microsoft.com/office/drawing/2014/main" id="{C441661B-6AC1-431F-B478-7ADA4EAAE0F2}"/>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23</a:t>
            </a:fld>
            <a:endParaRPr lang="en-GB" dirty="0"/>
          </a:p>
        </p:txBody>
      </p:sp>
    </p:spTree>
    <p:extLst>
      <p:ext uri="{BB962C8B-B14F-4D97-AF65-F5344CB8AC3E}">
        <p14:creationId xmlns:p14="http://schemas.microsoft.com/office/powerpoint/2010/main" val="465817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D9203-CAD6-4ECA-8459-A4E137A54E1E}"/>
              </a:ext>
            </a:extLst>
          </p:cNvPr>
          <p:cNvSpPr>
            <a:spLocks noGrp="1"/>
          </p:cNvSpPr>
          <p:nvPr>
            <p:ph type="title"/>
          </p:nvPr>
        </p:nvSpPr>
        <p:spPr/>
        <p:txBody>
          <a:bodyPr/>
          <a:lstStyle/>
          <a:p>
            <a:r>
              <a:rPr lang="de-DE" dirty="0"/>
              <a:t>Indico </a:t>
            </a:r>
            <a:r>
              <a:rPr lang="de-DE" dirty="0" err="1"/>
              <a:t>Concepts</a:t>
            </a:r>
            <a:r>
              <a:rPr lang="de-DE" dirty="0"/>
              <a:t>: (Event) </a:t>
            </a:r>
            <a:r>
              <a:rPr lang="de-DE" dirty="0" err="1"/>
              <a:t>Timetable</a:t>
            </a:r>
            <a:br>
              <a:rPr lang="de-DE" dirty="0"/>
            </a:br>
            <a:r>
              <a:rPr lang="en-GB" sz="2400" dirty="0"/>
              <a:t>Sessions, Session Blocks, Contributions</a:t>
            </a:r>
            <a:endParaRPr lang="en-US" dirty="0"/>
          </a:p>
        </p:txBody>
      </p:sp>
      <p:sp>
        <p:nvSpPr>
          <p:cNvPr id="4" name="Footer Placeholder 3">
            <a:extLst>
              <a:ext uri="{FF2B5EF4-FFF2-40B4-BE49-F238E27FC236}">
                <a16:creationId xmlns:a16="http://schemas.microsoft.com/office/drawing/2014/main" id="{16418475-64C5-4ED5-95F0-A875AA18E2C0}"/>
              </a:ext>
            </a:extLst>
          </p:cNvPr>
          <p:cNvSpPr>
            <a:spLocks noGrp="1"/>
          </p:cNvSpPr>
          <p:nvPr>
            <p:ph type="ftr" sz="quarter" idx="11"/>
          </p:nvPr>
        </p:nvSpPr>
        <p:spPr/>
        <p:txBody>
          <a:bodyPr/>
          <a:lstStyle/>
          <a:p>
            <a:pPr algn="r"/>
            <a:r>
              <a:rPr lang="en-GB"/>
              <a:t>Introduction to Indico + DFNconf | Date | Page </a:t>
            </a:r>
            <a:fld id="{6A6D9FA1-99C7-4910-8E32-B85D378B0060}" type="slidenum">
              <a:rPr lang="en-GB" smtClean="0"/>
              <a:pPr algn="r"/>
              <a:t>24</a:t>
            </a:fld>
            <a:endParaRPr lang="en-GB" dirty="0"/>
          </a:p>
        </p:txBody>
      </p:sp>
      <p:grpSp>
        <p:nvGrpSpPr>
          <p:cNvPr id="79" name="Gruppieren 1">
            <a:extLst>
              <a:ext uri="{FF2B5EF4-FFF2-40B4-BE49-F238E27FC236}">
                <a16:creationId xmlns:a16="http://schemas.microsoft.com/office/drawing/2014/main" id="{8F46171A-246E-411D-A0F1-8CCFF3CC6892}"/>
              </a:ext>
            </a:extLst>
          </p:cNvPr>
          <p:cNvGrpSpPr/>
          <p:nvPr/>
        </p:nvGrpSpPr>
        <p:grpSpPr>
          <a:xfrm>
            <a:off x="107504" y="875067"/>
            <a:ext cx="9468544" cy="5478458"/>
            <a:chOff x="1553509" y="81378"/>
            <a:chExt cx="9915820" cy="6486570"/>
          </a:xfrm>
        </p:grpSpPr>
        <p:sp>
          <p:nvSpPr>
            <p:cNvPr id="80" name="Rechteck: abgerundete Ecken 3">
              <a:extLst>
                <a:ext uri="{FF2B5EF4-FFF2-40B4-BE49-F238E27FC236}">
                  <a16:creationId xmlns:a16="http://schemas.microsoft.com/office/drawing/2014/main" id="{9F376809-50EF-4423-98AB-1C3D8829E460}"/>
                </a:ext>
              </a:extLst>
            </p:cNvPr>
            <p:cNvSpPr/>
            <p:nvPr/>
          </p:nvSpPr>
          <p:spPr>
            <a:xfrm>
              <a:off x="1553509" y="417084"/>
              <a:ext cx="8549133" cy="6150864"/>
            </a:xfrm>
            <a:prstGeom prst="roundRect">
              <a:avLst/>
            </a:prstGeom>
            <a:solidFill>
              <a:sysClr val="window" lastClr="FFFFFF">
                <a:lumMod val="50000"/>
              </a:sys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Event</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1" name="Gerade Verbindung mit Pfeil 7">
              <a:extLst>
                <a:ext uri="{FF2B5EF4-FFF2-40B4-BE49-F238E27FC236}">
                  <a16:creationId xmlns:a16="http://schemas.microsoft.com/office/drawing/2014/main" id="{2FA09191-D566-4B3D-9CD5-0446BAC8ECF2}"/>
                </a:ext>
              </a:extLst>
            </p:cNvPr>
            <p:cNvCxnSpPr>
              <a:cxnSpLocks/>
            </p:cNvCxnSpPr>
            <p:nvPr/>
          </p:nvCxnSpPr>
          <p:spPr>
            <a:xfrm>
              <a:off x="10785989" y="417084"/>
              <a:ext cx="0" cy="6150864"/>
            </a:xfrm>
            <a:prstGeom prst="straightConnector1">
              <a:avLst/>
            </a:prstGeom>
            <a:noFill/>
            <a:ln w="41275" cap="flat" cmpd="sng" algn="ctr">
              <a:solidFill>
                <a:sysClr val="windowText" lastClr="000000"/>
              </a:solidFill>
              <a:prstDash val="solid"/>
              <a:miter lim="800000"/>
              <a:tailEnd type="triangle"/>
            </a:ln>
            <a:effectLst/>
          </p:spPr>
        </p:cxnSp>
        <p:sp>
          <p:nvSpPr>
            <p:cNvPr id="82" name="Textfeld 8">
              <a:extLst>
                <a:ext uri="{FF2B5EF4-FFF2-40B4-BE49-F238E27FC236}">
                  <a16:creationId xmlns:a16="http://schemas.microsoft.com/office/drawing/2014/main" id="{459CD56C-4C6B-425D-A940-7FC5B3F233FA}"/>
                </a:ext>
              </a:extLst>
            </p:cNvPr>
            <p:cNvSpPr txBox="1"/>
            <p:nvPr/>
          </p:nvSpPr>
          <p:spPr>
            <a:xfrm>
              <a:off x="10436942" y="81378"/>
              <a:ext cx="103238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Time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hteck: abgerundete Ecken 15">
              <a:extLst>
                <a:ext uri="{FF2B5EF4-FFF2-40B4-BE49-F238E27FC236}">
                  <a16:creationId xmlns:a16="http://schemas.microsoft.com/office/drawing/2014/main" id="{CB2D9C7F-C10B-4EFC-B3F8-84E676A5FE9A}"/>
                </a:ext>
              </a:extLst>
            </p:cNvPr>
            <p:cNvSpPr/>
            <p:nvPr/>
          </p:nvSpPr>
          <p:spPr>
            <a:xfrm>
              <a:off x="3342968" y="479274"/>
              <a:ext cx="6115664" cy="334296"/>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(e.g. Welcome)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Rechteck: abgerundete Ecken 16">
              <a:extLst>
                <a:ext uri="{FF2B5EF4-FFF2-40B4-BE49-F238E27FC236}">
                  <a16:creationId xmlns:a16="http://schemas.microsoft.com/office/drawing/2014/main" id="{E65AD6FA-361F-449F-8E1A-1C8CF64A589F}"/>
                </a:ext>
              </a:extLst>
            </p:cNvPr>
            <p:cNvSpPr/>
            <p:nvPr/>
          </p:nvSpPr>
          <p:spPr>
            <a:xfrm>
              <a:off x="3342968" y="3601530"/>
              <a:ext cx="6115664" cy="334296"/>
            </a:xfrm>
            <a:prstGeom prst="roundRect">
              <a:avLst/>
            </a:prstGeom>
            <a:solidFill>
              <a:srgbClr val="ED7D31">
                <a:lumMod val="50000"/>
              </a:srgb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Break (e.g. Lunch)</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5" name="Gruppieren 21">
              <a:extLst>
                <a:ext uri="{FF2B5EF4-FFF2-40B4-BE49-F238E27FC236}">
                  <a16:creationId xmlns:a16="http://schemas.microsoft.com/office/drawing/2014/main" id="{3EBB141D-F2F2-4356-9BEE-FB470B0E06B7}"/>
                </a:ext>
              </a:extLst>
            </p:cNvPr>
            <p:cNvGrpSpPr/>
            <p:nvPr/>
          </p:nvGrpSpPr>
          <p:grpSpPr>
            <a:xfrm>
              <a:off x="3342968" y="990600"/>
              <a:ext cx="6115664" cy="2438400"/>
              <a:chOff x="3342968" y="990600"/>
              <a:chExt cx="6115664" cy="2438400"/>
            </a:xfrm>
          </p:grpSpPr>
          <p:sp>
            <p:nvSpPr>
              <p:cNvPr id="95" name="Rechteck: abgerundete Ecken 4">
                <a:extLst>
                  <a:ext uri="{FF2B5EF4-FFF2-40B4-BE49-F238E27FC236}">
                    <a16:creationId xmlns:a16="http://schemas.microsoft.com/office/drawing/2014/main" id="{F474E220-B8D6-47B4-93C0-C68ED938858F}"/>
                  </a:ext>
                </a:extLst>
              </p:cNvPr>
              <p:cNvSpPr/>
              <p:nvPr/>
            </p:nvSpPr>
            <p:spPr>
              <a:xfrm>
                <a:off x="3342968" y="990600"/>
                <a:ext cx="6115664" cy="2438400"/>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Session A</a:t>
                </a:r>
                <a:b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(e.g. Morning)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Rechteck: abgerundete Ecken 9">
                <a:extLst>
                  <a:ext uri="{FF2B5EF4-FFF2-40B4-BE49-F238E27FC236}">
                    <a16:creationId xmlns:a16="http://schemas.microsoft.com/office/drawing/2014/main" id="{2C66A3F2-7FC8-468B-AAF3-75F24259D79B}"/>
                  </a:ext>
                </a:extLst>
              </p:cNvPr>
              <p:cNvSpPr/>
              <p:nvPr/>
            </p:nvSpPr>
            <p:spPr>
              <a:xfrm>
                <a:off x="5122605" y="1041924"/>
                <a:ext cx="4119715" cy="961103"/>
              </a:xfrm>
              <a:prstGeom prst="roundRect">
                <a:avLst/>
              </a:prstGeom>
              <a:solidFill>
                <a:srgbClr val="4472C4">
                  <a:lumMod val="60000"/>
                  <a:lumOff val="40000"/>
                </a:srgb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Session Block A1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Rechteck: abgerundete Ecken 10">
                <a:extLst>
                  <a:ext uri="{FF2B5EF4-FFF2-40B4-BE49-F238E27FC236}">
                    <a16:creationId xmlns:a16="http://schemas.microsoft.com/office/drawing/2014/main" id="{DD97492C-BD47-408F-A87B-CC503CA26594}"/>
                  </a:ext>
                </a:extLst>
              </p:cNvPr>
              <p:cNvSpPr/>
              <p:nvPr/>
            </p:nvSpPr>
            <p:spPr>
              <a:xfrm>
                <a:off x="5122605" y="2422323"/>
                <a:ext cx="4119715" cy="961103"/>
              </a:xfrm>
              <a:prstGeom prst="roundRect">
                <a:avLst/>
              </a:prstGeom>
              <a:solidFill>
                <a:srgbClr val="4472C4">
                  <a:lumMod val="60000"/>
                  <a:lumOff val="40000"/>
                </a:srgb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Session Block A2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Rechteck: abgerundete Ecken 13">
                <a:extLst>
                  <a:ext uri="{FF2B5EF4-FFF2-40B4-BE49-F238E27FC236}">
                    <a16:creationId xmlns:a16="http://schemas.microsoft.com/office/drawing/2014/main" id="{02FABEEC-3891-4C78-B37A-407ED5E3B5B8}"/>
                  </a:ext>
                </a:extLst>
              </p:cNvPr>
              <p:cNvSpPr/>
              <p:nvPr/>
            </p:nvSpPr>
            <p:spPr>
              <a:xfrm>
                <a:off x="5122605" y="2045527"/>
                <a:ext cx="4119715" cy="334296"/>
              </a:xfrm>
              <a:prstGeom prst="roundRect">
                <a:avLst/>
              </a:prstGeom>
              <a:solidFill>
                <a:srgbClr val="ED7D31">
                  <a:lumMod val="50000"/>
                </a:srgb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Break (e.g. Coffee)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hteck: abgerundete Ecken 17">
                <a:extLst>
                  <a:ext uri="{FF2B5EF4-FFF2-40B4-BE49-F238E27FC236}">
                    <a16:creationId xmlns:a16="http://schemas.microsoft.com/office/drawing/2014/main" id="{1A976060-0DFC-433B-8022-4B285D0D1243}"/>
                  </a:ext>
                </a:extLst>
              </p:cNvPr>
              <p:cNvSpPr/>
              <p:nvPr/>
            </p:nvSpPr>
            <p:spPr>
              <a:xfrm>
                <a:off x="7052442" y="1069797"/>
                <a:ext cx="1990862" cy="430518"/>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A1-1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Rechteck: abgerundete Ecken 18">
                <a:extLst>
                  <a:ext uri="{FF2B5EF4-FFF2-40B4-BE49-F238E27FC236}">
                    <a16:creationId xmlns:a16="http://schemas.microsoft.com/office/drawing/2014/main" id="{946E0C40-86B7-41E9-8883-2D14B22ECBB5}"/>
                  </a:ext>
                </a:extLst>
              </p:cNvPr>
              <p:cNvSpPr/>
              <p:nvPr/>
            </p:nvSpPr>
            <p:spPr>
              <a:xfrm>
                <a:off x="7052442" y="1545889"/>
                <a:ext cx="1990862" cy="431461"/>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A1-2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hteck: abgerundete Ecken 19">
                <a:extLst>
                  <a:ext uri="{FF2B5EF4-FFF2-40B4-BE49-F238E27FC236}">
                    <a16:creationId xmlns:a16="http://schemas.microsoft.com/office/drawing/2014/main" id="{75FED083-661E-4157-8B7D-AB262023128E}"/>
                  </a:ext>
                </a:extLst>
              </p:cNvPr>
              <p:cNvSpPr/>
              <p:nvPr/>
            </p:nvSpPr>
            <p:spPr>
              <a:xfrm>
                <a:off x="7052442" y="2449123"/>
                <a:ext cx="1990862" cy="430518"/>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A2-1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hteck: abgerundete Ecken 20">
                <a:extLst>
                  <a:ext uri="{FF2B5EF4-FFF2-40B4-BE49-F238E27FC236}">
                    <a16:creationId xmlns:a16="http://schemas.microsoft.com/office/drawing/2014/main" id="{28323639-EE64-4722-9B6E-DB17B2B3CACE}"/>
                  </a:ext>
                </a:extLst>
              </p:cNvPr>
              <p:cNvSpPr/>
              <p:nvPr/>
            </p:nvSpPr>
            <p:spPr>
              <a:xfrm>
                <a:off x="7052442" y="2923970"/>
                <a:ext cx="1990862" cy="431461"/>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A2-2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6" name="Gruppieren 23">
              <a:extLst>
                <a:ext uri="{FF2B5EF4-FFF2-40B4-BE49-F238E27FC236}">
                  <a16:creationId xmlns:a16="http://schemas.microsoft.com/office/drawing/2014/main" id="{64FD9B72-28FF-4799-86A7-2E5EAE328BBE}"/>
                </a:ext>
              </a:extLst>
            </p:cNvPr>
            <p:cNvGrpSpPr/>
            <p:nvPr/>
          </p:nvGrpSpPr>
          <p:grpSpPr>
            <a:xfrm>
              <a:off x="3342968" y="4052634"/>
              <a:ext cx="6115664" cy="2438400"/>
              <a:chOff x="3342968" y="990600"/>
              <a:chExt cx="6115664" cy="2438400"/>
            </a:xfrm>
          </p:grpSpPr>
          <p:sp>
            <p:nvSpPr>
              <p:cNvPr id="87" name="Rechteck: abgerundete Ecken 24">
                <a:extLst>
                  <a:ext uri="{FF2B5EF4-FFF2-40B4-BE49-F238E27FC236}">
                    <a16:creationId xmlns:a16="http://schemas.microsoft.com/office/drawing/2014/main" id="{F89EBA68-EB33-4EF5-8963-FD2397199B62}"/>
                  </a:ext>
                </a:extLst>
              </p:cNvPr>
              <p:cNvSpPr/>
              <p:nvPr/>
            </p:nvSpPr>
            <p:spPr>
              <a:xfrm>
                <a:off x="3342968" y="990600"/>
                <a:ext cx="6115664" cy="2438400"/>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Session B</a:t>
                </a:r>
                <a:b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e.g.Afternoon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hteck: abgerundete Ecken 25">
                <a:extLst>
                  <a:ext uri="{FF2B5EF4-FFF2-40B4-BE49-F238E27FC236}">
                    <a16:creationId xmlns:a16="http://schemas.microsoft.com/office/drawing/2014/main" id="{22025899-1726-4AC1-8E63-26626028C837}"/>
                  </a:ext>
                </a:extLst>
              </p:cNvPr>
              <p:cNvSpPr/>
              <p:nvPr/>
            </p:nvSpPr>
            <p:spPr>
              <a:xfrm>
                <a:off x="5122605" y="1041924"/>
                <a:ext cx="4119715" cy="961103"/>
              </a:xfrm>
              <a:prstGeom prst="roundRect">
                <a:avLst/>
              </a:prstGeom>
              <a:solidFill>
                <a:srgbClr val="4472C4">
                  <a:lumMod val="60000"/>
                  <a:lumOff val="40000"/>
                </a:srgb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Session Block B1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hteck: abgerundete Ecken 26">
                <a:extLst>
                  <a:ext uri="{FF2B5EF4-FFF2-40B4-BE49-F238E27FC236}">
                    <a16:creationId xmlns:a16="http://schemas.microsoft.com/office/drawing/2014/main" id="{30E21B6B-3252-40C6-BE02-FDC1C3A15BBB}"/>
                  </a:ext>
                </a:extLst>
              </p:cNvPr>
              <p:cNvSpPr/>
              <p:nvPr/>
            </p:nvSpPr>
            <p:spPr>
              <a:xfrm>
                <a:off x="5122605" y="2422323"/>
                <a:ext cx="4119715" cy="961103"/>
              </a:xfrm>
              <a:prstGeom prst="roundRect">
                <a:avLst/>
              </a:prstGeom>
              <a:solidFill>
                <a:srgbClr val="4472C4">
                  <a:lumMod val="60000"/>
                  <a:lumOff val="40000"/>
                </a:srgb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Session Block B2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Rechteck: abgerundete Ecken 27">
                <a:extLst>
                  <a:ext uri="{FF2B5EF4-FFF2-40B4-BE49-F238E27FC236}">
                    <a16:creationId xmlns:a16="http://schemas.microsoft.com/office/drawing/2014/main" id="{CC40D33D-451A-44DD-8596-378DBE273A84}"/>
                  </a:ext>
                </a:extLst>
              </p:cNvPr>
              <p:cNvSpPr/>
              <p:nvPr/>
            </p:nvSpPr>
            <p:spPr>
              <a:xfrm>
                <a:off x="5122605" y="2045527"/>
                <a:ext cx="4119715" cy="334296"/>
              </a:xfrm>
              <a:prstGeom prst="roundRect">
                <a:avLst/>
              </a:prstGeom>
              <a:solidFill>
                <a:srgbClr val="ED7D31">
                  <a:lumMod val="50000"/>
                </a:srgb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Break (e.g. Coffee)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Rechteck: abgerundete Ecken 28">
                <a:extLst>
                  <a:ext uri="{FF2B5EF4-FFF2-40B4-BE49-F238E27FC236}">
                    <a16:creationId xmlns:a16="http://schemas.microsoft.com/office/drawing/2014/main" id="{6F57D011-B7B2-4EE8-BBEA-15BF829CFCD0}"/>
                  </a:ext>
                </a:extLst>
              </p:cNvPr>
              <p:cNvSpPr/>
              <p:nvPr/>
            </p:nvSpPr>
            <p:spPr>
              <a:xfrm>
                <a:off x="7052442" y="1069797"/>
                <a:ext cx="1990862" cy="430518"/>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B1-1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Rechteck: abgerundete Ecken 29">
                <a:extLst>
                  <a:ext uri="{FF2B5EF4-FFF2-40B4-BE49-F238E27FC236}">
                    <a16:creationId xmlns:a16="http://schemas.microsoft.com/office/drawing/2014/main" id="{372122DD-A7FA-4A80-BD92-F126F6279F05}"/>
                  </a:ext>
                </a:extLst>
              </p:cNvPr>
              <p:cNvSpPr/>
              <p:nvPr/>
            </p:nvSpPr>
            <p:spPr>
              <a:xfrm>
                <a:off x="7052442" y="1545889"/>
                <a:ext cx="1990862" cy="431461"/>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B1-2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Rechteck: abgerundete Ecken 30">
                <a:extLst>
                  <a:ext uri="{FF2B5EF4-FFF2-40B4-BE49-F238E27FC236}">
                    <a16:creationId xmlns:a16="http://schemas.microsoft.com/office/drawing/2014/main" id="{96B535D4-91EA-48C7-9D2B-BF01D7D56C7C}"/>
                  </a:ext>
                </a:extLst>
              </p:cNvPr>
              <p:cNvSpPr/>
              <p:nvPr/>
            </p:nvSpPr>
            <p:spPr>
              <a:xfrm>
                <a:off x="7052442" y="2449123"/>
                <a:ext cx="1990862" cy="430518"/>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B2-1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Rechteck: abgerundete Ecken 31">
                <a:extLst>
                  <a:ext uri="{FF2B5EF4-FFF2-40B4-BE49-F238E27FC236}">
                    <a16:creationId xmlns:a16="http://schemas.microsoft.com/office/drawing/2014/main" id="{7D3BD8C4-A55A-4F2D-A15B-DCBA157AF920}"/>
                  </a:ext>
                </a:extLst>
              </p:cNvPr>
              <p:cNvSpPr/>
              <p:nvPr/>
            </p:nvSpPr>
            <p:spPr>
              <a:xfrm>
                <a:off x="7052442" y="2923970"/>
                <a:ext cx="1990862" cy="431461"/>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white"/>
                    </a:solidFill>
                    <a:effectLst/>
                    <a:uLnTx/>
                    <a:uFillTx/>
                    <a:latin typeface="Calibri" panose="020F0502020204030204"/>
                    <a:ea typeface="+mn-ea"/>
                    <a:cs typeface="+mn-cs"/>
                  </a:rPr>
                  <a:t>Contribution</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B2-2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03" name="TextBox 102">
            <a:extLst>
              <a:ext uri="{FF2B5EF4-FFF2-40B4-BE49-F238E27FC236}">
                <a16:creationId xmlns:a16="http://schemas.microsoft.com/office/drawing/2014/main" id="{743BA8A0-E16F-4834-9516-036AB36FBF4F}"/>
              </a:ext>
            </a:extLst>
          </p:cNvPr>
          <p:cNvSpPr txBox="1"/>
          <p:nvPr/>
        </p:nvSpPr>
        <p:spPr>
          <a:xfrm rot="957787">
            <a:off x="6173613" y="1265197"/>
            <a:ext cx="2983387" cy="456535"/>
          </a:xfrm>
          <a:prstGeom prst="rect">
            <a:avLst/>
          </a:prstGeom>
          <a:solidFill>
            <a:schemeClr val="bg2"/>
          </a:solidFill>
        </p:spPr>
        <p:txBody>
          <a:bodyPr wrap="square" rtlCol="0" anchor="ctr">
            <a:spAutoFit/>
          </a:bodyPr>
          <a:lstStyle/>
          <a:p>
            <a:pPr algn="ctr">
              <a:lnSpc>
                <a:spcPct val="150000"/>
              </a:lnSpc>
            </a:pPr>
            <a:r>
              <a:rPr lang="de-DE" b="1" dirty="0">
                <a:latin typeface="Arial" panose="020B0604020202020204" pitchFamily="34" charset="0"/>
                <a:cs typeface="Arial" panose="020B0604020202020204" pitchFamily="34" charset="0"/>
              </a:rPr>
              <a:t>Time Table Elements</a:t>
            </a:r>
            <a:endParaRPr lang="en-US" b="1" dirty="0">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7C519F0A-6024-4D0D-8818-8B8E541521BC}"/>
              </a:ext>
            </a:extLst>
          </p:cNvPr>
          <p:cNvSpPr txBox="1"/>
          <p:nvPr/>
        </p:nvSpPr>
        <p:spPr>
          <a:xfrm>
            <a:off x="179777" y="6296739"/>
            <a:ext cx="8527995" cy="496996"/>
          </a:xfrm>
          <a:prstGeom prst="rect">
            <a:avLst/>
          </a:prstGeom>
          <a:solidFill>
            <a:schemeClr val="bg2"/>
          </a:solidFill>
        </p:spPr>
        <p:txBody>
          <a:bodyPr wrap="square" rtlCol="0" anchor="ctr">
            <a:spAutoFit/>
          </a:bodyPr>
          <a:lstStyle/>
          <a:p>
            <a:pPr algn="ctr">
              <a:lnSpc>
                <a:spcPct val="150000"/>
              </a:lnSpc>
            </a:pPr>
            <a:r>
              <a:rPr lang="de-DE" sz="2000" b="1" dirty="0">
                <a:latin typeface="Arial" panose="020B0604020202020204" pitchFamily="34" charset="0"/>
                <a:cs typeface="Arial" panose="020B0604020202020204" pitchFamily="34" charset="0"/>
              </a:rPr>
              <a:t>All </a:t>
            </a:r>
            <a:r>
              <a:rPr lang="de-DE" sz="2000" b="1" dirty="0" err="1">
                <a:latin typeface="Arial" panose="020B0604020202020204" pitchFamily="34" charset="0"/>
                <a:cs typeface="Arial" panose="020B0604020202020204" pitchFamily="34" charset="0"/>
              </a:rPr>
              <a:t>timetable</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parts</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are</a:t>
            </a:r>
            <a:r>
              <a:rPr lang="de-DE" sz="2000" b="1" dirty="0">
                <a:latin typeface="Arial" panose="020B0604020202020204" pitchFamily="34" charset="0"/>
                <a:cs typeface="Arial" panose="020B0604020202020204" pitchFamily="34" charset="0"/>
              </a:rPr>
              <a:t> optional! </a:t>
            </a:r>
            <a:r>
              <a:rPr lang="de-DE" sz="2000" b="1" dirty="0" err="1">
                <a:latin typeface="Arial" panose="020B0604020202020204" pitchFamily="34" charset="0"/>
                <a:cs typeface="Arial" panose="020B0604020202020204" pitchFamily="34" charset="0"/>
              </a:rPr>
              <a:t>You</a:t>
            </a:r>
            <a:r>
              <a:rPr lang="de-DE" sz="2000" b="1" dirty="0">
                <a:latin typeface="Arial" panose="020B0604020202020204" pitchFamily="34" charset="0"/>
                <a:cs typeface="Arial" panose="020B0604020202020204" pitchFamily="34" charset="0"/>
              </a:rPr>
              <a:t> do </a:t>
            </a:r>
            <a:r>
              <a:rPr lang="de-DE" sz="2000" b="1" dirty="0" err="1">
                <a:latin typeface="Arial" panose="020B0604020202020204" pitchFamily="34" charset="0"/>
                <a:cs typeface="Arial" panose="020B0604020202020204" pitchFamily="34" charset="0"/>
              </a:rPr>
              <a:t>no</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need</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add</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any</a:t>
            </a:r>
            <a:r>
              <a:rPr lang="de-DE" sz="20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147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5D9A-CCCB-4141-BDE0-91A8EF72457E}"/>
              </a:ext>
            </a:extLst>
          </p:cNvPr>
          <p:cNvSpPr>
            <a:spLocks noGrp="1"/>
          </p:cNvSpPr>
          <p:nvPr>
            <p:ph type="title"/>
          </p:nvPr>
        </p:nvSpPr>
        <p:spPr/>
        <p:txBody>
          <a:bodyPr/>
          <a:lstStyle/>
          <a:p>
            <a:r>
              <a:rPr lang="de-DE" dirty="0"/>
              <a:t>Final Event</a:t>
            </a:r>
            <a:endParaRPr lang="en-US" dirty="0"/>
          </a:p>
        </p:txBody>
      </p:sp>
      <p:pic>
        <p:nvPicPr>
          <p:cNvPr id="5" name="Grafik 12">
            <a:extLst>
              <a:ext uri="{FF2B5EF4-FFF2-40B4-BE49-F238E27FC236}">
                <a16:creationId xmlns:a16="http://schemas.microsoft.com/office/drawing/2014/main" id="{66EDA3B7-6A01-49A9-AC79-4B45C01CBB79}"/>
              </a:ext>
            </a:extLst>
          </p:cNvPr>
          <p:cNvPicPr/>
          <p:nvPr/>
        </p:nvPicPr>
        <p:blipFill>
          <a:blip r:embed="rId2"/>
          <a:stretch>
            <a:fillRect/>
          </a:stretch>
        </p:blipFill>
        <p:spPr>
          <a:xfrm>
            <a:off x="395536" y="1988840"/>
            <a:ext cx="8604448" cy="3764308"/>
          </a:xfrm>
          <a:prstGeom prst="rect">
            <a:avLst/>
          </a:prstGeom>
        </p:spPr>
      </p:pic>
      <p:sp>
        <p:nvSpPr>
          <p:cNvPr id="6" name="Footer Placeholder 4">
            <a:extLst>
              <a:ext uri="{FF2B5EF4-FFF2-40B4-BE49-F238E27FC236}">
                <a16:creationId xmlns:a16="http://schemas.microsoft.com/office/drawing/2014/main" id="{1EB9FEE0-AD1E-49C7-8233-52DCB7C8FB8F}"/>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25</a:t>
            </a:fld>
            <a:endParaRPr lang="en-GB" dirty="0"/>
          </a:p>
        </p:txBody>
      </p:sp>
    </p:spTree>
    <p:extLst>
      <p:ext uri="{BB962C8B-B14F-4D97-AF65-F5344CB8AC3E}">
        <p14:creationId xmlns:p14="http://schemas.microsoft.com/office/powerpoint/2010/main" val="790199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D9203-CAD6-4ECA-8459-A4E137A54E1E}"/>
              </a:ext>
            </a:extLst>
          </p:cNvPr>
          <p:cNvSpPr>
            <a:spLocks noGrp="1"/>
          </p:cNvSpPr>
          <p:nvPr>
            <p:ph type="title"/>
          </p:nvPr>
        </p:nvSpPr>
        <p:spPr/>
        <p:txBody>
          <a:bodyPr/>
          <a:lstStyle/>
          <a:p>
            <a:r>
              <a:rPr lang="de-DE" dirty="0"/>
              <a:t>Indico </a:t>
            </a:r>
            <a:r>
              <a:rPr lang="de-DE" dirty="0" err="1"/>
              <a:t>Concepts</a:t>
            </a:r>
            <a:r>
              <a:rPr lang="de-DE" dirty="0"/>
              <a:t>: Materials</a:t>
            </a:r>
            <a:endParaRPr lang="en-US" dirty="0"/>
          </a:p>
        </p:txBody>
      </p:sp>
      <p:sp>
        <p:nvSpPr>
          <p:cNvPr id="6" name="Content Placeholder 5">
            <a:extLst>
              <a:ext uri="{FF2B5EF4-FFF2-40B4-BE49-F238E27FC236}">
                <a16:creationId xmlns:a16="http://schemas.microsoft.com/office/drawing/2014/main" id="{39050ECD-3554-498A-BBFF-9A80B52ACB47}"/>
              </a:ext>
            </a:extLst>
          </p:cNvPr>
          <p:cNvSpPr>
            <a:spLocks noGrp="1"/>
          </p:cNvSpPr>
          <p:nvPr>
            <p:ph idx="1"/>
          </p:nvPr>
        </p:nvSpPr>
        <p:spPr>
          <a:xfrm>
            <a:off x="457200" y="1123390"/>
            <a:ext cx="8229600" cy="4896544"/>
          </a:xfrm>
        </p:spPr>
        <p:txBody>
          <a:bodyPr/>
          <a:lstStyle/>
          <a:p>
            <a:r>
              <a:rPr lang="en-GB" b="1" i="1" dirty="0"/>
              <a:t>Materials </a:t>
            </a:r>
            <a:r>
              <a:rPr lang="en-GB" dirty="0"/>
              <a:t>are document attachments to categories, events and contributions. </a:t>
            </a:r>
          </a:p>
          <a:p>
            <a:r>
              <a:rPr lang="en-GB" dirty="0"/>
              <a:t>They can be organized in folders</a:t>
            </a:r>
          </a:p>
          <a:p>
            <a:r>
              <a:rPr lang="en-GB" dirty="0"/>
              <a:t>They can have security settings on their own.</a:t>
            </a:r>
            <a:endParaRPr lang="en-US" dirty="0"/>
          </a:p>
          <a:p>
            <a:r>
              <a:rPr lang="en-GB" dirty="0"/>
              <a:t>Typical attachments are PowerPoint slides or PDF documents.</a:t>
            </a:r>
            <a:r>
              <a:rPr lang="en-US" dirty="0"/>
              <a:t> </a:t>
            </a:r>
          </a:p>
          <a:p>
            <a:r>
              <a:rPr lang="en-US" b="1" dirty="0"/>
              <a:t>You can add links, too. E.g. links to IDM documents.</a:t>
            </a:r>
          </a:p>
          <a:p>
            <a:endParaRPr lang="en-US" dirty="0"/>
          </a:p>
        </p:txBody>
      </p:sp>
      <p:pic>
        <p:nvPicPr>
          <p:cNvPr id="2" name="Picture 1">
            <a:extLst>
              <a:ext uri="{FF2B5EF4-FFF2-40B4-BE49-F238E27FC236}">
                <a16:creationId xmlns:a16="http://schemas.microsoft.com/office/drawing/2014/main" id="{E78CBF07-A7CC-4964-844D-37D2F653A1E3}"/>
              </a:ext>
            </a:extLst>
          </p:cNvPr>
          <p:cNvPicPr>
            <a:picLocks noChangeAspect="1"/>
          </p:cNvPicPr>
          <p:nvPr/>
        </p:nvPicPr>
        <p:blipFill>
          <a:blip r:embed="rId2"/>
          <a:stretch>
            <a:fillRect/>
          </a:stretch>
        </p:blipFill>
        <p:spPr>
          <a:xfrm>
            <a:off x="298769" y="4077072"/>
            <a:ext cx="8712968" cy="1078251"/>
          </a:xfrm>
          <a:prstGeom prst="rect">
            <a:avLst/>
          </a:prstGeom>
        </p:spPr>
      </p:pic>
      <p:sp>
        <p:nvSpPr>
          <p:cNvPr id="7" name="TextBox 6">
            <a:extLst>
              <a:ext uri="{FF2B5EF4-FFF2-40B4-BE49-F238E27FC236}">
                <a16:creationId xmlns:a16="http://schemas.microsoft.com/office/drawing/2014/main" id="{320415BE-EECA-413D-8757-088E47F4F28D}"/>
              </a:ext>
            </a:extLst>
          </p:cNvPr>
          <p:cNvSpPr txBox="1"/>
          <p:nvPr/>
        </p:nvSpPr>
        <p:spPr>
          <a:xfrm>
            <a:off x="119257" y="5284356"/>
            <a:ext cx="8892480" cy="1131848"/>
          </a:xfrm>
          <a:prstGeom prst="rect">
            <a:avLst/>
          </a:prstGeom>
          <a:solidFill>
            <a:schemeClr val="bg2"/>
          </a:solidFill>
        </p:spPr>
        <p:txBody>
          <a:bodyPr wrap="square" rtlCol="0" anchor="ctr">
            <a:spAutoFit/>
          </a:bodyPr>
          <a:lstStyle/>
          <a:p>
            <a:pPr algn="ctr">
              <a:lnSpc>
                <a:spcPct val="150000"/>
              </a:lnSpc>
            </a:pPr>
            <a:r>
              <a:rPr lang="en-US" sz="2400" b="1" dirty="0">
                <a:latin typeface="Arial" panose="020B0604020202020204" pitchFamily="34" charset="0"/>
                <a:cs typeface="Arial" panose="020B0604020202020204" pitchFamily="34" charset="0"/>
              </a:rPr>
              <a:t>Note: </a:t>
            </a:r>
            <a:r>
              <a:rPr lang="en-GB" sz="2400" b="1" dirty="0">
                <a:latin typeface="Arial" panose="020B0604020202020204" pitchFamily="34" charset="0"/>
                <a:cs typeface="Arial" panose="020B0604020202020204" pitchFamily="34" charset="0"/>
              </a:rPr>
              <a:t>Documents cannot be altered during the meeting and then saved for download as it was possible in fusionTV.</a:t>
            </a:r>
            <a:endParaRPr lang="en-US" sz="2400" b="1" dirty="0">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8757BF85-A909-4ED4-9FEE-F761EB183C14}"/>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26</a:t>
            </a:fld>
            <a:endParaRPr lang="en-GB" dirty="0"/>
          </a:p>
        </p:txBody>
      </p:sp>
    </p:spTree>
    <p:extLst>
      <p:ext uri="{BB962C8B-B14F-4D97-AF65-F5344CB8AC3E}">
        <p14:creationId xmlns:p14="http://schemas.microsoft.com/office/powerpoint/2010/main" val="801461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EBD1-1FC8-4FB7-B6AF-5CFA44C047B5}"/>
              </a:ext>
            </a:extLst>
          </p:cNvPr>
          <p:cNvSpPr>
            <a:spLocks noGrp="1"/>
          </p:cNvSpPr>
          <p:nvPr>
            <p:ph type="title"/>
          </p:nvPr>
        </p:nvSpPr>
        <p:spPr/>
        <p:txBody>
          <a:bodyPr/>
          <a:lstStyle/>
          <a:p>
            <a:r>
              <a:rPr lang="de-DE" dirty="0" err="1"/>
              <a:t>Adding</a:t>
            </a:r>
            <a:r>
              <a:rPr lang="de-DE" dirty="0"/>
              <a:t> Event </a:t>
            </a:r>
            <a:r>
              <a:rPr lang="de-DE" dirty="0" err="1"/>
              <a:t>to</a:t>
            </a:r>
            <a:r>
              <a:rPr lang="de-DE" dirty="0"/>
              <a:t> </a:t>
            </a:r>
            <a:r>
              <a:rPr lang="de-DE" dirty="0" err="1"/>
              <a:t>your</a:t>
            </a:r>
            <a:r>
              <a:rPr lang="de-DE" dirty="0"/>
              <a:t> Outlook </a:t>
            </a:r>
            <a:r>
              <a:rPr lang="de-DE" dirty="0" err="1"/>
              <a:t>calendar</a:t>
            </a:r>
            <a:endParaRPr lang="en-US" dirty="0"/>
          </a:p>
        </p:txBody>
      </p:sp>
      <p:sp>
        <p:nvSpPr>
          <p:cNvPr id="3" name="Content Placeholder 2">
            <a:extLst>
              <a:ext uri="{FF2B5EF4-FFF2-40B4-BE49-F238E27FC236}">
                <a16:creationId xmlns:a16="http://schemas.microsoft.com/office/drawing/2014/main" id="{BA551952-EB72-4498-8861-51EAAEF1762B}"/>
              </a:ext>
            </a:extLst>
          </p:cNvPr>
          <p:cNvSpPr>
            <a:spLocks noGrp="1"/>
          </p:cNvSpPr>
          <p:nvPr>
            <p:ph idx="1"/>
          </p:nvPr>
        </p:nvSpPr>
        <p:spPr>
          <a:xfrm>
            <a:off x="457200" y="1412776"/>
            <a:ext cx="4330824" cy="5400600"/>
          </a:xfrm>
        </p:spPr>
        <p:txBody>
          <a:bodyPr>
            <a:normAutofit/>
          </a:bodyPr>
          <a:lstStyle/>
          <a:p>
            <a:r>
              <a:rPr lang="en-GB" dirty="0"/>
              <a:t>Use the calendar symbol on the Event page and select the desired download format: </a:t>
            </a:r>
            <a:br>
              <a:rPr lang="en-GB" dirty="0"/>
            </a:br>
            <a:r>
              <a:rPr lang="en-GB" b="1" i="1" dirty="0"/>
              <a:t>Calendar file </a:t>
            </a:r>
            <a:r>
              <a:rPr lang="en-GB" dirty="0"/>
              <a:t>vs </a:t>
            </a:r>
            <a:r>
              <a:rPr lang="en-GB" b="1" i="1" dirty="0"/>
              <a:t>Detailed timetable calendar file.</a:t>
            </a:r>
            <a:endParaRPr lang="en-US" dirty="0"/>
          </a:p>
          <a:p>
            <a:r>
              <a:rPr lang="en-GB" b="1" i="1" dirty="0"/>
              <a:t>Detailed timetable calendar file </a:t>
            </a:r>
            <a:r>
              <a:rPr lang="en-GB" dirty="0"/>
              <a:t>creates multiple Outlook events if the </a:t>
            </a:r>
            <a:r>
              <a:rPr lang="en-GB" b="1" i="1" dirty="0"/>
              <a:t>Event</a:t>
            </a:r>
            <a:r>
              <a:rPr lang="en-GB" dirty="0"/>
              <a:t> has multiple contributions.</a:t>
            </a:r>
            <a:endParaRPr lang="en-US" dirty="0"/>
          </a:p>
        </p:txBody>
      </p:sp>
      <p:pic>
        <p:nvPicPr>
          <p:cNvPr id="10" name="Grafik 14">
            <a:extLst>
              <a:ext uri="{FF2B5EF4-FFF2-40B4-BE49-F238E27FC236}">
                <a16:creationId xmlns:a16="http://schemas.microsoft.com/office/drawing/2014/main" id="{B53D6CF4-50FA-442A-AFA4-3D84411BC9FA}"/>
              </a:ext>
            </a:extLst>
          </p:cNvPr>
          <p:cNvPicPr/>
          <p:nvPr/>
        </p:nvPicPr>
        <p:blipFill>
          <a:blip r:embed="rId2"/>
          <a:stretch>
            <a:fillRect/>
          </a:stretch>
        </p:blipFill>
        <p:spPr>
          <a:xfrm>
            <a:off x="4788024" y="1412776"/>
            <a:ext cx="4697680" cy="4192270"/>
          </a:xfrm>
          <a:prstGeom prst="rect">
            <a:avLst/>
          </a:prstGeom>
        </p:spPr>
      </p:pic>
      <p:sp>
        <p:nvSpPr>
          <p:cNvPr id="11" name="Rechteck: abgerundete Ecken 2">
            <a:extLst>
              <a:ext uri="{FF2B5EF4-FFF2-40B4-BE49-F238E27FC236}">
                <a16:creationId xmlns:a16="http://schemas.microsoft.com/office/drawing/2014/main" id="{5B327AAC-6B69-48C2-B845-51BDC19BBEBE}"/>
              </a:ext>
            </a:extLst>
          </p:cNvPr>
          <p:cNvSpPr/>
          <p:nvPr/>
        </p:nvSpPr>
        <p:spPr>
          <a:xfrm>
            <a:off x="4338887" y="4221088"/>
            <a:ext cx="2016224" cy="2681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Copy </a:t>
            </a:r>
            <a:r>
              <a:rPr lang="de-DE" dirty="0" err="1">
                <a:solidFill>
                  <a:schemeClr val="bg1"/>
                </a:solidFill>
              </a:rPr>
              <a:t>this</a:t>
            </a:r>
            <a:r>
              <a:rPr lang="de-DE" dirty="0">
                <a:solidFill>
                  <a:schemeClr val="bg1"/>
                </a:solidFill>
              </a:rPr>
              <a:t> </a:t>
            </a:r>
            <a:r>
              <a:rPr lang="de-DE" dirty="0" err="1">
                <a:solidFill>
                  <a:schemeClr val="bg1"/>
                </a:solidFill>
              </a:rPr>
              <a:t>one</a:t>
            </a:r>
            <a:r>
              <a:rPr lang="de-DE" dirty="0">
                <a:solidFill>
                  <a:schemeClr val="bg1"/>
                </a:solidFill>
              </a:rPr>
              <a:t> -&gt;</a:t>
            </a:r>
            <a:endParaRPr lang="en-US" dirty="0">
              <a:solidFill>
                <a:schemeClr val="bg1"/>
              </a:solidFill>
            </a:endParaRPr>
          </a:p>
        </p:txBody>
      </p:sp>
      <p:sp>
        <p:nvSpPr>
          <p:cNvPr id="7" name="Footer Placeholder 4">
            <a:extLst>
              <a:ext uri="{FF2B5EF4-FFF2-40B4-BE49-F238E27FC236}">
                <a16:creationId xmlns:a16="http://schemas.microsoft.com/office/drawing/2014/main" id="{56662A63-1113-4609-A0C8-C029AADC921C}"/>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27</a:t>
            </a:fld>
            <a:endParaRPr lang="en-GB" dirty="0"/>
          </a:p>
        </p:txBody>
      </p:sp>
    </p:spTree>
    <p:extLst>
      <p:ext uri="{BB962C8B-B14F-4D97-AF65-F5344CB8AC3E}">
        <p14:creationId xmlns:p14="http://schemas.microsoft.com/office/powerpoint/2010/main" val="10129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1702-AD6D-4625-8DA3-58A59F0F98CD}"/>
              </a:ext>
            </a:extLst>
          </p:cNvPr>
          <p:cNvSpPr>
            <a:spLocks noGrp="1"/>
          </p:cNvSpPr>
          <p:nvPr>
            <p:ph type="title"/>
          </p:nvPr>
        </p:nvSpPr>
        <p:spPr/>
        <p:txBody>
          <a:bodyPr/>
          <a:lstStyle/>
          <a:p>
            <a:r>
              <a:rPr lang="de-DE" dirty="0" err="1"/>
              <a:t>Adding</a:t>
            </a:r>
            <a:r>
              <a:rPr lang="de-DE" dirty="0"/>
              <a:t> Event </a:t>
            </a:r>
            <a:r>
              <a:rPr lang="de-DE" dirty="0" err="1"/>
              <a:t>to</a:t>
            </a:r>
            <a:r>
              <a:rPr lang="de-DE" dirty="0"/>
              <a:t> </a:t>
            </a:r>
            <a:r>
              <a:rPr lang="de-DE" dirty="0" err="1"/>
              <a:t>your</a:t>
            </a:r>
            <a:r>
              <a:rPr lang="de-DE" dirty="0"/>
              <a:t> Outlook </a:t>
            </a:r>
            <a:r>
              <a:rPr lang="de-DE" dirty="0" err="1"/>
              <a:t>calendar</a:t>
            </a:r>
            <a:endParaRPr lang="en-US" dirty="0"/>
          </a:p>
        </p:txBody>
      </p:sp>
      <p:sp>
        <p:nvSpPr>
          <p:cNvPr id="3" name="Content Placeholder 2">
            <a:extLst>
              <a:ext uri="{FF2B5EF4-FFF2-40B4-BE49-F238E27FC236}">
                <a16:creationId xmlns:a16="http://schemas.microsoft.com/office/drawing/2014/main" id="{15B22F2F-544B-44FB-BBA1-0583B3A4B4AF}"/>
              </a:ext>
            </a:extLst>
          </p:cNvPr>
          <p:cNvSpPr>
            <a:spLocks noGrp="1"/>
          </p:cNvSpPr>
          <p:nvPr>
            <p:ph idx="1"/>
          </p:nvPr>
        </p:nvSpPr>
        <p:spPr>
          <a:xfrm>
            <a:off x="457200" y="1412776"/>
            <a:ext cx="8229600" cy="5216624"/>
          </a:xfrm>
        </p:spPr>
        <p:txBody>
          <a:bodyPr>
            <a:normAutofit fontScale="92500" lnSpcReduction="20000"/>
          </a:bodyPr>
          <a:lstStyle/>
          <a:p>
            <a:r>
              <a:rPr lang="en-GB" b="1" i="1" dirty="0"/>
              <a:t>Event</a:t>
            </a:r>
            <a:r>
              <a:rPr lang="en-GB" dirty="0"/>
              <a:t> description plus direct link to the event is included in Outlook appointment.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You can use this event to send Outlook invitations.</a:t>
            </a:r>
            <a:br>
              <a:rPr lang="en-GB" dirty="0"/>
            </a:br>
            <a:r>
              <a:rPr lang="en-GB" dirty="0"/>
              <a:t>So you get feedback who will attend.</a:t>
            </a:r>
            <a:endParaRPr lang="en-US" dirty="0"/>
          </a:p>
        </p:txBody>
      </p:sp>
      <p:pic>
        <p:nvPicPr>
          <p:cNvPr id="5" name="Picture 4">
            <a:extLst>
              <a:ext uri="{FF2B5EF4-FFF2-40B4-BE49-F238E27FC236}">
                <a16:creationId xmlns:a16="http://schemas.microsoft.com/office/drawing/2014/main" id="{92EA54F8-18A6-45A3-A330-4F2217DABDB0}"/>
              </a:ext>
            </a:extLst>
          </p:cNvPr>
          <p:cNvPicPr/>
          <p:nvPr/>
        </p:nvPicPr>
        <p:blipFill rotWithShape="1">
          <a:blip r:embed="rId2"/>
          <a:srcRect b="9434"/>
          <a:stretch/>
        </p:blipFill>
        <p:spPr>
          <a:xfrm>
            <a:off x="1403648" y="1997968"/>
            <a:ext cx="6912768" cy="3456384"/>
          </a:xfrm>
          <a:prstGeom prst="rect">
            <a:avLst/>
          </a:prstGeom>
        </p:spPr>
      </p:pic>
      <p:sp>
        <p:nvSpPr>
          <p:cNvPr id="6" name="Footer Placeholder 4">
            <a:extLst>
              <a:ext uri="{FF2B5EF4-FFF2-40B4-BE49-F238E27FC236}">
                <a16:creationId xmlns:a16="http://schemas.microsoft.com/office/drawing/2014/main" id="{5A4DC2BD-AE28-4695-8AA4-4F469AA1DCE9}"/>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28</a:t>
            </a:fld>
            <a:endParaRPr lang="en-GB" dirty="0"/>
          </a:p>
        </p:txBody>
      </p:sp>
    </p:spTree>
    <p:extLst>
      <p:ext uri="{BB962C8B-B14F-4D97-AF65-F5344CB8AC3E}">
        <p14:creationId xmlns:p14="http://schemas.microsoft.com/office/powerpoint/2010/main" val="364198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2AF3-9764-4F73-8BC3-46B190AE19A8}"/>
              </a:ext>
            </a:extLst>
          </p:cNvPr>
          <p:cNvSpPr>
            <a:spLocks noGrp="1"/>
          </p:cNvSpPr>
          <p:nvPr>
            <p:ph type="title"/>
          </p:nvPr>
        </p:nvSpPr>
        <p:spPr/>
        <p:txBody>
          <a:bodyPr/>
          <a:lstStyle/>
          <a:p>
            <a:r>
              <a:rPr lang="en-US" dirty="0"/>
              <a:t>Login as Participant with Access Key</a:t>
            </a:r>
          </a:p>
        </p:txBody>
      </p:sp>
      <p:pic>
        <p:nvPicPr>
          <p:cNvPr id="5" name="Content Placeholder 4">
            <a:extLst>
              <a:ext uri="{FF2B5EF4-FFF2-40B4-BE49-F238E27FC236}">
                <a16:creationId xmlns:a16="http://schemas.microsoft.com/office/drawing/2014/main" id="{F2536263-8554-4D4C-AE64-4FB709E176BF}"/>
              </a:ext>
            </a:extLst>
          </p:cNvPr>
          <p:cNvPicPr>
            <a:picLocks noGrp="1" noChangeAspect="1"/>
          </p:cNvPicPr>
          <p:nvPr>
            <p:ph idx="1"/>
          </p:nvPr>
        </p:nvPicPr>
        <p:blipFill>
          <a:blip r:embed="rId2"/>
          <a:stretch>
            <a:fillRect/>
          </a:stretch>
        </p:blipFill>
        <p:spPr>
          <a:xfrm>
            <a:off x="1498053" y="2391104"/>
            <a:ext cx="6147894" cy="3861048"/>
          </a:xfrm>
          <a:prstGeom prst="rect">
            <a:avLst/>
          </a:prstGeom>
        </p:spPr>
      </p:pic>
      <p:sp>
        <p:nvSpPr>
          <p:cNvPr id="6" name="TextBox 5">
            <a:extLst>
              <a:ext uri="{FF2B5EF4-FFF2-40B4-BE49-F238E27FC236}">
                <a16:creationId xmlns:a16="http://schemas.microsoft.com/office/drawing/2014/main" id="{2AA6081F-32F1-4C82-8855-2C42F9F4FADF}"/>
              </a:ext>
            </a:extLst>
          </p:cNvPr>
          <p:cNvSpPr txBox="1"/>
          <p:nvPr/>
        </p:nvSpPr>
        <p:spPr>
          <a:xfrm>
            <a:off x="899592" y="1556792"/>
            <a:ext cx="7543800" cy="830997"/>
          </a:xfrm>
          <a:prstGeom prst="rect">
            <a:avLst/>
          </a:prstGeom>
          <a:noFill/>
        </p:spPr>
        <p:txBody>
          <a:bodyPr wrap="square" rtlCol="0">
            <a:spAutoFit/>
          </a:bodyPr>
          <a:lstStyle/>
          <a:p>
            <a:r>
              <a:rPr lang="de-DE" sz="2400" dirty="0" err="1"/>
              <a:t>If</a:t>
            </a:r>
            <a:r>
              <a:rPr lang="de-DE" sz="2400" dirty="0"/>
              <a:t> </a:t>
            </a:r>
            <a:r>
              <a:rPr lang="de-DE" sz="2400" dirty="0" err="1"/>
              <a:t>you</a:t>
            </a:r>
            <a:r>
              <a:rPr lang="de-DE" sz="2400" dirty="0"/>
              <a:t> </a:t>
            </a:r>
            <a:r>
              <a:rPr lang="de-DE" sz="2400" dirty="0" err="1"/>
              <a:t>configure</a:t>
            </a:r>
            <a:r>
              <a:rPr lang="de-DE" sz="2400" dirty="0"/>
              <a:t> an Access Key </a:t>
            </a:r>
            <a:r>
              <a:rPr lang="de-DE" sz="2400" dirty="0" err="1"/>
              <a:t>for</a:t>
            </a:r>
            <a:r>
              <a:rPr lang="de-DE" sz="2400" dirty="0"/>
              <a:t> </a:t>
            </a:r>
            <a:r>
              <a:rPr lang="de-DE" sz="2400" dirty="0" err="1"/>
              <a:t>your</a:t>
            </a:r>
            <a:r>
              <a:rPr lang="de-DE" sz="2400" dirty="0"/>
              <a:t> Event, </a:t>
            </a:r>
            <a:br>
              <a:rPr lang="de-DE" sz="2400" dirty="0"/>
            </a:br>
            <a:r>
              <a:rPr lang="de-DE" sz="2400" dirty="0" err="1"/>
              <a:t>unauthorized</a:t>
            </a:r>
            <a:r>
              <a:rPr lang="de-DE" sz="2400" dirty="0"/>
              <a:t> </a:t>
            </a:r>
            <a:r>
              <a:rPr lang="de-DE" sz="2400" dirty="0" err="1"/>
              <a:t>users</a:t>
            </a:r>
            <a:r>
              <a:rPr lang="de-DE" sz="2400" dirty="0"/>
              <a:t> </a:t>
            </a:r>
            <a:r>
              <a:rPr lang="de-DE" sz="2400" dirty="0" err="1"/>
              <a:t>can</a:t>
            </a:r>
            <a:r>
              <a:rPr lang="de-DE" sz="2400" dirty="0"/>
              <a:t> </a:t>
            </a:r>
            <a:r>
              <a:rPr lang="de-DE" sz="2400" dirty="0" err="1"/>
              <a:t>enter</a:t>
            </a:r>
            <a:r>
              <a:rPr lang="de-DE" sz="2400" dirty="0"/>
              <a:t> </a:t>
            </a:r>
            <a:r>
              <a:rPr lang="de-DE" sz="2400" dirty="0" err="1"/>
              <a:t>the</a:t>
            </a:r>
            <a:r>
              <a:rPr lang="de-DE" sz="2400" dirty="0"/>
              <a:t> Access Key </a:t>
            </a:r>
            <a:r>
              <a:rPr lang="de-DE" sz="2400" dirty="0" err="1"/>
              <a:t>here</a:t>
            </a:r>
            <a:r>
              <a:rPr lang="de-DE" sz="2400" dirty="0"/>
              <a:t>:</a:t>
            </a:r>
            <a:endParaRPr lang="en-US" sz="2400" dirty="0"/>
          </a:p>
        </p:txBody>
      </p:sp>
      <p:sp>
        <p:nvSpPr>
          <p:cNvPr id="7" name="Footer Placeholder 4">
            <a:extLst>
              <a:ext uri="{FF2B5EF4-FFF2-40B4-BE49-F238E27FC236}">
                <a16:creationId xmlns:a16="http://schemas.microsoft.com/office/drawing/2014/main" id="{D19AA469-D734-47B5-9BED-CD95EEB77845}"/>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29</a:t>
            </a:fld>
            <a:endParaRPr lang="en-GB" dirty="0"/>
          </a:p>
        </p:txBody>
      </p:sp>
    </p:spTree>
    <p:extLst>
      <p:ext uri="{BB962C8B-B14F-4D97-AF65-F5344CB8AC3E}">
        <p14:creationId xmlns:p14="http://schemas.microsoft.com/office/powerpoint/2010/main" val="428010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7BFE-7155-4736-85DE-1690460F8538}"/>
              </a:ext>
            </a:extLst>
          </p:cNvPr>
          <p:cNvSpPr>
            <a:spLocks noGrp="1"/>
          </p:cNvSpPr>
          <p:nvPr>
            <p:ph type="title"/>
          </p:nvPr>
        </p:nvSpPr>
        <p:spPr/>
        <p:txBody>
          <a:bodyPr/>
          <a:lstStyle/>
          <a:p>
            <a:r>
              <a:rPr lang="de-DE"/>
              <a:t>Indico</a:t>
            </a:r>
            <a:endParaRPr lang="en-US" dirty="0"/>
          </a:p>
        </p:txBody>
      </p:sp>
      <p:sp>
        <p:nvSpPr>
          <p:cNvPr id="3" name="Content Placeholder 2">
            <a:extLst>
              <a:ext uri="{FF2B5EF4-FFF2-40B4-BE49-F238E27FC236}">
                <a16:creationId xmlns:a16="http://schemas.microsoft.com/office/drawing/2014/main" id="{0A0A0FFD-2500-457D-B67B-B5CC4F4DA61E}"/>
              </a:ext>
            </a:extLst>
          </p:cNvPr>
          <p:cNvSpPr>
            <a:spLocks noGrp="1"/>
          </p:cNvSpPr>
          <p:nvPr>
            <p:ph idx="1"/>
          </p:nvPr>
        </p:nvSpPr>
        <p:spPr/>
        <p:txBody>
          <a:bodyPr anchor="ctr">
            <a:normAutofit/>
          </a:bodyPr>
          <a:lstStyle/>
          <a:p>
            <a:r>
              <a:rPr lang="en-GB" sz="2800" b="1" i="1"/>
              <a:t>Indico</a:t>
            </a:r>
            <a:r>
              <a:rPr lang="en-GB" sz="2800"/>
              <a:t> is being developed at CERN as a full blown tool for </a:t>
            </a:r>
            <a:r>
              <a:rPr lang="en-GB" sz="2800" u="sng"/>
              <a:t>organizing events and meetings</a:t>
            </a:r>
          </a:p>
          <a:p>
            <a:endParaRPr lang="en-GB" sz="2800" u="sng"/>
          </a:p>
          <a:p>
            <a:r>
              <a:rPr lang="en-GB" sz="2800"/>
              <a:t>At EUROfusion it will replace the booking part of fusionTV along with the possibility to upload and share documents. </a:t>
            </a:r>
          </a:p>
          <a:p>
            <a:endParaRPr lang="en-GB" sz="2800"/>
          </a:p>
          <a:p>
            <a:r>
              <a:rPr lang="en-GB" sz="2800"/>
              <a:t>Indico is being used by a lot of institutes</a:t>
            </a:r>
          </a:p>
          <a:p>
            <a:pPr lvl="1"/>
            <a:r>
              <a:rPr lang="en-GB" sz="2400"/>
              <a:t>CERN (obviously), DESY, KIT, …</a:t>
            </a:r>
          </a:p>
          <a:p>
            <a:pPr marL="0" indent="0">
              <a:buNone/>
            </a:pPr>
            <a:endParaRPr lang="en-GB" sz="2800"/>
          </a:p>
          <a:p>
            <a:endParaRPr lang="en-US" sz="2800" dirty="0"/>
          </a:p>
        </p:txBody>
      </p:sp>
      <p:sp>
        <p:nvSpPr>
          <p:cNvPr id="8" name="Footer Placeholder 4">
            <a:extLst>
              <a:ext uri="{FF2B5EF4-FFF2-40B4-BE49-F238E27FC236}">
                <a16:creationId xmlns:a16="http://schemas.microsoft.com/office/drawing/2014/main" id="{53405122-04C8-47A1-910D-FD459892E87B}"/>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a:t>
            </a:fld>
            <a:endParaRPr lang="en-GB" dirty="0"/>
          </a:p>
        </p:txBody>
      </p:sp>
    </p:spTree>
    <p:extLst>
      <p:ext uri="{BB962C8B-B14F-4D97-AF65-F5344CB8AC3E}">
        <p14:creationId xmlns:p14="http://schemas.microsoft.com/office/powerpoint/2010/main" val="223817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EE57-F088-4052-9725-A033528549BF}"/>
              </a:ext>
            </a:extLst>
          </p:cNvPr>
          <p:cNvSpPr>
            <a:spLocks noGrp="1"/>
          </p:cNvSpPr>
          <p:nvPr>
            <p:ph type="title"/>
          </p:nvPr>
        </p:nvSpPr>
        <p:spPr/>
        <p:txBody>
          <a:bodyPr/>
          <a:lstStyle/>
          <a:p>
            <a:r>
              <a:rPr lang="en-US" dirty="0" err="1"/>
              <a:t>Favourite</a:t>
            </a:r>
            <a:r>
              <a:rPr lang="de-DE" dirty="0"/>
              <a:t> </a:t>
            </a:r>
            <a:r>
              <a:rPr lang="de-DE" dirty="0" err="1"/>
              <a:t>Categories</a:t>
            </a:r>
            <a:endParaRPr lang="en-US" dirty="0"/>
          </a:p>
        </p:txBody>
      </p:sp>
      <p:sp>
        <p:nvSpPr>
          <p:cNvPr id="4" name="Footer Placeholder 3">
            <a:extLst>
              <a:ext uri="{FF2B5EF4-FFF2-40B4-BE49-F238E27FC236}">
                <a16:creationId xmlns:a16="http://schemas.microsoft.com/office/drawing/2014/main" id="{19CFA9DA-F290-4DC6-A012-23CD35B56A10}"/>
              </a:ext>
            </a:extLst>
          </p:cNvPr>
          <p:cNvSpPr>
            <a:spLocks noGrp="1"/>
          </p:cNvSpPr>
          <p:nvPr>
            <p:ph type="ftr" sz="quarter" idx="11"/>
          </p:nvPr>
        </p:nvSpPr>
        <p:spPr/>
        <p:txBody>
          <a:bodyPr/>
          <a:lstStyle/>
          <a:p>
            <a:pPr algn="r"/>
            <a:r>
              <a:rPr lang="en-GB"/>
              <a:t>Introduction to Indico + DFNconf + Zoom | 04/Mar/2020 | Page </a:t>
            </a:r>
            <a:fld id="{6A6D9FA1-99C7-4910-8E32-B85D378B0060}" type="slidenum">
              <a:rPr lang="en-GB" smtClean="0"/>
              <a:pPr algn="r"/>
              <a:t>30</a:t>
            </a:fld>
            <a:endParaRPr lang="en-GB" dirty="0"/>
          </a:p>
        </p:txBody>
      </p:sp>
      <p:pic>
        <p:nvPicPr>
          <p:cNvPr id="8" name="Picture 7">
            <a:extLst>
              <a:ext uri="{FF2B5EF4-FFF2-40B4-BE49-F238E27FC236}">
                <a16:creationId xmlns:a16="http://schemas.microsoft.com/office/drawing/2014/main" id="{E84108AC-A867-4558-9D95-9602F0603116}"/>
              </a:ext>
            </a:extLst>
          </p:cNvPr>
          <p:cNvPicPr>
            <a:picLocks noChangeAspect="1"/>
          </p:cNvPicPr>
          <p:nvPr/>
        </p:nvPicPr>
        <p:blipFill rotWithShape="1">
          <a:blip r:embed="rId2"/>
          <a:srcRect l="16403"/>
          <a:stretch/>
        </p:blipFill>
        <p:spPr>
          <a:xfrm>
            <a:off x="467544" y="2459733"/>
            <a:ext cx="6019633" cy="4030514"/>
          </a:xfrm>
          <a:prstGeom prst="rect">
            <a:avLst/>
          </a:prstGeom>
        </p:spPr>
      </p:pic>
      <p:sp>
        <p:nvSpPr>
          <p:cNvPr id="9" name="TextBox 8">
            <a:extLst>
              <a:ext uri="{FF2B5EF4-FFF2-40B4-BE49-F238E27FC236}">
                <a16:creationId xmlns:a16="http://schemas.microsoft.com/office/drawing/2014/main" id="{F5F39A99-97D0-44C3-8619-F4AE286EEC38}"/>
              </a:ext>
            </a:extLst>
          </p:cNvPr>
          <p:cNvSpPr txBox="1"/>
          <p:nvPr/>
        </p:nvSpPr>
        <p:spPr>
          <a:xfrm>
            <a:off x="467544" y="1057807"/>
            <a:ext cx="8240228" cy="1131848"/>
          </a:xfrm>
          <a:prstGeom prst="rect">
            <a:avLst/>
          </a:prstGeom>
          <a:solidFill>
            <a:schemeClr val="bg2"/>
          </a:solidFill>
        </p:spPr>
        <p:txBody>
          <a:bodyPr wrap="square" rtlCol="0" anchor="ctr">
            <a:spAutoFit/>
          </a:bodyPr>
          <a:lstStyle/>
          <a:p>
            <a:pPr algn="ctr">
              <a:lnSpc>
                <a:spcPct val="150000"/>
              </a:lnSpc>
            </a:pPr>
            <a:r>
              <a:rPr lang="de-DE" sz="2400" b="1" dirty="0" err="1">
                <a:latin typeface="Arial" panose="020B0604020202020204" pitchFamily="34" charset="0"/>
                <a:cs typeface="Arial" panose="020B0604020202020204" pitchFamily="34" charset="0"/>
              </a:rPr>
              <a:t>We</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have</a:t>
            </a:r>
            <a:r>
              <a:rPr lang="de-DE" sz="2400" b="1" dirty="0">
                <a:latin typeface="Arial" panose="020B0604020202020204" pitchFamily="34" charset="0"/>
                <a:cs typeface="Arial" panose="020B0604020202020204" pitchFamily="34" charset="0"/>
              </a:rPr>
              <a:t> 100+ </a:t>
            </a:r>
            <a:r>
              <a:rPr lang="de-DE" sz="2400" b="1" dirty="0" err="1">
                <a:latin typeface="Arial" panose="020B0604020202020204" pitchFamily="34" charset="0"/>
                <a:cs typeface="Arial" panose="020B0604020202020204" pitchFamily="34" charset="0"/>
              </a:rPr>
              <a:t>categories</a:t>
            </a:r>
            <a:r>
              <a:rPr lang="de-DE" sz="2400" b="1" dirty="0">
                <a:latin typeface="Arial" panose="020B0604020202020204" pitchFamily="34" charset="0"/>
                <a:cs typeface="Arial" panose="020B0604020202020204" pitchFamily="34" charset="0"/>
              </a:rPr>
              <a:t>!</a:t>
            </a:r>
          </a:p>
          <a:p>
            <a:pPr algn="ctr">
              <a:lnSpc>
                <a:spcPct val="150000"/>
              </a:lnSpc>
            </a:pPr>
            <a:r>
              <a:rPr lang="de-DE" sz="2400" b="1" dirty="0">
                <a:latin typeface="Arial" panose="020B0604020202020204" pitchFamily="34" charset="0"/>
                <a:cs typeface="Arial" panose="020B0604020202020204" pitchFamily="34" charset="0"/>
              </a:rPr>
              <a:t>Tipp: Add </a:t>
            </a:r>
            <a:r>
              <a:rPr lang="de-DE" sz="2400" b="1" dirty="0" err="1">
                <a:latin typeface="Arial" panose="020B0604020202020204" pitchFamily="34" charset="0"/>
                <a:cs typeface="Arial" panose="020B0604020202020204" pitchFamily="34" charset="0"/>
              </a:rPr>
              <a:t>your</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important</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categories</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as</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favourites</a:t>
            </a:r>
            <a:r>
              <a:rPr lang="de-DE" sz="2400" b="1"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9A2D50-C7DF-41D1-834E-0CBD257A80F0}"/>
              </a:ext>
            </a:extLst>
          </p:cNvPr>
          <p:cNvPicPr>
            <a:picLocks noChangeAspect="1"/>
          </p:cNvPicPr>
          <p:nvPr/>
        </p:nvPicPr>
        <p:blipFill>
          <a:blip r:embed="rId3"/>
          <a:stretch>
            <a:fillRect/>
          </a:stretch>
        </p:blipFill>
        <p:spPr>
          <a:xfrm>
            <a:off x="6613988" y="3212976"/>
            <a:ext cx="2530012" cy="1131848"/>
          </a:xfrm>
          <a:prstGeom prst="rect">
            <a:avLst/>
          </a:prstGeom>
        </p:spPr>
      </p:pic>
    </p:spTree>
    <p:extLst>
      <p:ext uri="{BB962C8B-B14F-4D97-AF65-F5344CB8AC3E}">
        <p14:creationId xmlns:p14="http://schemas.microsoft.com/office/powerpoint/2010/main" val="2677623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7269-95E8-4917-9F90-7AD65FC12B8A}"/>
              </a:ext>
            </a:extLst>
          </p:cNvPr>
          <p:cNvSpPr>
            <a:spLocks noGrp="1"/>
          </p:cNvSpPr>
          <p:nvPr>
            <p:ph type="title"/>
          </p:nvPr>
        </p:nvSpPr>
        <p:spPr/>
        <p:txBody>
          <a:bodyPr/>
          <a:lstStyle/>
          <a:p>
            <a:r>
              <a:rPr lang="en-US" dirty="0"/>
              <a:t>Using </a:t>
            </a:r>
            <a:r>
              <a:rPr lang="en-US" i="1" dirty="0"/>
              <a:t>My Profile / Dashboard</a:t>
            </a:r>
            <a:r>
              <a:rPr lang="en-US" dirty="0"/>
              <a:t> </a:t>
            </a:r>
            <a:br>
              <a:rPr lang="en-US" dirty="0"/>
            </a:br>
            <a:r>
              <a:rPr lang="en-US" dirty="0"/>
              <a:t>for Quick Access</a:t>
            </a:r>
          </a:p>
        </p:txBody>
      </p:sp>
      <p:sp>
        <p:nvSpPr>
          <p:cNvPr id="6" name="Footer Placeholder 4">
            <a:extLst>
              <a:ext uri="{FF2B5EF4-FFF2-40B4-BE49-F238E27FC236}">
                <a16:creationId xmlns:a16="http://schemas.microsoft.com/office/drawing/2014/main" id="{3C29CB47-5261-4931-90D9-6171F75B04A6}"/>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31</a:t>
            </a:fld>
            <a:endParaRPr lang="en-GB" dirty="0"/>
          </a:p>
        </p:txBody>
      </p:sp>
      <p:pic>
        <p:nvPicPr>
          <p:cNvPr id="3" name="Picture 2">
            <a:extLst>
              <a:ext uri="{FF2B5EF4-FFF2-40B4-BE49-F238E27FC236}">
                <a16:creationId xmlns:a16="http://schemas.microsoft.com/office/drawing/2014/main" id="{8747B871-0D3D-4701-8263-CF0165D443D5}"/>
              </a:ext>
            </a:extLst>
          </p:cNvPr>
          <p:cNvPicPr>
            <a:picLocks noChangeAspect="1"/>
          </p:cNvPicPr>
          <p:nvPr/>
        </p:nvPicPr>
        <p:blipFill>
          <a:blip r:embed="rId2"/>
          <a:stretch>
            <a:fillRect/>
          </a:stretch>
        </p:blipFill>
        <p:spPr>
          <a:xfrm>
            <a:off x="15658" y="1124744"/>
            <a:ext cx="9144000" cy="5175323"/>
          </a:xfrm>
          <a:prstGeom prst="rect">
            <a:avLst/>
          </a:prstGeom>
        </p:spPr>
      </p:pic>
    </p:spTree>
    <p:extLst>
      <p:ext uri="{BB962C8B-B14F-4D97-AF65-F5344CB8AC3E}">
        <p14:creationId xmlns:p14="http://schemas.microsoft.com/office/powerpoint/2010/main" val="280010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A38A-A903-4074-8855-DACBBF9181F4}"/>
              </a:ext>
            </a:extLst>
          </p:cNvPr>
          <p:cNvSpPr>
            <a:spLocks noGrp="1"/>
          </p:cNvSpPr>
          <p:nvPr>
            <p:ph type="title"/>
          </p:nvPr>
        </p:nvSpPr>
        <p:spPr/>
        <p:txBody>
          <a:bodyPr/>
          <a:lstStyle/>
          <a:p>
            <a:r>
              <a:rPr lang="en-US" dirty="0"/>
              <a:t>Add Indico Calendar to Outlook</a:t>
            </a:r>
          </a:p>
        </p:txBody>
      </p:sp>
      <p:sp>
        <p:nvSpPr>
          <p:cNvPr id="3" name="Content Placeholder 2">
            <a:extLst>
              <a:ext uri="{FF2B5EF4-FFF2-40B4-BE49-F238E27FC236}">
                <a16:creationId xmlns:a16="http://schemas.microsoft.com/office/drawing/2014/main" id="{7466B3A9-6FF6-4246-9371-CD91668F262B}"/>
              </a:ext>
            </a:extLst>
          </p:cNvPr>
          <p:cNvSpPr>
            <a:spLocks noGrp="1"/>
          </p:cNvSpPr>
          <p:nvPr>
            <p:ph idx="1"/>
          </p:nvPr>
        </p:nvSpPr>
        <p:spPr/>
        <p:txBody>
          <a:bodyPr/>
          <a:lstStyle/>
          <a:p>
            <a:r>
              <a:rPr lang="en-GB" dirty="0"/>
              <a:t>You can add </a:t>
            </a:r>
            <a:r>
              <a:rPr lang="en-GB" b="1" u="sng" dirty="0"/>
              <a:t>all</a:t>
            </a:r>
            <a:r>
              <a:rPr lang="en-GB" dirty="0"/>
              <a:t> Indico events (for which you have access to), as a separate calendar to your Outlook.</a:t>
            </a:r>
          </a:p>
          <a:p>
            <a:pPr lvl="1"/>
            <a:r>
              <a:rPr lang="en-GB" dirty="0"/>
              <a:t>Gets by default automatically updated every 30m</a:t>
            </a:r>
            <a:r>
              <a:rPr lang="en-GB" i="1" dirty="0"/>
              <a:t>: Outlook -&gt; File -&gt; Options -&gt; Advanced -&gt; Send and receive</a:t>
            </a:r>
            <a:r>
              <a:rPr lang="en-GB" dirty="0"/>
              <a:t>). </a:t>
            </a:r>
          </a:p>
          <a:p>
            <a:r>
              <a:rPr lang="en-GB" dirty="0"/>
              <a:t>Login to the Indico Homepage and use the Calendar Icon:</a:t>
            </a:r>
            <a:endParaRPr lang="en-US" dirty="0"/>
          </a:p>
        </p:txBody>
      </p:sp>
      <p:pic>
        <p:nvPicPr>
          <p:cNvPr id="5" name="Picture 4">
            <a:extLst>
              <a:ext uri="{FF2B5EF4-FFF2-40B4-BE49-F238E27FC236}">
                <a16:creationId xmlns:a16="http://schemas.microsoft.com/office/drawing/2014/main" id="{E275C0DF-ED2A-40BE-9F8A-420BA90E12ED}"/>
              </a:ext>
            </a:extLst>
          </p:cNvPr>
          <p:cNvPicPr/>
          <p:nvPr/>
        </p:nvPicPr>
        <p:blipFill>
          <a:blip r:embed="rId2"/>
          <a:stretch>
            <a:fillRect/>
          </a:stretch>
        </p:blipFill>
        <p:spPr>
          <a:xfrm>
            <a:off x="2195736" y="3545699"/>
            <a:ext cx="6480720" cy="2999538"/>
          </a:xfrm>
          <a:prstGeom prst="rect">
            <a:avLst/>
          </a:prstGeom>
        </p:spPr>
      </p:pic>
      <p:sp>
        <p:nvSpPr>
          <p:cNvPr id="6" name="Rechteck: abgerundete Ecken 2">
            <a:extLst>
              <a:ext uri="{FF2B5EF4-FFF2-40B4-BE49-F238E27FC236}">
                <a16:creationId xmlns:a16="http://schemas.microsoft.com/office/drawing/2014/main" id="{EABCCBC2-5473-4CAF-987B-64AE8434F3C5}"/>
              </a:ext>
            </a:extLst>
          </p:cNvPr>
          <p:cNvSpPr/>
          <p:nvPr/>
        </p:nvSpPr>
        <p:spPr>
          <a:xfrm>
            <a:off x="6732240" y="5653253"/>
            <a:ext cx="2220457" cy="5267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&lt;- Copy </a:t>
            </a:r>
            <a:r>
              <a:rPr lang="de-DE" dirty="0" err="1">
                <a:solidFill>
                  <a:schemeClr val="bg1"/>
                </a:solidFill>
              </a:rPr>
              <a:t>this</a:t>
            </a:r>
            <a:r>
              <a:rPr lang="de-DE" dirty="0">
                <a:solidFill>
                  <a:schemeClr val="bg1"/>
                </a:solidFill>
              </a:rPr>
              <a:t> </a:t>
            </a:r>
            <a:r>
              <a:rPr lang="de-DE" dirty="0" err="1">
                <a:solidFill>
                  <a:schemeClr val="bg1"/>
                </a:solidFill>
              </a:rPr>
              <a:t>one</a:t>
            </a:r>
            <a:endParaRPr lang="en-US" dirty="0">
              <a:solidFill>
                <a:schemeClr val="bg1"/>
              </a:solidFill>
            </a:endParaRPr>
          </a:p>
        </p:txBody>
      </p:sp>
      <p:sp>
        <p:nvSpPr>
          <p:cNvPr id="7" name="Footer Placeholder 4">
            <a:extLst>
              <a:ext uri="{FF2B5EF4-FFF2-40B4-BE49-F238E27FC236}">
                <a16:creationId xmlns:a16="http://schemas.microsoft.com/office/drawing/2014/main" id="{D7959AF1-11FD-40CC-8A78-410E383F50B2}"/>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32</a:t>
            </a:fld>
            <a:endParaRPr lang="en-GB" dirty="0"/>
          </a:p>
        </p:txBody>
      </p:sp>
    </p:spTree>
    <p:extLst>
      <p:ext uri="{BB962C8B-B14F-4D97-AF65-F5344CB8AC3E}">
        <p14:creationId xmlns:p14="http://schemas.microsoft.com/office/powerpoint/2010/main" val="2975538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2BFA-7258-4593-A874-5B02691D187D}"/>
              </a:ext>
            </a:extLst>
          </p:cNvPr>
          <p:cNvSpPr>
            <a:spLocks noGrp="1"/>
          </p:cNvSpPr>
          <p:nvPr>
            <p:ph type="title"/>
          </p:nvPr>
        </p:nvSpPr>
        <p:spPr/>
        <p:txBody>
          <a:bodyPr/>
          <a:lstStyle/>
          <a:p>
            <a:r>
              <a:rPr lang="en-US" dirty="0"/>
              <a:t>Add Indico Calendar to Outlook</a:t>
            </a:r>
          </a:p>
        </p:txBody>
      </p:sp>
      <p:sp>
        <p:nvSpPr>
          <p:cNvPr id="3" name="Content Placeholder 2">
            <a:extLst>
              <a:ext uri="{FF2B5EF4-FFF2-40B4-BE49-F238E27FC236}">
                <a16:creationId xmlns:a16="http://schemas.microsoft.com/office/drawing/2014/main" id="{C86ADF5D-C977-4D1B-A6AB-26F75A64CDCA}"/>
              </a:ext>
            </a:extLst>
          </p:cNvPr>
          <p:cNvSpPr>
            <a:spLocks noGrp="1"/>
          </p:cNvSpPr>
          <p:nvPr>
            <p:ph idx="1"/>
          </p:nvPr>
        </p:nvSpPr>
        <p:spPr/>
        <p:txBody>
          <a:bodyPr/>
          <a:lstStyle/>
          <a:p>
            <a:r>
              <a:rPr lang="en-GB" dirty="0"/>
              <a:t>Open Outlook calendar and use </a:t>
            </a:r>
            <a:r>
              <a:rPr lang="en-GB" b="1" i="1" dirty="0"/>
              <a:t>Open Calendar / From Internet </a:t>
            </a:r>
            <a:r>
              <a:rPr lang="en-GB" dirty="0"/>
              <a:t>and paste the URL.</a:t>
            </a:r>
            <a:endParaRPr lang="en-US" dirty="0"/>
          </a:p>
        </p:txBody>
      </p:sp>
      <p:pic>
        <p:nvPicPr>
          <p:cNvPr id="5" name="Picture 4">
            <a:extLst>
              <a:ext uri="{FF2B5EF4-FFF2-40B4-BE49-F238E27FC236}">
                <a16:creationId xmlns:a16="http://schemas.microsoft.com/office/drawing/2014/main" id="{CA50932B-E053-4CF0-9823-BE7BC8D35000}"/>
              </a:ext>
            </a:extLst>
          </p:cNvPr>
          <p:cNvPicPr>
            <a:picLocks noChangeAspect="1"/>
          </p:cNvPicPr>
          <p:nvPr/>
        </p:nvPicPr>
        <p:blipFill rotWithShape="1">
          <a:blip r:embed="rId2"/>
          <a:srcRect r="20745" b="27369"/>
          <a:stretch/>
        </p:blipFill>
        <p:spPr>
          <a:xfrm>
            <a:off x="572117" y="2315349"/>
            <a:ext cx="3423819" cy="1617707"/>
          </a:xfrm>
          <a:prstGeom prst="rect">
            <a:avLst/>
          </a:prstGeom>
        </p:spPr>
      </p:pic>
      <p:pic>
        <p:nvPicPr>
          <p:cNvPr id="6" name="Picture 5">
            <a:extLst>
              <a:ext uri="{FF2B5EF4-FFF2-40B4-BE49-F238E27FC236}">
                <a16:creationId xmlns:a16="http://schemas.microsoft.com/office/drawing/2014/main" id="{C79250FB-13BD-48AD-A954-03E592616A28}"/>
              </a:ext>
            </a:extLst>
          </p:cNvPr>
          <p:cNvPicPr>
            <a:picLocks noChangeAspect="1"/>
          </p:cNvPicPr>
          <p:nvPr/>
        </p:nvPicPr>
        <p:blipFill>
          <a:blip r:embed="rId3"/>
          <a:stretch>
            <a:fillRect/>
          </a:stretch>
        </p:blipFill>
        <p:spPr>
          <a:xfrm>
            <a:off x="436228" y="4470562"/>
            <a:ext cx="5443841" cy="2082077"/>
          </a:xfrm>
          <a:prstGeom prst="rect">
            <a:avLst/>
          </a:prstGeom>
        </p:spPr>
      </p:pic>
      <p:pic>
        <p:nvPicPr>
          <p:cNvPr id="7" name="Picture 6">
            <a:extLst>
              <a:ext uri="{FF2B5EF4-FFF2-40B4-BE49-F238E27FC236}">
                <a16:creationId xmlns:a16="http://schemas.microsoft.com/office/drawing/2014/main" id="{74F78751-22B6-46A4-B4FC-240FA6701755}"/>
              </a:ext>
            </a:extLst>
          </p:cNvPr>
          <p:cNvPicPr>
            <a:picLocks noChangeAspect="1"/>
          </p:cNvPicPr>
          <p:nvPr/>
        </p:nvPicPr>
        <p:blipFill>
          <a:blip r:embed="rId4"/>
          <a:stretch>
            <a:fillRect/>
          </a:stretch>
        </p:blipFill>
        <p:spPr>
          <a:xfrm>
            <a:off x="6516216" y="4394576"/>
            <a:ext cx="2465532" cy="837134"/>
          </a:xfrm>
          <a:prstGeom prst="rect">
            <a:avLst/>
          </a:prstGeom>
        </p:spPr>
      </p:pic>
      <p:sp>
        <p:nvSpPr>
          <p:cNvPr id="9" name="Rechteck: abgerundete Ecken 2">
            <a:extLst>
              <a:ext uri="{FF2B5EF4-FFF2-40B4-BE49-F238E27FC236}">
                <a16:creationId xmlns:a16="http://schemas.microsoft.com/office/drawing/2014/main" id="{40FB7058-4274-42FF-86C2-CF5DEAE5888C}"/>
              </a:ext>
            </a:extLst>
          </p:cNvPr>
          <p:cNvSpPr/>
          <p:nvPr/>
        </p:nvSpPr>
        <p:spPr>
          <a:xfrm>
            <a:off x="3706086" y="4314437"/>
            <a:ext cx="2220457" cy="5267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Paste URL</a:t>
            </a:r>
            <a:endParaRPr lang="en-US" dirty="0">
              <a:solidFill>
                <a:schemeClr val="bg1"/>
              </a:solidFill>
            </a:endParaRPr>
          </a:p>
        </p:txBody>
      </p:sp>
      <p:sp>
        <p:nvSpPr>
          <p:cNvPr id="12" name="Rechteck: abgerundete Ecken 2">
            <a:extLst>
              <a:ext uri="{FF2B5EF4-FFF2-40B4-BE49-F238E27FC236}">
                <a16:creationId xmlns:a16="http://schemas.microsoft.com/office/drawing/2014/main" id="{1422D253-50D5-419F-ABE6-F3BF5E091C3A}"/>
              </a:ext>
            </a:extLst>
          </p:cNvPr>
          <p:cNvSpPr/>
          <p:nvPr/>
        </p:nvSpPr>
        <p:spPr>
          <a:xfrm>
            <a:off x="6466343" y="3749860"/>
            <a:ext cx="2220457" cy="5267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Rename</a:t>
            </a:r>
            <a:r>
              <a:rPr lang="de-DE" dirty="0"/>
              <a:t> </a:t>
            </a:r>
            <a:r>
              <a:rPr lang="de-DE" dirty="0" err="1"/>
              <a:t>calendar</a:t>
            </a:r>
            <a:endParaRPr lang="en-US" dirty="0">
              <a:solidFill>
                <a:schemeClr val="bg1"/>
              </a:solidFill>
            </a:endParaRPr>
          </a:p>
        </p:txBody>
      </p:sp>
      <p:sp>
        <p:nvSpPr>
          <p:cNvPr id="10" name="Footer Placeholder 4">
            <a:extLst>
              <a:ext uri="{FF2B5EF4-FFF2-40B4-BE49-F238E27FC236}">
                <a16:creationId xmlns:a16="http://schemas.microsoft.com/office/drawing/2014/main" id="{4FCF1AB3-5E0C-40A2-B80C-6F7AAD23DDAE}"/>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33</a:t>
            </a:fld>
            <a:endParaRPr lang="en-GB" dirty="0"/>
          </a:p>
        </p:txBody>
      </p:sp>
    </p:spTree>
    <p:extLst>
      <p:ext uri="{BB962C8B-B14F-4D97-AF65-F5344CB8AC3E}">
        <p14:creationId xmlns:p14="http://schemas.microsoft.com/office/powerpoint/2010/main" val="3938809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F404-840A-4275-BF1C-64205E9A7793}"/>
              </a:ext>
            </a:extLst>
          </p:cNvPr>
          <p:cNvSpPr>
            <a:spLocks noGrp="1"/>
          </p:cNvSpPr>
          <p:nvPr>
            <p:ph type="title"/>
          </p:nvPr>
        </p:nvSpPr>
        <p:spPr/>
        <p:txBody>
          <a:bodyPr/>
          <a:lstStyle/>
          <a:p>
            <a:r>
              <a:rPr lang="de-DE" dirty="0"/>
              <a:t>Agenda</a:t>
            </a:r>
            <a:endParaRPr lang="en-US" dirty="0"/>
          </a:p>
        </p:txBody>
      </p:sp>
      <p:sp>
        <p:nvSpPr>
          <p:cNvPr id="3" name="Content Placeholder 2">
            <a:extLst>
              <a:ext uri="{FF2B5EF4-FFF2-40B4-BE49-F238E27FC236}">
                <a16:creationId xmlns:a16="http://schemas.microsoft.com/office/drawing/2014/main" id="{B6A8888B-AA85-4804-A25E-A1961C293C1E}"/>
              </a:ext>
            </a:extLst>
          </p:cNvPr>
          <p:cNvSpPr>
            <a:spLocks noGrp="1"/>
          </p:cNvSpPr>
          <p:nvPr>
            <p:ph idx="1"/>
          </p:nvPr>
        </p:nvSpPr>
        <p:spPr>
          <a:solidFill>
            <a:schemeClr val="bg1"/>
          </a:solidFill>
        </p:spPr>
        <p:txBody>
          <a:bodyPr anchor="ctr">
            <a:normAutofit/>
          </a:bodyPr>
          <a:lstStyle/>
          <a:p>
            <a:pPr marL="1076325" indent="-1076325"/>
            <a:r>
              <a:rPr lang="de-DE" sz="3200" dirty="0" err="1"/>
              <a:t>Introduction</a:t>
            </a:r>
            <a:br>
              <a:rPr lang="de-DE" sz="3200" dirty="0"/>
            </a:br>
            <a:endParaRPr lang="de-DE" sz="3200" dirty="0"/>
          </a:p>
          <a:p>
            <a:pPr marL="1076325" indent="-1076325"/>
            <a:r>
              <a:rPr lang="de-DE" sz="3200" dirty="0" err="1"/>
              <a:t>Using</a:t>
            </a:r>
            <a:r>
              <a:rPr lang="de-DE" sz="3200" dirty="0"/>
              <a:t> Indico</a:t>
            </a:r>
            <a:br>
              <a:rPr lang="de-DE" sz="3200" dirty="0"/>
            </a:br>
            <a:endParaRPr lang="de-DE" sz="3200" dirty="0"/>
          </a:p>
          <a:p>
            <a:pPr marL="1076325" indent="-1076325"/>
            <a:r>
              <a:rPr lang="de-DE" sz="3200" b="1" dirty="0" err="1">
                <a:solidFill>
                  <a:schemeClr val="accent1"/>
                </a:solidFill>
              </a:rPr>
              <a:t>Using</a:t>
            </a:r>
            <a:r>
              <a:rPr lang="de-DE" sz="3200" b="1" dirty="0">
                <a:solidFill>
                  <a:schemeClr val="accent1"/>
                </a:solidFill>
              </a:rPr>
              <a:t> DFNconf</a:t>
            </a:r>
          </a:p>
          <a:p>
            <a:pPr marL="1076325" indent="-1076325"/>
            <a:endParaRPr lang="de-DE" sz="3200" dirty="0"/>
          </a:p>
          <a:p>
            <a:pPr marL="1076325" indent="-1076325"/>
            <a:r>
              <a:rPr lang="de-DE" sz="3200" dirty="0" err="1"/>
              <a:t>Using</a:t>
            </a:r>
            <a:r>
              <a:rPr lang="de-DE" sz="3200" dirty="0"/>
              <a:t> Zoom</a:t>
            </a:r>
            <a:endParaRPr lang="en-US" sz="3200" dirty="0"/>
          </a:p>
        </p:txBody>
      </p:sp>
      <p:sp>
        <p:nvSpPr>
          <p:cNvPr id="5" name="Rectangle 4">
            <a:extLst>
              <a:ext uri="{FF2B5EF4-FFF2-40B4-BE49-F238E27FC236}">
                <a16:creationId xmlns:a16="http://schemas.microsoft.com/office/drawing/2014/main" id="{ED103091-5ACA-4657-973E-E5EF67B3BC6F}"/>
              </a:ext>
            </a:extLst>
          </p:cNvPr>
          <p:cNvSpPr/>
          <p:nvPr/>
        </p:nvSpPr>
        <p:spPr>
          <a:xfrm>
            <a:off x="251520" y="3877422"/>
            <a:ext cx="6192688" cy="864096"/>
          </a:xfrm>
          <a:prstGeom prst="rect">
            <a:avLst/>
          </a:prstGeom>
          <a:solidFill>
            <a:schemeClr val="tx2">
              <a:lumMod val="20000"/>
              <a:lumOff val="8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C57C8764-0201-47B6-B758-83A6BE319F6D}"/>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34</a:t>
            </a:fld>
            <a:endParaRPr lang="en-GB" dirty="0"/>
          </a:p>
        </p:txBody>
      </p:sp>
    </p:spTree>
    <p:extLst>
      <p:ext uri="{BB962C8B-B14F-4D97-AF65-F5344CB8AC3E}">
        <p14:creationId xmlns:p14="http://schemas.microsoft.com/office/powerpoint/2010/main" val="374784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2">
            <a:extLst>
              <a:ext uri="{FF2B5EF4-FFF2-40B4-BE49-F238E27FC236}">
                <a16:creationId xmlns:a16="http://schemas.microsoft.com/office/drawing/2014/main" id="{68835212-8268-4F68-8EB5-4EAD6D45CC31}"/>
              </a:ext>
            </a:extLst>
          </p:cNvPr>
          <p:cNvPicPr/>
          <p:nvPr/>
        </p:nvPicPr>
        <p:blipFill>
          <a:blip r:embed="rId2"/>
          <a:stretch>
            <a:fillRect/>
          </a:stretch>
        </p:blipFill>
        <p:spPr>
          <a:xfrm>
            <a:off x="1673775" y="3399886"/>
            <a:ext cx="5952595" cy="3116686"/>
          </a:xfrm>
          <a:prstGeom prst="rect">
            <a:avLst/>
          </a:prstGeom>
        </p:spPr>
      </p:pic>
      <p:sp>
        <p:nvSpPr>
          <p:cNvPr id="2" name="Title 1">
            <a:extLst>
              <a:ext uri="{FF2B5EF4-FFF2-40B4-BE49-F238E27FC236}">
                <a16:creationId xmlns:a16="http://schemas.microsoft.com/office/drawing/2014/main" id="{6337DE31-9C71-45E1-A3CF-EEA2FA0444C4}"/>
              </a:ext>
            </a:extLst>
          </p:cNvPr>
          <p:cNvSpPr>
            <a:spLocks noGrp="1"/>
          </p:cNvSpPr>
          <p:nvPr>
            <p:ph type="title"/>
          </p:nvPr>
        </p:nvSpPr>
        <p:spPr/>
        <p:txBody>
          <a:bodyPr/>
          <a:lstStyle/>
          <a:p>
            <a:r>
              <a:rPr lang="de-DE" dirty="0"/>
              <a:t>DFNconf</a:t>
            </a:r>
            <a:endParaRPr lang="en-US" dirty="0"/>
          </a:p>
        </p:txBody>
      </p:sp>
      <p:sp>
        <p:nvSpPr>
          <p:cNvPr id="5" name="TextBox 4">
            <a:extLst>
              <a:ext uri="{FF2B5EF4-FFF2-40B4-BE49-F238E27FC236}">
                <a16:creationId xmlns:a16="http://schemas.microsoft.com/office/drawing/2014/main" id="{9EF4B4DD-9E07-4E3C-8257-C70D0979AE14}"/>
              </a:ext>
            </a:extLst>
          </p:cNvPr>
          <p:cNvSpPr txBox="1"/>
          <p:nvPr/>
        </p:nvSpPr>
        <p:spPr>
          <a:xfrm>
            <a:off x="611560" y="1196752"/>
            <a:ext cx="7992887"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DFNconf is a new generation videoconferencing service for the scientific community.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The service can be used by different means.</a:t>
            </a:r>
          </a:p>
        </p:txBody>
      </p:sp>
      <p:sp>
        <p:nvSpPr>
          <p:cNvPr id="7" name="Rectangle: Rounded Corners 6">
            <a:extLst>
              <a:ext uri="{FF2B5EF4-FFF2-40B4-BE49-F238E27FC236}">
                <a16:creationId xmlns:a16="http://schemas.microsoft.com/office/drawing/2014/main" id="{327D9205-54E7-406F-8C30-95839B5FA446}"/>
              </a:ext>
            </a:extLst>
          </p:cNvPr>
          <p:cNvSpPr/>
          <p:nvPr/>
        </p:nvSpPr>
        <p:spPr>
          <a:xfrm>
            <a:off x="323528" y="5906879"/>
            <a:ext cx="22152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Web Browser </a:t>
            </a:r>
            <a:br>
              <a:rPr lang="en-GB" dirty="0"/>
            </a:br>
            <a:r>
              <a:rPr lang="en-GB" dirty="0"/>
              <a:t>(e.g. Google Chrome</a:t>
            </a:r>
            <a:endParaRPr lang="en-US" dirty="0"/>
          </a:p>
        </p:txBody>
      </p:sp>
      <p:sp>
        <p:nvSpPr>
          <p:cNvPr id="8" name="Rectangle: Rounded Corners 7">
            <a:extLst>
              <a:ext uri="{FF2B5EF4-FFF2-40B4-BE49-F238E27FC236}">
                <a16:creationId xmlns:a16="http://schemas.microsoft.com/office/drawing/2014/main" id="{8A37FCBA-7C1A-4274-A6FE-AD82AE6353D1}"/>
              </a:ext>
            </a:extLst>
          </p:cNvPr>
          <p:cNvSpPr/>
          <p:nvPr/>
        </p:nvSpPr>
        <p:spPr>
          <a:xfrm>
            <a:off x="7349017" y="3111658"/>
            <a:ext cx="1908212" cy="805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SIP/H.323 </a:t>
            </a:r>
            <a:br>
              <a:rPr lang="en-GB" dirty="0"/>
            </a:br>
            <a:r>
              <a:rPr lang="en-GB" dirty="0"/>
              <a:t>room system or software client</a:t>
            </a:r>
          </a:p>
        </p:txBody>
      </p:sp>
      <p:sp>
        <p:nvSpPr>
          <p:cNvPr id="9" name="Rectangle: Rounded Corners 8">
            <a:extLst>
              <a:ext uri="{FF2B5EF4-FFF2-40B4-BE49-F238E27FC236}">
                <a16:creationId xmlns:a16="http://schemas.microsoft.com/office/drawing/2014/main" id="{2BE8907D-B9A8-45FB-90D1-2F58EC483576}"/>
              </a:ext>
            </a:extLst>
          </p:cNvPr>
          <p:cNvSpPr/>
          <p:nvPr/>
        </p:nvSpPr>
        <p:spPr>
          <a:xfrm>
            <a:off x="7490263" y="5821777"/>
            <a:ext cx="1625720" cy="805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7891" indent="-267891" algn="ctr"/>
            <a:r>
              <a:rPr lang="en-GB" sz="2000" dirty="0"/>
              <a:t>Telephone </a:t>
            </a:r>
          </a:p>
          <a:p>
            <a:pPr marL="267891" indent="-267891" algn="ctr"/>
            <a:r>
              <a:rPr lang="en-GB" sz="2000" dirty="0"/>
              <a:t>(audio only)</a:t>
            </a:r>
          </a:p>
        </p:txBody>
      </p:sp>
      <p:sp>
        <p:nvSpPr>
          <p:cNvPr id="11" name="Rectangle: Rounded Corners 10">
            <a:extLst>
              <a:ext uri="{FF2B5EF4-FFF2-40B4-BE49-F238E27FC236}">
                <a16:creationId xmlns:a16="http://schemas.microsoft.com/office/drawing/2014/main" id="{3BFEC2C0-D8C3-45D3-BDFD-D3B9585CA0A7}"/>
              </a:ext>
            </a:extLst>
          </p:cNvPr>
          <p:cNvSpPr/>
          <p:nvPr/>
        </p:nvSpPr>
        <p:spPr>
          <a:xfrm>
            <a:off x="4399343" y="2553074"/>
            <a:ext cx="2124236" cy="805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Skype for Business / Microsoft Teams</a:t>
            </a:r>
          </a:p>
        </p:txBody>
      </p:sp>
      <p:sp>
        <p:nvSpPr>
          <p:cNvPr id="12" name="Rectangle: Rounded Corners 11">
            <a:extLst>
              <a:ext uri="{FF2B5EF4-FFF2-40B4-BE49-F238E27FC236}">
                <a16:creationId xmlns:a16="http://schemas.microsoft.com/office/drawing/2014/main" id="{C42B9E20-50E9-4FCD-9594-151DF3299575}"/>
              </a:ext>
            </a:extLst>
          </p:cNvPr>
          <p:cNvSpPr/>
          <p:nvPr/>
        </p:nvSpPr>
        <p:spPr>
          <a:xfrm>
            <a:off x="1197641" y="2553074"/>
            <a:ext cx="2376264" cy="805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Mobile smart phone using the </a:t>
            </a:r>
            <a:r>
              <a:rPr lang="en-GB" dirty="0" err="1"/>
              <a:t>Pexip</a:t>
            </a:r>
            <a:r>
              <a:rPr lang="en-GB" dirty="0"/>
              <a:t> App</a:t>
            </a:r>
          </a:p>
        </p:txBody>
      </p:sp>
      <p:sp>
        <p:nvSpPr>
          <p:cNvPr id="13" name="Rectangle: Rounded Corners 12">
            <a:extLst>
              <a:ext uri="{FF2B5EF4-FFF2-40B4-BE49-F238E27FC236}">
                <a16:creationId xmlns:a16="http://schemas.microsoft.com/office/drawing/2014/main" id="{2A4F1D8B-8DAE-4766-A56F-B98AB9493B6C}"/>
              </a:ext>
            </a:extLst>
          </p:cNvPr>
          <p:cNvSpPr/>
          <p:nvPr/>
        </p:nvSpPr>
        <p:spPr>
          <a:xfrm>
            <a:off x="689538" y="3514249"/>
            <a:ext cx="1656184" cy="805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Desktop Application</a:t>
            </a:r>
          </a:p>
        </p:txBody>
      </p:sp>
      <p:sp>
        <p:nvSpPr>
          <p:cNvPr id="14" name="Footer Placeholder 4">
            <a:extLst>
              <a:ext uri="{FF2B5EF4-FFF2-40B4-BE49-F238E27FC236}">
                <a16:creationId xmlns:a16="http://schemas.microsoft.com/office/drawing/2014/main" id="{2DEC1C08-5003-438D-A516-5A423264F87A}"/>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35</a:t>
            </a:fld>
            <a:endParaRPr lang="en-GB" dirty="0"/>
          </a:p>
        </p:txBody>
      </p:sp>
    </p:spTree>
    <p:extLst>
      <p:ext uri="{BB962C8B-B14F-4D97-AF65-F5344CB8AC3E}">
        <p14:creationId xmlns:p14="http://schemas.microsoft.com/office/powerpoint/2010/main" val="2588249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07DA-3307-4B77-8962-A058921E47BE}"/>
              </a:ext>
            </a:extLst>
          </p:cNvPr>
          <p:cNvSpPr>
            <a:spLocks noGrp="1"/>
          </p:cNvSpPr>
          <p:nvPr>
            <p:ph type="title"/>
          </p:nvPr>
        </p:nvSpPr>
        <p:spPr/>
        <p:txBody>
          <a:bodyPr/>
          <a:lstStyle/>
          <a:p>
            <a:r>
              <a:rPr lang="de-DE"/>
              <a:t>Login as Organizer</a:t>
            </a:r>
            <a:endParaRPr lang="en-US" dirty="0"/>
          </a:p>
        </p:txBody>
      </p:sp>
      <p:sp>
        <p:nvSpPr>
          <p:cNvPr id="3" name="Content Placeholder 2">
            <a:extLst>
              <a:ext uri="{FF2B5EF4-FFF2-40B4-BE49-F238E27FC236}">
                <a16:creationId xmlns:a16="http://schemas.microsoft.com/office/drawing/2014/main" id="{32AF4126-94B4-4877-BACB-AC32C7C162C4}"/>
              </a:ext>
            </a:extLst>
          </p:cNvPr>
          <p:cNvSpPr>
            <a:spLocks noGrp="1"/>
          </p:cNvSpPr>
          <p:nvPr>
            <p:ph idx="1"/>
          </p:nvPr>
        </p:nvSpPr>
        <p:spPr/>
        <p:txBody>
          <a:bodyPr/>
          <a:lstStyle/>
          <a:p>
            <a:r>
              <a:rPr lang="en-GB" dirty="0"/>
              <a:t>The </a:t>
            </a:r>
            <a:r>
              <a:rPr lang="en-GB" dirty="0" err="1"/>
              <a:t>DFNconf</a:t>
            </a:r>
            <a:r>
              <a:rPr lang="en-GB" dirty="0"/>
              <a:t> login page: </a:t>
            </a:r>
            <a:r>
              <a:rPr lang="en-GB" u="sng" dirty="0">
                <a:hlinkClick r:id="rId2"/>
              </a:rPr>
              <a:t>https://my.conf.dfn.de/</a:t>
            </a:r>
            <a:endParaRPr lang="en-US" dirty="0"/>
          </a:p>
          <a:p>
            <a:r>
              <a:rPr lang="en-GB" dirty="0"/>
              <a:t>Start by choosing your home organization first:</a:t>
            </a:r>
            <a:endParaRPr lang="en-US" dirty="0"/>
          </a:p>
          <a:p>
            <a:endParaRPr lang="en-US" dirty="0"/>
          </a:p>
        </p:txBody>
      </p:sp>
      <p:pic>
        <p:nvPicPr>
          <p:cNvPr id="13" name="Grafik 16">
            <a:extLst>
              <a:ext uri="{FF2B5EF4-FFF2-40B4-BE49-F238E27FC236}">
                <a16:creationId xmlns:a16="http://schemas.microsoft.com/office/drawing/2014/main" id="{A971EBC4-CEA4-47B4-91E3-A4CF941372D0}"/>
              </a:ext>
            </a:extLst>
          </p:cNvPr>
          <p:cNvPicPr/>
          <p:nvPr/>
        </p:nvPicPr>
        <p:blipFill rotWithShape="1">
          <a:blip r:embed="rId3"/>
          <a:srcRect l="2916" r="6344" b="5731"/>
          <a:stretch/>
        </p:blipFill>
        <p:spPr bwMode="auto">
          <a:xfrm>
            <a:off x="683568" y="2420888"/>
            <a:ext cx="5256584" cy="2952328"/>
          </a:xfrm>
          <a:prstGeom prst="rect">
            <a:avLst/>
          </a:prstGeom>
          <a:ln>
            <a:noFill/>
          </a:ln>
          <a:extLst>
            <a:ext uri="{53640926-AAD7-44D8-BBD7-CCE9431645EC}">
              <a14:shadowObscured xmlns:a14="http://schemas.microsoft.com/office/drawing/2010/main"/>
            </a:ext>
          </a:extLst>
        </p:spPr>
      </p:pic>
      <p:pic>
        <p:nvPicPr>
          <p:cNvPr id="14" name="Grafik 17">
            <a:extLst>
              <a:ext uri="{FF2B5EF4-FFF2-40B4-BE49-F238E27FC236}">
                <a16:creationId xmlns:a16="http://schemas.microsoft.com/office/drawing/2014/main" id="{D04FE4CC-B3ED-4356-84FD-EE2E519BEAD0}"/>
              </a:ext>
            </a:extLst>
          </p:cNvPr>
          <p:cNvPicPr/>
          <p:nvPr/>
        </p:nvPicPr>
        <p:blipFill rotWithShape="1">
          <a:blip r:embed="rId4" cstate="print">
            <a:extLst>
              <a:ext uri="{28A0092B-C50C-407E-A947-70E740481C1C}">
                <a14:useLocalDpi xmlns:a14="http://schemas.microsoft.com/office/drawing/2010/main" val="0"/>
              </a:ext>
            </a:extLst>
          </a:blip>
          <a:srcRect l="7578" r="38854" b="7320"/>
          <a:stretch/>
        </p:blipFill>
        <p:spPr bwMode="auto">
          <a:xfrm>
            <a:off x="6166520" y="2357755"/>
            <a:ext cx="2293912" cy="4187482"/>
          </a:xfrm>
          <a:prstGeom prst="rect">
            <a:avLst/>
          </a:prstGeom>
          <a:ln>
            <a:noFill/>
          </a:ln>
          <a:extLst>
            <a:ext uri="{53640926-AAD7-44D8-BBD7-CCE9431645EC}">
              <a14:shadowObscured xmlns:a14="http://schemas.microsoft.com/office/drawing/2010/main"/>
            </a:ext>
          </a:extLst>
        </p:spPr>
      </p:pic>
      <p:sp>
        <p:nvSpPr>
          <p:cNvPr id="7" name="Footer Placeholder 4">
            <a:extLst>
              <a:ext uri="{FF2B5EF4-FFF2-40B4-BE49-F238E27FC236}">
                <a16:creationId xmlns:a16="http://schemas.microsoft.com/office/drawing/2014/main" id="{3DBB9F3D-C716-4877-A0A3-3160BC244F9B}"/>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36</a:t>
            </a:fld>
            <a:endParaRPr lang="en-GB" dirty="0"/>
          </a:p>
        </p:txBody>
      </p:sp>
    </p:spTree>
    <p:extLst>
      <p:ext uri="{BB962C8B-B14F-4D97-AF65-F5344CB8AC3E}">
        <p14:creationId xmlns:p14="http://schemas.microsoft.com/office/powerpoint/2010/main" val="397669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48CD-7537-4E31-A783-EF9600321C86}"/>
              </a:ext>
            </a:extLst>
          </p:cNvPr>
          <p:cNvSpPr>
            <a:spLocks noGrp="1"/>
          </p:cNvSpPr>
          <p:nvPr>
            <p:ph type="title"/>
          </p:nvPr>
        </p:nvSpPr>
        <p:spPr/>
        <p:txBody>
          <a:bodyPr/>
          <a:lstStyle/>
          <a:p>
            <a:r>
              <a:rPr lang="de-DE" dirty="0"/>
              <a:t>Create Meeting</a:t>
            </a:r>
            <a:endParaRPr lang="en-US" dirty="0"/>
          </a:p>
        </p:txBody>
      </p:sp>
      <p:sp>
        <p:nvSpPr>
          <p:cNvPr id="7" name="Content Placeholder 6">
            <a:extLst>
              <a:ext uri="{FF2B5EF4-FFF2-40B4-BE49-F238E27FC236}">
                <a16:creationId xmlns:a16="http://schemas.microsoft.com/office/drawing/2014/main" id="{99669058-4E65-48E1-9408-D6D72D680823}"/>
              </a:ext>
            </a:extLst>
          </p:cNvPr>
          <p:cNvSpPr>
            <a:spLocks noGrp="1"/>
          </p:cNvSpPr>
          <p:nvPr>
            <p:ph idx="1"/>
          </p:nvPr>
        </p:nvSpPr>
        <p:spPr/>
        <p:txBody>
          <a:bodyPr/>
          <a:lstStyle/>
          <a:p>
            <a:r>
              <a:rPr lang="de-DE" dirty="0"/>
              <a:t>Select </a:t>
            </a:r>
            <a:r>
              <a:rPr lang="de-DE" b="1" i="1" dirty="0"/>
              <a:t>New Meeting Room</a:t>
            </a:r>
            <a:endParaRPr lang="en-US" b="1" i="1" dirty="0"/>
          </a:p>
        </p:txBody>
      </p:sp>
      <p:pic>
        <p:nvPicPr>
          <p:cNvPr id="10" name="Picture 9">
            <a:extLst>
              <a:ext uri="{FF2B5EF4-FFF2-40B4-BE49-F238E27FC236}">
                <a16:creationId xmlns:a16="http://schemas.microsoft.com/office/drawing/2014/main" id="{D5BA6EA8-87ED-4225-8ED1-00820704CC9A}"/>
              </a:ext>
            </a:extLst>
          </p:cNvPr>
          <p:cNvPicPr>
            <a:picLocks noChangeAspect="1"/>
          </p:cNvPicPr>
          <p:nvPr/>
        </p:nvPicPr>
        <p:blipFill>
          <a:blip r:embed="rId2"/>
          <a:stretch>
            <a:fillRect/>
          </a:stretch>
        </p:blipFill>
        <p:spPr>
          <a:xfrm>
            <a:off x="0" y="2697781"/>
            <a:ext cx="9144000" cy="1462437"/>
          </a:xfrm>
          <a:prstGeom prst="rect">
            <a:avLst/>
          </a:prstGeom>
        </p:spPr>
      </p:pic>
      <p:sp>
        <p:nvSpPr>
          <p:cNvPr id="6" name="Footer Placeholder 4">
            <a:extLst>
              <a:ext uri="{FF2B5EF4-FFF2-40B4-BE49-F238E27FC236}">
                <a16:creationId xmlns:a16="http://schemas.microsoft.com/office/drawing/2014/main" id="{39271AB8-EF68-476A-BF64-B7CD1C37007F}"/>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37</a:t>
            </a:fld>
            <a:endParaRPr lang="en-GB" dirty="0"/>
          </a:p>
        </p:txBody>
      </p:sp>
    </p:spTree>
    <p:extLst>
      <p:ext uri="{BB962C8B-B14F-4D97-AF65-F5344CB8AC3E}">
        <p14:creationId xmlns:p14="http://schemas.microsoft.com/office/powerpoint/2010/main" val="824482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48CD-7537-4E31-A783-EF9600321C86}"/>
              </a:ext>
            </a:extLst>
          </p:cNvPr>
          <p:cNvSpPr>
            <a:spLocks noGrp="1"/>
          </p:cNvSpPr>
          <p:nvPr>
            <p:ph type="title"/>
          </p:nvPr>
        </p:nvSpPr>
        <p:spPr/>
        <p:txBody>
          <a:bodyPr/>
          <a:lstStyle/>
          <a:p>
            <a:r>
              <a:rPr lang="de-DE" dirty="0"/>
              <a:t>Create Meeting</a:t>
            </a:r>
            <a:endParaRPr lang="en-US" dirty="0"/>
          </a:p>
        </p:txBody>
      </p:sp>
      <p:sp>
        <p:nvSpPr>
          <p:cNvPr id="7" name="Content Placeholder 6">
            <a:extLst>
              <a:ext uri="{FF2B5EF4-FFF2-40B4-BE49-F238E27FC236}">
                <a16:creationId xmlns:a16="http://schemas.microsoft.com/office/drawing/2014/main" id="{99669058-4E65-48E1-9408-D6D72D680823}"/>
              </a:ext>
            </a:extLst>
          </p:cNvPr>
          <p:cNvSpPr>
            <a:spLocks noGrp="1"/>
          </p:cNvSpPr>
          <p:nvPr>
            <p:ph idx="1"/>
          </p:nvPr>
        </p:nvSpPr>
        <p:spPr/>
        <p:txBody>
          <a:bodyPr/>
          <a:lstStyle/>
          <a:p>
            <a:endParaRPr lang="en-US" dirty="0"/>
          </a:p>
        </p:txBody>
      </p:sp>
      <p:pic>
        <p:nvPicPr>
          <p:cNvPr id="6" name="Grafik 25">
            <a:extLst>
              <a:ext uri="{FF2B5EF4-FFF2-40B4-BE49-F238E27FC236}">
                <a16:creationId xmlns:a16="http://schemas.microsoft.com/office/drawing/2014/main" id="{1B9E2416-E03D-478B-AE31-9870E63659B8}"/>
              </a:ext>
            </a:extLst>
          </p:cNvPr>
          <p:cNvPicPr/>
          <p:nvPr/>
        </p:nvPicPr>
        <p:blipFill>
          <a:blip r:embed="rId2"/>
          <a:stretch>
            <a:fillRect/>
          </a:stretch>
        </p:blipFill>
        <p:spPr>
          <a:xfrm>
            <a:off x="611560" y="1368884"/>
            <a:ext cx="7558405" cy="4984328"/>
          </a:xfrm>
          <a:prstGeom prst="rect">
            <a:avLst/>
          </a:prstGeom>
        </p:spPr>
      </p:pic>
      <p:sp>
        <p:nvSpPr>
          <p:cNvPr id="8" name="Footer Placeholder 4">
            <a:extLst>
              <a:ext uri="{FF2B5EF4-FFF2-40B4-BE49-F238E27FC236}">
                <a16:creationId xmlns:a16="http://schemas.microsoft.com/office/drawing/2014/main" id="{24650751-D9B2-43D6-92BD-AEA05ABA77C3}"/>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38</a:t>
            </a:fld>
            <a:endParaRPr lang="en-GB" dirty="0"/>
          </a:p>
        </p:txBody>
      </p:sp>
    </p:spTree>
    <p:extLst>
      <p:ext uri="{BB962C8B-B14F-4D97-AF65-F5344CB8AC3E}">
        <p14:creationId xmlns:p14="http://schemas.microsoft.com/office/powerpoint/2010/main" val="259145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8C51-103A-41E9-B066-5FAA5F7E8E70}"/>
              </a:ext>
            </a:extLst>
          </p:cNvPr>
          <p:cNvSpPr>
            <a:spLocks noGrp="1"/>
          </p:cNvSpPr>
          <p:nvPr>
            <p:ph type="title"/>
          </p:nvPr>
        </p:nvSpPr>
        <p:spPr/>
        <p:txBody>
          <a:bodyPr/>
          <a:lstStyle/>
          <a:p>
            <a:r>
              <a:rPr lang="de-DE" dirty="0"/>
              <a:t>Meeting Security</a:t>
            </a:r>
            <a:endParaRPr lang="en-US" dirty="0"/>
          </a:p>
        </p:txBody>
      </p:sp>
      <p:graphicFrame>
        <p:nvGraphicFramePr>
          <p:cNvPr id="5" name="Content Placeholder 4">
            <a:extLst>
              <a:ext uri="{FF2B5EF4-FFF2-40B4-BE49-F238E27FC236}">
                <a16:creationId xmlns:a16="http://schemas.microsoft.com/office/drawing/2014/main" id="{7E8B428D-6BDE-41FA-930E-A8204F91B400}"/>
              </a:ext>
            </a:extLst>
          </p:cNvPr>
          <p:cNvGraphicFramePr>
            <a:graphicFrameLocks noGrp="1"/>
          </p:cNvGraphicFramePr>
          <p:nvPr>
            <p:ph idx="1"/>
            <p:extLst>
              <p:ext uri="{D42A27DB-BD31-4B8C-83A1-F6EECF244321}">
                <p14:modId xmlns:p14="http://schemas.microsoft.com/office/powerpoint/2010/main" val="651593237"/>
              </p:ext>
            </p:extLst>
          </p:nvPr>
        </p:nvGraphicFramePr>
        <p:xfrm>
          <a:off x="323528" y="987000"/>
          <a:ext cx="8229600" cy="5599941"/>
        </p:xfrm>
        <a:graphic>
          <a:graphicData uri="http://schemas.openxmlformats.org/drawingml/2006/table">
            <a:tbl>
              <a:tblPr firstRow="1" firstCol="1" bandRow="1">
                <a:tableStyleId>{5C22544A-7EE6-4342-B048-85BDC9FD1C3A}</a:tableStyleId>
              </a:tblPr>
              <a:tblGrid>
                <a:gridCol w="288036">
                  <a:extLst>
                    <a:ext uri="{9D8B030D-6E8A-4147-A177-3AD203B41FA5}">
                      <a16:colId xmlns:a16="http://schemas.microsoft.com/office/drawing/2014/main" val="3440208225"/>
                    </a:ext>
                  </a:extLst>
                </a:gridCol>
                <a:gridCol w="1558686">
                  <a:extLst>
                    <a:ext uri="{9D8B030D-6E8A-4147-A177-3AD203B41FA5}">
                      <a16:colId xmlns:a16="http://schemas.microsoft.com/office/drawing/2014/main" val="1265571823"/>
                    </a:ext>
                  </a:extLst>
                </a:gridCol>
                <a:gridCol w="2941259">
                  <a:extLst>
                    <a:ext uri="{9D8B030D-6E8A-4147-A177-3AD203B41FA5}">
                      <a16:colId xmlns:a16="http://schemas.microsoft.com/office/drawing/2014/main" val="2116227618"/>
                    </a:ext>
                  </a:extLst>
                </a:gridCol>
                <a:gridCol w="1293693">
                  <a:extLst>
                    <a:ext uri="{9D8B030D-6E8A-4147-A177-3AD203B41FA5}">
                      <a16:colId xmlns:a16="http://schemas.microsoft.com/office/drawing/2014/main" val="689268406"/>
                    </a:ext>
                  </a:extLst>
                </a:gridCol>
                <a:gridCol w="869046">
                  <a:extLst>
                    <a:ext uri="{9D8B030D-6E8A-4147-A177-3AD203B41FA5}">
                      <a16:colId xmlns:a16="http://schemas.microsoft.com/office/drawing/2014/main" val="2095583472"/>
                    </a:ext>
                  </a:extLst>
                </a:gridCol>
                <a:gridCol w="1278880">
                  <a:extLst>
                    <a:ext uri="{9D8B030D-6E8A-4147-A177-3AD203B41FA5}">
                      <a16:colId xmlns:a16="http://schemas.microsoft.com/office/drawing/2014/main" val="2575026321"/>
                    </a:ext>
                  </a:extLst>
                </a:gridCol>
              </a:tblGrid>
              <a:tr h="457256">
                <a:tc>
                  <a:txBody>
                    <a:bodyPr/>
                    <a:lstStyle/>
                    <a:p>
                      <a:pPr>
                        <a:lnSpc>
                          <a:spcPct val="107000"/>
                        </a:lnSpc>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Access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Roles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Host PIN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Allow Guests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Guest PIN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177954"/>
                  </a:ext>
                </a:extLst>
              </a:tr>
              <a:tr h="457256">
                <a:tc>
                  <a:txBody>
                    <a:bodyPr/>
                    <a:lstStyle/>
                    <a:p>
                      <a:pPr>
                        <a:lnSpc>
                          <a:spcPct val="107000"/>
                        </a:lnSpc>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Anyone - no PIN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All participants have the same Host privileges.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Leave blank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Select 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Leave blank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311306"/>
                  </a:ext>
                </a:extLst>
              </a:tr>
              <a:tr h="457256">
                <a:tc>
                  <a:txBody>
                    <a:bodyPr/>
                    <a:lstStyle/>
                    <a:p>
                      <a:pPr>
                        <a:lnSpc>
                          <a:spcPct val="107000"/>
                        </a:lnSpc>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All participants must enter the same PIN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All participants have the same Host privileges.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Enter the PIN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Select 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Leave blank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1673106"/>
                  </a:ext>
                </a:extLst>
              </a:tr>
              <a:tr h="1442498">
                <a:tc>
                  <a:txBody>
                    <a:bodyPr/>
                    <a:lstStyle/>
                    <a:p>
                      <a:pPr>
                        <a:lnSpc>
                          <a:spcPct val="107000"/>
                        </a:lnSpc>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Hosts must enter a PIN but Guest do not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Participants who enter the PIN have Host privileges. </a:t>
                      </a:r>
                    </a:p>
                    <a:p>
                      <a:pPr>
                        <a:lnSpc>
                          <a:spcPct val="107000"/>
                        </a:lnSpc>
                        <a:spcAft>
                          <a:spcPts val="800"/>
                        </a:spcAft>
                      </a:pPr>
                      <a:r>
                        <a:rPr lang="en-US" sz="1800" dirty="0">
                          <a:effectLst/>
                        </a:rPr>
                        <a:t>All other participants have Guest privileges and do not need to enter a PIN.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Enter the PIN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Select 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Leave blank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875664"/>
                  </a:ext>
                </a:extLst>
              </a:tr>
              <a:tr h="1556033">
                <a:tc>
                  <a:txBody>
                    <a:bodyPr/>
                    <a:lstStyle/>
                    <a:p>
                      <a:pPr>
                        <a:lnSpc>
                          <a:spcPct val="107000"/>
                        </a:lnSpc>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Hosts and Guests must enter different PINs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Participants who enter the Host PIN have Host privileges. </a:t>
                      </a:r>
                    </a:p>
                    <a:p>
                      <a:pPr>
                        <a:lnSpc>
                          <a:spcPct val="107000"/>
                        </a:lnSpc>
                        <a:spcAft>
                          <a:spcPts val="800"/>
                        </a:spcAft>
                      </a:pPr>
                      <a:r>
                        <a:rPr lang="en-US" sz="1800" dirty="0">
                          <a:effectLst/>
                        </a:rPr>
                        <a:t>Participants who enter the Guest PIN have Guest privileges.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Enter the PIN</a:t>
                      </a:r>
                      <a:br>
                        <a:rPr lang="en-US" sz="1800" dirty="0">
                          <a:effectLst/>
                        </a:rPr>
                      </a:br>
                      <a:r>
                        <a:rPr lang="en-US" sz="1800" dirty="0">
                          <a:effectLst/>
                        </a:rPr>
                        <a:t>(must be different from the Guest PIN)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Select 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Enter the PIN</a:t>
                      </a:r>
                      <a:r>
                        <a:rPr lang="en-US" sz="1800" u="sng" dirty="0">
                          <a:effectLst/>
                        </a:rPr>
                        <a:t>*</a:t>
                      </a:r>
                      <a:br>
                        <a:rPr lang="en-US" sz="1800" dirty="0">
                          <a:effectLst/>
                        </a:rPr>
                      </a:br>
                      <a:r>
                        <a:rPr lang="en-US" sz="1800" dirty="0">
                          <a:effectLst/>
                        </a:rPr>
                        <a:t>(must be different from the Host PIN)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2254746"/>
                  </a:ext>
                </a:extLst>
              </a:tr>
              <a:tr h="223455">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a:lnSpc>
                          <a:spcPct val="107000"/>
                        </a:lnSpc>
                        <a:spcAft>
                          <a:spcPts val="800"/>
                        </a:spcAft>
                      </a:pPr>
                      <a:r>
                        <a:rPr lang="en-US" sz="1800" dirty="0">
                          <a:effectLst/>
                        </a:rPr>
                        <a:t>* If you configure a Guest PIN, you must also configure a Host PIN.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0583033"/>
                  </a:ext>
                </a:extLst>
              </a:tr>
            </a:tbl>
          </a:graphicData>
        </a:graphic>
      </p:graphicFrame>
      <p:sp>
        <p:nvSpPr>
          <p:cNvPr id="6" name="Footer Placeholder 4">
            <a:extLst>
              <a:ext uri="{FF2B5EF4-FFF2-40B4-BE49-F238E27FC236}">
                <a16:creationId xmlns:a16="http://schemas.microsoft.com/office/drawing/2014/main" id="{5B53099E-B5F6-4369-AFFD-85DB17D883ED}"/>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39</a:t>
            </a:fld>
            <a:endParaRPr lang="en-GB" dirty="0"/>
          </a:p>
        </p:txBody>
      </p:sp>
    </p:spTree>
    <p:extLst>
      <p:ext uri="{BB962C8B-B14F-4D97-AF65-F5344CB8AC3E}">
        <p14:creationId xmlns:p14="http://schemas.microsoft.com/office/powerpoint/2010/main" val="187751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E656-A855-4BE5-B63E-BFE422F04704}"/>
              </a:ext>
            </a:extLst>
          </p:cNvPr>
          <p:cNvSpPr>
            <a:spLocks noGrp="1"/>
          </p:cNvSpPr>
          <p:nvPr>
            <p:ph type="title"/>
          </p:nvPr>
        </p:nvSpPr>
        <p:spPr/>
        <p:txBody>
          <a:bodyPr/>
          <a:lstStyle/>
          <a:p>
            <a:r>
              <a:rPr lang="de-DE" dirty="0"/>
              <a:t>Features (</a:t>
            </a:r>
            <a:r>
              <a:rPr lang="de-DE" dirty="0" err="1"/>
              <a:t>selected</a:t>
            </a:r>
            <a:r>
              <a:rPr lang="de-DE" dirty="0"/>
              <a:t>)</a:t>
            </a:r>
            <a:endParaRPr lang="en-US" dirty="0"/>
          </a:p>
        </p:txBody>
      </p:sp>
      <p:sp>
        <p:nvSpPr>
          <p:cNvPr id="3" name="Content Placeholder 2">
            <a:extLst>
              <a:ext uri="{FF2B5EF4-FFF2-40B4-BE49-F238E27FC236}">
                <a16:creationId xmlns:a16="http://schemas.microsoft.com/office/drawing/2014/main" id="{44C5B466-1180-4A77-9830-120ECF6C0B0A}"/>
              </a:ext>
            </a:extLst>
          </p:cNvPr>
          <p:cNvSpPr>
            <a:spLocks noGrp="1"/>
          </p:cNvSpPr>
          <p:nvPr>
            <p:ph idx="1"/>
          </p:nvPr>
        </p:nvSpPr>
        <p:spPr/>
        <p:txBody>
          <a:bodyPr>
            <a:normAutofit fontScale="92500" lnSpcReduction="10000"/>
          </a:bodyPr>
          <a:lstStyle/>
          <a:p>
            <a:r>
              <a:rPr lang="en-US" sz="2600" b="1" dirty="0"/>
              <a:t>Events of different complexity</a:t>
            </a:r>
          </a:p>
          <a:p>
            <a:r>
              <a:rPr lang="en-US" dirty="0"/>
              <a:t>In Indico you can organize all kinds of events. It provides workflows that let you easily manage small seminars and meetings as well as more complicated workshops and conferences. Indico will aggregate and store all events of your institute. </a:t>
            </a:r>
          </a:p>
          <a:p>
            <a:endParaRPr lang="en-US" dirty="0"/>
          </a:p>
          <a:p>
            <a:r>
              <a:rPr lang="en-US" sz="2600" b="1" dirty="0"/>
              <a:t>Hierarchical Protection Scheme</a:t>
            </a:r>
          </a:p>
          <a:p>
            <a:r>
              <a:rPr lang="en-US" dirty="0"/>
              <a:t>Indico was built with a large organization in mind (CERN). This is why events are organized using a hierarchy of categories and protection of resources at several granularity levels. Different roles can be defined within an event as well. From small schools to large enterprises, Indico is the intuitive solution for organized and secure event storage. </a:t>
            </a:r>
          </a:p>
          <a:p>
            <a:endParaRPr lang="en-US" dirty="0"/>
          </a:p>
          <a:p>
            <a:endParaRPr lang="en-US" dirty="0"/>
          </a:p>
        </p:txBody>
      </p:sp>
      <p:sp>
        <p:nvSpPr>
          <p:cNvPr id="6" name="Footer Placeholder 4">
            <a:extLst>
              <a:ext uri="{FF2B5EF4-FFF2-40B4-BE49-F238E27FC236}">
                <a16:creationId xmlns:a16="http://schemas.microsoft.com/office/drawing/2014/main" id="{E83311C0-E2F0-459E-AE6F-39E38B382F15}"/>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a:t>
            </a:fld>
            <a:endParaRPr lang="en-GB" dirty="0"/>
          </a:p>
        </p:txBody>
      </p:sp>
    </p:spTree>
    <p:extLst>
      <p:ext uri="{BB962C8B-B14F-4D97-AF65-F5344CB8AC3E}">
        <p14:creationId xmlns:p14="http://schemas.microsoft.com/office/powerpoint/2010/main" val="379760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0FC1-E18E-4F73-AE90-B88ACDA6F7DE}"/>
              </a:ext>
            </a:extLst>
          </p:cNvPr>
          <p:cNvSpPr>
            <a:spLocks noGrp="1"/>
          </p:cNvSpPr>
          <p:nvPr>
            <p:ph type="title"/>
          </p:nvPr>
        </p:nvSpPr>
        <p:spPr/>
        <p:txBody>
          <a:bodyPr/>
          <a:lstStyle/>
          <a:p>
            <a:r>
              <a:rPr lang="de-DE" dirty="0"/>
              <a:t>Invitation Template</a:t>
            </a:r>
            <a:endParaRPr lang="en-US" dirty="0"/>
          </a:p>
        </p:txBody>
      </p:sp>
      <p:pic>
        <p:nvPicPr>
          <p:cNvPr id="5" name="Grafik 32">
            <a:extLst>
              <a:ext uri="{FF2B5EF4-FFF2-40B4-BE49-F238E27FC236}">
                <a16:creationId xmlns:a16="http://schemas.microsoft.com/office/drawing/2014/main" id="{D6442C54-AAF7-4F01-902A-8A03332AFE9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92018"/>
            <a:ext cx="8229600" cy="2337564"/>
          </a:xfrm>
          <a:prstGeom prst="rect">
            <a:avLst/>
          </a:prstGeom>
          <a:noFill/>
          <a:ln>
            <a:noFill/>
          </a:ln>
        </p:spPr>
      </p:pic>
      <p:sp>
        <p:nvSpPr>
          <p:cNvPr id="6" name="Footer Placeholder 4">
            <a:extLst>
              <a:ext uri="{FF2B5EF4-FFF2-40B4-BE49-F238E27FC236}">
                <a16:creationId xmlns:a16="http://schemas.microsoft.com/office/drawing/2014/main" id="{F202A14F-0897-412F-A230-912B47D02449}"/>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40</a:t>
            </a:fld>
            <a:endParaRPr lang="en-GB" dirty="0"/>
          </a:p>
        </p:txBody>
      </p:sp>
    </p:spTree>
    <p:extLst>
      <p:ext uri="{BB962C8B-B14F-4D97-AF65-F5344CB8AC3E}">
        <p14:creationId xmlns:p14="http://schemas.microsoft.com/office/powerpoint/2010/main" val="1942300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15D0-9621-43BA-9BB0-FB76D5AF486B}"/>
              </a:ext>
            </a:extLst>
          </p:cNvPr>
          <p:cNvSpPr>
            <a:spLocks noGrp="1"/>
          </p:cNvSpPr>
          <p:nvPr>
            <p:ph type="title"/>
          </p:nvPr>
        </p:nvSpPr>
        <p:spPr/>
        <p:txBody>
          <a:bodyPr/>
          <a:lstStyle/>
          <a:p>
            <a:r>
              <a:rPr lang="de-DE" dirty="0"/>
              <a:t>DFNconf Demo</a:t>
            </a:r>
            <a:endParaRPr lang="en-US" dirty="0"/>
          </a:p>
        </p:txBody>
      </p:sp>
      <p:sp>
        <p:nvSpPr>
          <p:cNvPr id="3" name="Content Placeholder 2">
            <a:extLst>
              <a:ext uri="{FF2B5EF4-FFF2-40B4-BE49-F238E27FC236}">
                <a16:creationId xmlns:a16="http://schemas.microsoft.com/office/drawing/2014/main" id="{9410B278-75E1-469C-941F-2C3B1A7253AB}"/>
              </a:ext>
            </a:extLst>
          </p:cNvPr>
          <p:cNvSpPr>
            <a:spLocks noGrp="1"/>
          </p:cNvSpPr>
          <p:nvPr>
            <p:ph idx="1"/>
          </p:nvPr>
        </p:nvSpPr>
        <p:spPr/>
        <p:txBody>
          <a:bodyPr anchor="ctr">
            <a:normAutofit/>
          </a:bodyPr>
          <a:lstStyle/>
          <a:p>
            <a:pPr marL="0" indent="0" algn="ctr">
              <a:buNone/>
            </a:pPr>
            <a:r>
              <a:rPr lang="de-DE" sz="6000" dirty="0"/>
              <a:t>Live Demo </a:t>
            </a:r>
            <a:r>
              <a:rPr lang="de-DE" sz="6000" dirty="0" err="1"/>
              <a:t>of</a:t>
            </a:r>
            <a:r>
              <a:rPr lang="de-DE" sz="6000" dirty="0"/>
              <a:t> DFNconf</a:t>
            </a:r>
          </a:p>
          <a:p>
            <a:pPr algn="ctr">
              <a:buFontTx/>
              <a:buChar char="-"/>
            </a:pPr>
            <a:r>
              <a:rPr lang="de-DE" sz="6000" dirty="0"/>
              <a:t>Create Meeting</a:t>
            </a:r>
          </a:p>
          <a:p>
            <a:pPr algn="ctr">
              <a:buFontTx/>
              <a:buChar char="-"/>
            </a:pPr>
            <a:r>
              <a:rPr lang="de-DE" sz="6000" dirty="0" err="1"/>
              <a:t>Join</a:t>
            </a:r>
            <a:r>
              <a:rPr lang="de-DE" sz="6000" dirty="0"/>
              <a:t> Meeting</a:t>
            </a:r>
            <a:endParaRPr lang="en-US" sz="6000" dirty="0"/>
          </a:p>
        </p:txBody>
      </p:sp>
      <p:sp>
        <p:nvSpPr>
          <p:cNvPr id="6" name="Footer Placeholder 4">
            <a:extLst>
              <a:ext uri="{FF2B5EF4-FFF2-40B4-BE49-F238E27FC236}">
                <a16:creationId xmlns:a16="http://schemas.microsoft.com/office/drawing/2014/main" id="{E3BDE87D-2C5A-41E8-A791-1FCCB0F15D75}"/>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41</a:t>
            </a:fld>
            <a:endParaRPr lang="en-GB" dirty="0"/>
          </a:p>
        </p:txBody>
      </p:sp>
    </p:spTree>
    <p:extLst>
      <p:ext uri="{BB962C8B-B14F-4D97-AF65-F5344CB8AC3E}">
        <p14:creationId xmlns:p14="http://schemas.microsoft.com/office/powerpoint/2010/main" val="4287520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5D26CF-D998-445E-93DF-A1F26A605F21}"/>
              </a:ext>
            </a:extLst>
          </p:cNvPr>
          <p:cNvSpPr>
            <a:spLocks noGrp="1"/>
          </p:cNvSpPr>
          <p:nvPr>
            <p:ph type="title"/>
          </p:nvPr>
        </p:nvSpPr>
        <p:spPr/>
        <p:txBody>
          <a:bodyPr/>
          <a:lstStyle/>
          <a:p>
            <a:r>
              <a:rPr lang="de-DE" dirty="0"/>
              <a:t>DFNconf Web Browser Interface</a:t>
            </a:r>
            <a:endParaRPr lang="en-US" dirty="0"/>
          </a:p>
        </p:txBody>
      </p:sp>
      <p:pic>
        <p:nvPicPr>
          <p:cNvPr id="5" name="Picture 4">
            <a:extLst>
              <a:ext uri="{FF2B5EF4-FFF2-40B4-BE49-F238E27FC236}">
                <a16:creationId xmlns:a16="http://schemas.microsoft.com/office/drawing/2014/main" id="{9F419FE4-B3C3-4631-A9F1-A74DAA30E2CA}"/>
              </a:ext>
            </a:extLst>
          </p:cNvPr>
          <p:cNvPicPr/>
          <p:nvPr/>
        </p:nvPicPr>
        <p:blipFill rotWithShape="1">
          <a:blip r:embed="rId2"/>
          <a:srcRect t="13282"/>
          <a:stretch/>
        </p:blipFill>
        <p:spPr bwMode="auto">
          <a:xfrm>
            <a:off x="323528" y="1124744"/>
            <a:ext cx="8496944" cy="4896544"/>
          </a:xfrm>
          <a:prstGeom prst="rect">
            <a:avLst/>
          </a:prstGeom>
          <a:noFill/>
          <a:ln>
            <a:noFill/>
          </a:ln>
          <a:extLst>
            <a:ext uri="{53640926-AAD7-44D8-BBD7-CCE9431645EC}">
              <a14:shadowObscured xmlns:a14="http://schemas.microsoft.com/office/drawing/2010/main"/>
            </a:ext>
          </a:extLst>
        </p:spPr>
      </p:pic>
      <p:sp>
        <p:nvSpPr>
          <p:cNvPr id="6" name="Callout: Line 5">
            <a:extLst>
              <a:ext uri="{FF2B5EF4-FFF2-40B4-BE49-F238E27FC236}">
                <a16:creationId xmlns:a16="http://schemas.microsoft.com/office/drawing/2014/main" id="{EFDE0F76-EBCA-4FF8-B5CA-1845C6B7C21B}"/>
              </a:ext>
            </a:extLst>
          </p:cNvPr>
          <p:cNvSpPr/>
          <p:nvPr/>
        </p:nvSpPr>
        <p:spPr>
          <a:xfrm>
            <a:off x="1259632" y="1988840"/>
            <a:ext cx="1872208" cy="407035"/>
          </a:xfrm>
          <a:prstGeom prst="borderCallout1">
            <a:avLst>
              <a:gd name="adj1" fmla="val 53605"/>
              <a:gd name="adj2" fmla="val 0"/>
              <a:gd name="adj3" fmla="val 303855"/>
              <a:gd name="adj4" fmla="val -2518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Show side panel</a:t>
            </a:r>
            <a:endParaRPr lang="en-US" sz="2000" dirty="0">
              <a:effectLst/>
              <a:ea typeface="Calibri" panose="020F0502020204030204" pitchFamily="34" charset="0"/>
              <a:cs typeface="Times New Roman" panose="02020603050405020304" pitchFamily="18" charset="0"/>
            </a:endParaRPr>
          </a:p>
        </p:txBody>
      </p:sp>
      <p:sp>
        <p:nvSpPr>
          <p:cNvPr id="8" name="Callout: Line 7">
            <a:extLst>
              <a:ext uri="{FF2B5EF4-FFF2-40B4-BE49-F238E27FC236}">
                <a16:creationId xmlns:a16="http://schemas.microsoft.com/office/drawing/2014/main" id="{CBD737BE-99F8-45E5-8B2A-203FC13B3457}"/>
              </a:ext>
            </a:extLst>
          </p:cNvPr>
          <p:cNvSpPr/>
          <p:nvPr/>
        </p:nvSpPr>
        <p:spPr>
          <a:xfrm>
            <a:off x="5652120" y="1300510"/>
            <a:ext cx="1444744" cy="666750"/>
          </a:xfrm>
          <a:prstGeom prst="borderCallout1">
            <a:avLst>
              <a:gd name="adj1" fmla="val 44345"/>
              <a:gd name="adj2" fmla="val 95449"/>
              <a:gd name="adj3" fmla="val 36889"/>
              <a:gd name="adj4" fmla="val 18274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Show </a:t>
            </a:r>
            <a:r>
              <a:rPr lang="en-GB" sz="2000" dirty="0" err="1">
                <a:effectLst/>
                <a:ea typeface="Calibri" panose="020F0502020204030204" pitchFamily="34" charset="0"/>
                <a:cs typeface="Times New Roman" panose="02020603050405020304" pitchFamily="18" charset="0"/>
              </a:rPr>
              <a:t>selfview</a:t>
            </a:r>
            <a:endParaRPr lang="en-US" sz="20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02D4374-AABB-46E9-BE11-0FBC9DA0EAC1}"/>
              </a:ext>
            </a:extLst>
          </p:cNvPr>
          <p:cNvSpPr/>
          <p:nvPr/>
        </p:nvSpPr>
        <p:spPr>
          <a:xfrm>
            <a:off x="467544" y="5291114"/>
            <a:ext cx="8136904" cy="720080"/>
          </a:xfrm>
          <a:prstGeom prst="rect">
            <a:avLst/>
          </a:prstGeom>
          <a:solidFill>
            <a:schemeClr val="bg1">
              <a:alpha val="39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llout: Line 10">
            <a:extLst>
              <a:ext uri="{FF2B5EF4-FFF2-40B4-BE49-F238E27FC236}">
                <a16:creationId xmlns:a16="http://schemas.microsoft.com/office/drawing/2014/main" id="{E3C849A9-204C-4041-9424-3DC95CD8BEE6}"/>
              </a:ext>
            </a:extLst>
          </p:cNvPr>
          <p:cNvSpPr/>
          <p:nvPr/>
        </p:nvSpPr>
        <p:spPr>
          <a:xfrm>
            <a:off x="1547664" y="6222365"/>
            <a:ext cx="1872208" cy="407035"/>
          </a:xfrm>
          <a:prstGeom prst="borderCallout1">
            <a:avLst>
              <a:gd name="adj1" fmla="val 12977"/>
              <a:gd name="adj2" fmla="val 52478"/>
              <a:gd name="adj3" fmla="val -61797"/>
              <a:gd name="adj4" fmla="val 7197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Timeline</a:t>
            </a:r>
            <a:endParaRPr lang="en-US" sz="2000" dirty="0">
              <a:effectLst/>
              <a:ea typeface="Calibri" panose="020F0502020204030204" pitchFamily="34" charset="0"/>
              <a:cs typeface="Times New Roman" panose="02020603050405020304" pitchFamily="18" charset="0"/>
            </a:endParaRPr>
          </a:p>
        </p:txBody>
      </p:sp>
      <p:sp>
        <p:nvSpPr>
          <p:cNvPr id="12" name="Callout: Line 11">
            <a:extLst>
              <a:ext uri="{FF2B5EF4-FFF2-40B4-BE49-F238E27FC236}">
                <a16:creationId xmlns:a16="http://schemas.microsoft.com/office/drawing/2014/main" id="{6837364D-2619-4026-807D-D8BDBDAEAE3B}"/>
              </a:ext>
            </a:extLst>
          </p:cNvPr>
          <p:cNvSpPr/>
          <p:nvPr/>
        </p:nvSpPr>
        <p:spPr>
          <a:xfrm>
            <a:off x="5796136" y="3806136"/>
            <a:ext cx="1872208" cy="407035"/>
          </a:xfrm>
          <a:prstGeom prst="borderCallout1">
            <a:avLst>
              <a:gd name="adj1" fmla="val 106182"/>
              <a:gd name="adj2" fmla="val 52478"/>
              <a:gd name="adj3" fmla="val 189141"/>
              <a:gd name="adj4" fmla="val -2674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Main Panel</a:t>
            </a:r>
            <a:endParaRPr lang="en-US" sz="2000" dirty="0">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8CC7416B-33BD-44EA-A8B1-C5476565936F}"/>
              </a:ext>
            </a:extLst>
          </p:cNvPr>
          <p:cNvSpPr/>
          <p:nvPr/>
        </p:nvSpPr>
        <p:spPr>
          <a:xfrm>
            <a:off x="2195736" y="4515682"/>
            <a:ext cx="4672136" cy="720079"/>
          </a:xfrm>
          <a:prstGeom prst="rect">
            <a:avLst/>
          </a:prstGeom>
          <a:solidFill>
            <a:schemeClr val="bg1">
              <a:alpha val="39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B0089714-8028-4BCF-B8D3-9FF5680C90C9}"/>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42</a:t>
            </a:fld>
            <a:endParaRPr lang="en-GB" dirty="0"/>
          </a:p>
        </p:txBody>
      </p:sp>
    </p:spTree>
    <p:extLst>
      <p:ext uri="{BB962C8B-B14F-4D97-AF65-F5344CB8AC3E}">
        <p14:creationId xmlns:p14="http://schemas.microsoft.com/office/powerpoint/2010/main" val="3694240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A82787-4D0A-4182-BA86-D238E9D979B2}"/>
              </a:ext>
            </a:extLst>
          </p:cNvPr>
          <p:cNvSpPr>
            <a:spLocks noGrp="1"/>
          </p:cNvSpPr>
          <p:nvPr>
            <p:ph type="title"/>
          </p:nvPr>
        </p:nvSpPr>
        <p:spPr/>
        <p:txBody>
          <a:bodyPr/>
          <a:lstStyle/>
          <a:p>
            <a:r>
              <a:rPr lang="de-DE" dirty="0"/>
              <a:t>DFNconf Web Browser Interface</a:t>
            </a:r>
            <a:endParaRPr lang="en-US" dirty="0"/>
          </a:p>
        </p:txBody>
      </p:sp>
      <p:pic>
        <p:nvPicPr>
          <p:cNvPr id="5" name="Picture 4">
            <a:extLst>
              <a:ext uri="{FF2B5EF4-FFF2-40B4-BE49-F238E27FC236}">
                <a16:creationId xmlns:a16="http://schemas.microsoft.com/office/drawing/2014/main" id="{FCE07BD6-A476-4EF3-9BA0-376302CC8A8E}"/>
              </a:ext>
            </a:extLst>
          </p:cNvPr>
          <p:cNvPicPr/>
          <p:nvPr/>
        </p:nvPicPr>
        <p:blipFill rotWithShape="1">
          <a:blip r:embed="rId2"/>
          <a:srcRect l="22033" t="73219" r="22034" b="14028"/>
          <a:stretch/>
        </p:blipFill>
        <p:spPr bwMode="auto">
          <a:xfrm>
            <a:off x="611560" y="3748706"/>
            <a:ext cx="7776864" cy="1080120"/>
          </a:xfrm>
          <a:prstGeom prst="rect">
            <a:avLst/>
          </a:prstGeom>
          <a:noFill/>
          <a:ln>
            <a:solidFill>
              <a:schemeClr val="accent1">
                <a:shade val="50000"/>
              </a:schemeClr>
            </a:solidFill>
          </a:ln>
          <a:extLst>
            <a:ext uri="{53640926-AAD7-44D8-BBD7-CCE9431645EC}">
              <a14:shadowObscured xmlns:a14="http://schemas.microsoft.com/office/drawing/2010/main"/>
            </a:ext>
          </a:extLst>
        </p:spPr>
      </p:pic>
      <p:sp>
        <p:nvSpPr>
          <p:cNvPr id="7" name="Rectangle 2">
            <a:extLst>
              <a:ext uri="{FF2B5EF4-FFF2-40B4-BE49-F238E27FC236}">
                <a16:creationId xmlns:a16="http://schemas.microsoft.com/office/drawing/2014/main" id="{9DF3376E-A15B-45C4-A9CA-6EE765DA988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allout: Line 10">
            <a:extLst>
              <a:ext uri="{FF2B5EF4-FFF2-40B4-BE49-F238E27FC236}">
                <a16:creationId xmlns:a16="http://schemas.microsoft.com/office/drawing/2014/main" id="{44279024-54FD-47D8-86E3-57101DDAE72D}"/>
              </a:ext>
            </a:extLst>
          </p:cNvPr>
          <p:cNvSpPr/>
          <p:nvPr/>
        </p:nvSpPr>
        <p:spPr>
          <a:xfrm>
            <a:off x="608845" y="5407138"/>
            <a:ext cx="1296144" cy="407035"/>
          </a:xfrm>
          <a:prstGeom prst="borderCallout1">
            <a:avLst>
              <a:gd name="adj1" fmla="val -1363"/>
              <a:gd name="adj2" fmla="val 50400"/>
              <a:gd name="adj3" fmla="val -209969"/>
              <a:gd name="adj4" fmla="val 5142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Speakers</a:t>
            </a:r>
            <a:endParaRPr lang="en-US" sz="2000" dirty="0">
              <a:effectLst/>
              <a:ea typeface="Calibri" panose="020F0502020204030204" pitchFamily="34" charset="0"/>
              <a:cs typeface="Times New Roman" panose="02020603050405020304" pitchFamily="18" charset="0"/>
            </a:endParaRPr>
          </a:p>
        </p:txBody>
      </p:sp>
      <p:sp>
        <p:nvSpPr>
          <p:cNvPr id="12" name="Callout: Line 11">
            <a:extLst>
              <a:ext uri="{FF2B5EF4-FFF2-40B4-BE49-F238E27FC236}">
                <a16:creationId xmlns:a16="http://schemas.microsoft.com/office/drawing/2014/main" id="{A3B88544-3714-4AA5-9CE9-8F2E1620D9CC}"/>
              </a:ext>
            </a:extLst>
          </p:cNvPr>
          <p:cNvSpPr/>
          <p:nvPr/>
        </p:nvSpPr>
        <p:spPr>
          <a:xfrm>
            <a:off x="1475656" y="2825289"/>
            <a:ext cx="1152128" cy="407035"/>
          </a:xfrm>
          <a:prstGeom prst="borderCallout1">
            <a:avLst>
              <a:gd name="adj1" fmla="val 98728"/>
              <a:gd name="adj2" fmla="val 51186"/>
              <a:gd name="adj3" fmla="val 294296"/>
              <a:gd name="adj4" fmla="val 5015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Camera</a:t>
            </a:r>
            <a:endParaRPr lang="en-US" sz="2000" dirty="0">
              <a:effectLst/>
              <a:ea typeface="Calibri" panose="020F0502020204030204" pitchFamily="34" charset="0"/>
              <a:cs typeface="Times New Roman" panose="02020603050405020304" pitchFamily="18" charset="0"/>
            </a:endParaRPr>
          </a:p>
        </p:txBody>
      </p:sp>
      <p:sp>
        <p:nvSpPr>
          <p:cNvPr id="13" name="Callout: Line 12">
            <a:extLst>
              <a:ext uri="{FF2B5EF4-FFF2-40B4-BE49-F238E27FC236}">
                <a16:creationId xmlns:a16="http://schemas.microsoft.com/office/drawing/2014/main" id="{2410346E-40A9-4264-A83F-41909F2DC81B}"/>
              </a:ext>
            </a:extLst>
          </p:cNvPr>
          <p:cNvSpPr/>
          <p:nvPr/>
        </p:nvSpPr>
        <p:spPr>
          <a:xfrm>
            <a:off x="1904989" y="6118309"/>
            <a:ext cx="1872208" cy="407035"/>
          </a:xfrm>
          <a:prstGeom prst="borderCallout1">
            <a:avLst>
              <a:gd name="adj1" fmla="val -1363"/>
              <a:gd name="adj2" fmla="val 50400"/>
              <a:gd name="adj3" fmla="val -367701"/>
              <a:gd name="adj4" fmla="val 501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Microphone</a:t>
            </a:r>
            <a:endParaRPr lang="en-US" sz="2000" dirty="0">
              <a:effectLst/>
              <a:ea typeface="Calibri" panose="020F0502020204030204" pitchFamily="34" charset="0"/>
              <a:cs typeface="Times New Roman" panose="02020603050405020304" pitchFamily="18" charset="0"/>
            </a:endParaRPr>
          </a:p>
        </p:txBody>
      </p:sp>
      <p:sp>
        <p:nvSpPr>
          <p:cNvPr id="14" name="Callout: Line 13">
            <a:extLst>
              <a:ext uri="{FF2B5EF4-FFF2-40B4-BE49-F238E27FC236}">
                <a16:creationId xmlns:a16="http://schemas.microsoft.com/office/drawing/2014/main" id="{F5060A48-BB76-4247-A6EE-533A12755AC7}"/>
              </a:ext>
            </a:extLst>
          </p:cNvPr>
          <p:cNvSpPr/>
          <p:nvPr/>
        </p:nvSpPr>
        <p:spPr>
          <a:xfrm>
            <a:off x="3057117" y="2102684"/>
            <a:ext cx="1440160" cy="407035"/>
          </a:xfrm>
          <a:prstGeom prst="borderCallout1">
            <a:avLst>
              <a:gd name="adj1" fmla="val 99012"/>
              <a:gd name="adj2" fmla="val 49049"/>
              <a:gd name="adj3" fmla="val 452119"/>
              <a:gd name="adj4" fmla="val 4932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Disconnect</a:t>
            </a:r>
            <a:endParaRPr lang="en-US" sz="2000" dirty="0">
              <a:effectLst/>
              <a:ea typeface="Calibri" panose="020F0502020204030204" pitchFamily="34" charset="0"/>
              <a:cs typeface="Times New Roman" panose="02020603050405020304" pitchFamily="18" charset="0"/>
            </a:endParaRPr>
          </a:p>
        </p:txBody>
      </p:sp>
      <p:sp>
        <p:nvSpPr>
          <p:cNvPr id="16" name="Callout: Line 15">
            <a:extLst>
              <a:ext uri="{FF2B5EF4-FFF2-40B4-BE49-F238E27FC236}">
                <a16:creationId xmlns:a16="http://schemas.microsoft.com/office/drawing/2014/main" id="{EA9036CF-B7C1-4510-A980-2B55458E00E3}"/>
              </a:ext>
            </a:extLst>
          </p:cNvPr>
          <p:cNvSpPr/>
          <p:nvPr/>
        </p:nvSpPr>
        <p:spPr>
          <a:xfrm>
            <a:off x="3620472" y="5440539"/>
            <a:ext cx="1872208" cy="407035"/>
          </a:xfrm>
          <a:prstGeom prst="borderCallout1">
            <a:avLst>
              <a:gd name="adj1" fmla="val -1363"/>
              <a:gd name="adj2" fmla="val 50400"/>
              <a:gd name="adj3" fmla="val -207579"/>
              <a:gd name="adj4" fmla="val 4986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Share Screen</a:t>
            </a:r>
            <a:endParaRPr lang="en-US" sz="2000" dirty="0">
              <a:effectLst/>
              <a:ea typeface="Calibri" panose="020F0502020204030204" pitchFamily="34" charset="0"/>
              <a:cs typeface="Times New Roman" panose="02020603050405020304" pitchFamily="18" charset="0"/>
            </a:endParaRPr>
          </a:p>
        </p:txBody>
      </p:sp>
      <p:sp>
        <p:nvSpPr>
          <p:cNvPr id="18" name="Callout: Line 17">
            <a:extLst>
              <a:ext uri="{FF2B5EF4-FFF2-40B4-BE49-F238E27FC236}">
                <a16:creationId xmlns:a16="http://schemas.microsoft.com/office/drawing/2014/main" id="{CBAC6CCC-3C85-42AF-9C6B-4F4F2093ACC7}"/>
              </a:ext>
            </a:extLst>
          </p:cNvPr>
          <p:cNvSpPr/>
          <p:nvPr/>
        </p:nvSpPr>
        <p:spPr>
          <a:xfrm>
            <a:off x="4556576" y="2856967"/>
            <a:ext cx="1562267" cy="407035"/>
          </a:xfrm>
          <a:prstGeom prst="borderCallout1">
            <a:avLst>
              <a:gd name="adj1" fmla="val 99012"/>
              <a:gd name="adj2" fmla="val 49049"/>
              <a:gd name="adj3" fmla="val 253668"/>
              <a:gd name="adj4" fmla="val 4932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Present Files</a:t>
            </a:r>
            <a:endParaRPr lang="en-US" sz="2000" dirty="0">
              <a:effectLst/>
              <a:ea typeface="Calibri" panose="020F0502020204030204" pitchFamily="34" charset="0"/>
              <a:cs typeface="Times New Roman" panose="02020603050405020304" pitchFamily="18" charset="0"/>
            </a:endParaRPr>
          </a:p>
        </p:txBody>
      </p:sp>
      <p:sp>
        <p:nvSpPr>
          <p:cNvPr id="19" name="Callout: Line 18">
            <a:extLst>
              <a:ext uri="{FF2B5EF4-FFF2-40B4-BE49-F238E27FC236}">
                <a16:creationId xmlns:a16="http://schemas.microsoft.com/office/drawing/2014/main" id="{658B2B5E-8E36-44E3-9C3A-DB66AC27AE3A}"/>
              </a:ext>
            </a:extLst>
          </p:cNvPr>
          <p:cNvSpPr/>
          <p:nvPr/>
        </p:nvSpPr>
        <p:spPr>
          <a:xfrm>
            <a:off x="4822670" y="6118309"/>
            <a:ext cx="2378979" cy="400110"/>
          </a:xfrm>
          <a:prstGeom prst="borderCallout1">
            <a:avLst>
              <a:gd name="adj1" fmla="val -1363"/>
              <a:gd name="adj2" fmla="val 50400"/>
              <a:gd name="adj3" fmla="val -383653"/>
              <a:gd name="adj4" fmla="val 4999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r>
              <a:rPr lang="en-GB" sz="2000" dirty="0"/>
              <a:t>Float video window</a:t>
            </a:r>
            <a:endParaRPr lang="en-US" sz="2000" dirty="0"/>
          </a:p>
        </p:txBody>
      </p:sp>
      <p:sp>
        <p:nvSpPr>
          <p:cNvPr id="20" name="Callout: Line 19">
            <a:extLst>
              <a:ext uri="{FF2B5EF4-FFF2-40B4-BE49-F238E27FC236}">
                <a16:creationId xmlns:a16="http://schemas.microsoft.com/office/drawing/2014/main" id="{907B1302-954A-4E98-BA88-CDA28BEB57A5}"/>
              </a:ext>
            </a:extLst>
          </p:cNvPr>
          <p:cNvSpPr/>
          <p:nvPr/>
        </p:nvSpPr>
        <p:spPr>
          <a:xfrm>
            <a:off x="6118843" y="2133610"/>
            <a:ext cx="1800200" cy="400110"/>
          </a:xfrm>
          <a:prstGeom prst="borderCallout1">
            <a:avLst>
              <a:gd name="adj1" fmla="val 99012"/>
              <a:gd name="adj2" fmla="val 49049"/>
              <a:gd name="adj3" fmla="val 459062"/>
              <a:gd name="adj4" fmla="val 4932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r>
              <a:rPr lang="en-US" sz="2000" dirty="0"/>
              <a:t>Add Participant</a:t>
            </a:r>
          </a:p>
        </p:txBody>
      </p:sp>
      <p:sp>
        <p:nvSpPr>
          <p:cNvPr id="21" name="Callout: Line 20">
            <a:extLst>
              <a:ext uri="{FF2B5EF4-FFF2-40B4-BE49-F238E27FC236}">
                <a16:creationId xmlns:a16="http://schemas.microsoft.com/office/drawing/2014/main" id="{B297DFBB-5EF2-454E-AB4C-FCB24A3515EE}"/>
              </a:ext>
            </a:extLst>
          </p:cNvPr>
          <p:cNvSpPr/>
          <p:nvPr/>
        </p:nvSpPr>
        <p:spPr>
          <a:xfrm>
            <a:off x="6876256" y="5464890"/>
            <a:ext cx="1872208" cy="407035"/>
          </a:xfrm>
          <a:prstGeom prst="borderCallout1">
            <a:avLst>
              <a:gd name="adj1" fmla="val -1363"/>
              <a:gd name="adj2" fmla="val 50400"/>
              <a:gd name="adj3" fmla="val -207579"/>
              <a:gd name="adj4" fmla="val 4986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Start Recording</a:t>
            </a:r>
            <a:endParaRPr lang="en-US" sz="2000" dirty="0">
              <a:effectLst/>
              <a:ea typeface="Calibri" panose="020F0502020204030204"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EC7B9700-0655-499B-9FC1-1BB33258FD35}"/>
              </a:ext>
            </a:extLst>
          </p:cNvPr>
          <p:cNvSpPr/>
          <p:nvPr/>
        </p:nvSpPr>
        <p:spPr>
          <a:xfrm>
            <a:off x="3050249" y="1104365"/>
            <a:ext cx="2894055" cy="481869"/>
          </a:xfrm>
          <a:prstGeom prst="round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Main Panel</a:t>
            </a:r>
            <a:endParaRPr lang="en-US" sz="2400" b="1" dirty="0"/>
          </a:p>
        </p:txBody>
      </p:sp>
      <p:sp>
        <p:nvSpPr>
          <p:cNvPr id="15" name="Footer Placeholder 4">
            <a:extLst>
              <a:ext uri="{FF2B5EF4-FFF2-40B4-BE49-F238E27FC236}">
                <a16:creationId xmlns:a16="http://schemas.microsoft.com/office/drawing/2014/main" id="{43EB8B91-1304-4289-91DF-D6618CE41D96}"/>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43</a:t>
            </a:fld>
            <a:endParaRPr lang="en-GB" dirty="0"/>
          </a:p>
        </p:txBody>
      </p:sp>
    </p:spTree>
    <p:extLst>
      <p:ext uri="{BB962C8B-B14F-4D97-AF65-F5344CB8AC3E}">
        <p14:creationId xmlns:p14="http://schemas.microsoft.com/office/powerpoint/2010/main" val="351797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62F1A-3CA3-415F-A1C0-04AD0D1CE355}"/>
              </a:ext>
            </a:extLst>
          </p:cNvPr>
          <p:cNvSpPr>
            <a:spLocks noGrp="1"/>
          </p:cNvSpPr>
          <p:nvPr>
            <p:ph type="title"/>
          </p:nvPr>
        </p:nvSpPr>
        <p:spPr/>
        <p:txBody>
          <a:bodyPr/>
          <a:lstStyle/>
          <a:p>
            <a:r>
              <a:rPr lang="de-DE" dirty="0"/>
              <a:t>DFNconf Web Browser Interface</a:t>
            </a:r>
            <a:endParaRPr lang="en-US" dirty="0"/>
          </a:p>
        </p:txBody>
      </p:sp>
      <p:pic>
        <p:nvPicPr>
          <p:cNvPr id="6" name="Picture 5">
            <a:extLst>
              <a:ext uri="{FF2B5EF4-FFF2-40B4-BE49-F238E27FC236}">
                <a16:creationId xmlns:a16="http://schemas.microsoft.com/office/drawing/2014/main" id="{7033A58B-CC52-4AD3-9093-7ADF57C6631A}"/>
              </a:ext>
            </a:extLst>
          </p:cNvPr>
          <p:cNvPicPr>
            <a:picLocks noChangeAspect="1"/>
          </p:cNvPicPr>
          <p:nvPr/>
        </p:nvPicPr>
        <p:blipFill>
          <a:blip r:embed="rId2"/>
          <a:stretch>
            <a:fillRect/>
          </a:stretch>
        </p:blipFill>
        <p:spPr>
          <a:xfrm>
            <a:off x="337903" y="2564904"/>
            <a:ext cx="2582705" cy="4159876"/>
          </a:xfrm>
          <a:prstGeom prst="rect">
            <a:avLst/>
          </a:prstGeom>
          <a:ln>
            <a:solidFill>
              <a:schemeClr val="accent1">
                <a:shade val="50000"/>
              </a:schemeClr>
            </a:solidFill>
          </a:ln>
        </p:spPr>
      </p:pic>
      <p:sp>
        <p:nvSpPr>
          <p:cNvPr id="7" name="Rectangle: Rounded Corners 6">
            <a:extLst>
              <a:ext uri="{FF2B5EF4-FFF2-40B4-BE49-F238E27FC236}">
                <a16:creationId xmlns:a16="http://schemas.microsoft.com/office/drawing/2014/main" id="{0F11F935-2B65-4533-888A-24CA43B8E755}"/>
              </a:ext>
            </a:extLst>
          </p:cNvPr>
          <p:cNvSpPr/>
          <p:nvPr/>
        </p:nvSpPr>
        <p:spPr>
          <a:xfrm>
            <a:off x="2195736" y="1079349"/>
            <a:ext cx="2894055" cy="481869"/>
          </a:xfrm>
          <a:prstGeom prst="round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Side Panel</a:t>
            </a:r>
            <a:endParaRPr lang="en-US" sz="2400" b="1" dirty="0"/>
          </a:p>
        </p:txBody>
      </p:sp>
      <p:sp>
        <p:nvSpPr>
          <p:cNvPr id="8" name="Callout: Line 7">
            <a:extLst>
              <a:ext uri="{FF2B5EF4-FFF2-40B4-BE49-F238E27FC236}">
                <a16:creationId xmlns:a16="http://schemas.microsoft.com/office/drawing/2014/main" id="{2D743387-01A2-4403-B95F-BD0B4EF4053A}"/>
              </a:ext>
            </a:extLst>
          </p:cNvPr>
          <p:cNvSpPr/>
          <p:nvPr/>
        </p:nvSpPr>
        <p:spPr>
          <a:xfrm>
            <a:off x="801163" y="1844824"/>
            <a:ext cx="1656184" cy="407035"/>
          </a:xfrm>
          <a:prstGeom prst="borderCallout1">
            <a:avLst>
              <a:gd name="adj1" fmla="val 105401"/>
              <a:gd name="adj2" fmla="val 43294"/>
              <a:gd name="adj3" fmla="val 321794"/>
              <a:gd name="adj4" fmla="val 2471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List Events</a:t>
            </a:r>
            <a:endParaRPr lang="en-US" sz="20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94AB6BF-4EFF-4371-8484-1E84D7F5DF01}"/>
              </a:ext>
            </a:extLst>
          </p:cNvPr>
          <p:cNvPicPr>
            <a:picLocks noChangeAspect="1"/>
          </p:cNvPicPr>
          <p:nvPr/>
        </p:nvPicPr>
        <p:blipFill>
          <a:blip r:embed="rId3"/>
          <a:stretch>
            <a:fillRect/>
          </a:stretch>
        </p:blipFill>
        <p:spPr>
          <a:xfrm>
            <a:off x="3445625" y="2564904"/>
            <a:ext cx="2551390" cy="4159876"/>
          </a:xfrm>
          <a:prstGeom prst="rect">
            <a:avLst/>
          </a:prstGeom>
          <a:ln>
            <a:solidFill>
              <a:schemeClr val="accent1">
                <a:shade val="50000"/>
              </a:schemeClr>
            </a:solidFill>
          </a:ln>
        </p:spPr>
      </p:pic>
      <p:sp>
        <p:nvSpPr>
          <p:cNvPr id="11" name="Callout: Line 10">
            <a:extLst>
              <a:ext uri="{FF2B5EF4-FFF2-40B4-BE49-F238E27FC236}">
                <a16:creationId xmlns:a16="http://schemas.microsoft.com/office/drawing/2014/main" id="{133AF47A-BE4E-47C4-BFA8-BC99F09EA00B}"/>
              </a:ext>
            </a:extLst>
          </p:cNvPr>
          <p:cNvSpPr/>
          <p:nvPr/>
        </p:nvSpPr>
        <p:spPr>
          <a:xfrm>
            <a:off x="3525168" y="1844824"/>
            <a:ext cx="1944216" cy="407035"/>
          </a:xfrm>
          <a:prstGeom prst="borderCallout1">
            <a:avLst>
              <a:gd name="adj1" fmla="val 94280"/>
              <a:gd name="adj2" fmla="val 56919"/>
              <a:gd name="adj3" fmla="val 344544"/>
              <a:gd name="adj4" fmla="val 7255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List Participants</a:t>
            </a:r>
            <a:endParaRPr lang="en-US" sz="2000" dirty="0">
              <a:effectLs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E396A1E-95D3-454C-83B6-0A754E27EA8F}"/>
              </a:ext>
            </a:extLst>
          </p:cNvPr>
          <p:cNvPicPr>
            <a:picLocks noChangeAspect="1"/>
          </p:cNvPicPr>
          <p:nvPr/>
        </p:nvPicPr>
        <p:blipFill>
          <a:blip r:embed="rId4"/>
          <a:stretch>
            <a:fillRect/>
          </a:stretch>
        </p:blipFill>
        <p:spPr>
          <a:xfrm>
            <a:off x="6403784" y="2745452"/>
            <a:ext cx="2551857" cy="3979328"/>
          </a:xfrm>
          <a:prstGeom prst="rect">
            <a:avLst/>
          </a:prstGeom>
          <a:ln>
            <a:solidFill>
              <a:schemeClr val="accent1">
                <a:shade val="50000"/>
              </a:schemeClr>
            </a:solidFill>
          </a:ln>
        </p:spPr>
      </p:pic>
      <p:pic>
        <p:nvPicPr>
          <p:cNvPr id="13" name="Picture 12">
            <a:extLst>
              <a:ext uri="{FF2B5EF4-FFF2-40B4-BE49-F238E27FC236}">
                <a16:creationId xmlns:a16="http://schemas.microsoft.com/office/drawing/2014/main" id="{B5D6E044-998A-4A6B-803F-522B3B52C54F}"/>
              </a:ext>
            </a:extLst>
          </p:cNvPr>
          <p:cNvPicPr>
            <a:picLocks noChangeAspect="1"/>
          </p:cNvPicPr>
          <p:nvPr/>
        </p:nvPicPr>
        <p:blipFill>
          <a:blip r:embed="rId5"/>
          <a:stretch>
            <a:fillRect/>
          </a:stretch>
        </p:blipFill>
        <p:spPr>
          <a:xfrm>
            <a:off x="6372199" y="1226194"/>
            <a:ext cx="1307514" cy="720080"/>
          </a:xfrm>
          <a:prstGeom prst="rect">
            <a:avLst/>
          </a:prstGeom>
          <a:ln>
            <a:solidFill>
              <a:schemeClr val="accent1">
                <a:shade val="50000"/>
              </a:schemeClr>
            </a:solidFill>
          </a:ln>
        </p:spPr>
      </p:pic>
      <p:sp>
        <p:nvSpPr>
          <p:cNvPr id="14" name="Callout: Line 13">
            <a:extLst>
              <a:ext uri="{FF2B5EF4-FFF2-40B4-BE49-F238E27FC236}">
                <a16:creationId xmlns:a16="http://schemas.microsoft.com/office/drawing/2014/main" id="{0CA329D4-47EF-48A7-9687-0405ED745A78}"/>
              </a:ext>
            </a:extLst>
          </p:cNvPr>
          <p:cNvSpPr/>
          <p:nvPr/>
        </p:nvSpPr>
        <p:spPr>
          <a:xfrm>
            <a:off x="7061731" y="2157869"/>
            <a:ext cx="1868696" cy="407035"/>
          </a:xfrm>
          <a:prstGeom prst="borderCallout1">
            <a:avLst>
              <a:gd name="adj1" fmla="val -1363"/>
              <a:gd name="adj2" fmla="val 50400"/>
              <a:gd name="adj3" fmla="val -187220"/>
              <a:gd name="adj4" fmla="val 2728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0"/>
              </a:spcAft>
            </a:pPr>
            <a:r>
              <a:rPr lang="en-GB" sz="2000" dirty="0">
                <a:effectLst/>
                <a:ea typeface="Calibri" panose="020F0502020204030204" pitchFamily="34" charset="0"/>
                <a:cs typeface="Times New Roman" panose="02020603050405020304" pitchFamily="18" charset="0"/>
              </a:rPr>
              <a:t>Open Control</a:t>
            </a:r>
            <a:endParaRPr lang="en-US" sz="2000" dirty="0">
              <a:effectLst/>
              <a:ea typeface="Calibri" panose="020F0502020204030204" pitchFamily="34" charset="0"/>
              <a:cs typeface="Times New Roman" panose="02020603050405020304" pitchFamily="18" charset="0"/>
            </a:endParaRPr>
          </a:p>
        </p:txBody>
      </p:sp>
      <p:sp>
        <p:nvSpPr>
          <p:cNvPr id="15" name="Footer Placeholder 4">
            <a:extLst>
              <a:ext uri="{FF2B5EF4-FFF2-40B4-BE49-F238E27FC236}">
                <a16:creationId xmlns:a16="http://schemas.microsoft.com/office/drawing/2014/main" id="{F798875C-0C68-41B4-9EF5-7ACA2B7849C5}"/>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44</a:t>
            </a:fld>
            <a:endParaRPr lang="en-GB" dirty="0"/>
          </a:p>
        </p:txBody>
      </p:sp>
    </p:spTree>
    <p:extLst>
      <p:ext uri="{BB962C8B-B14F-4D97-AF65-F5344CB8AC3E}">
        <p14:creationId xmlns:p14="http://schemas.microsoft.com/office/powerpoint/2010/main" val="3886188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DFNConf</a:t>
            </a:r>
            <a:r>
              <a:rPr lang="en-US" dirty="0"/>
              <a:t> - Presentation</a:t>
            </a:r>
            <a:endParaRPr lang="en-GB" dirty="0"/>
          </a:p>
        </p:txBody>
      </p:sp>
      <p:sp>
        <p:nvSpPr>
          <p:cNvPr id="3" name="Content Placeholder 2"/>
          <p:cNvSpPr>
            <a:spLocks noGrp="1"/>
          </p:cNvSpPr>
          <p:nvPr>
            <p:ph idx="1"/>
          </p:nvPr>
        </p:nvSpPr>
        <p:spPr/>
        <p:txBody>
          <a:bodyPr/>
          <a:lstStyle/>
          <a:p>
            <a:pPr marL="0" indent="0">
              <a:buNone/>
            </a:pPr>
            <a:r>
              <a:rPr lang="en-US" dirty="0"/>
              <a:t>Presentation can be done with:</a:t>
            </a:r>
          </a:p>
          <a:p>
            <a:pPr marL="0" indent="0">
              <a:buNone/>
            </a:pPr>
            <a:endParaRPr lang="en-US" dirty="0"/>
          </a:p>
          <a:p>
            <a:pPr marL="0" indent="0">
              <a:buNone/>
            </a:pPr>
            <a:r>
              <a:rPr lang="en-US" dirty="0"/>
              <a:t>In meeting rooms:</a:t>
            </a:r>
          </a:p>
          <a:p>
            <a:r>
              <a:rPr lang="en-US" dirty="0"/>
              <a:t>the meeting room PC picture is injected to the VC</a:t>
            </a:r>
          </a:p>
          <a:p>
            <a:endParaRPr lang="en-US" dirty="0"/>
          </a:p>
          <a:p>
            <a:pPr marL="0" indent="0">
              <a:buNone/>
            </a:pPr>
            <a:r>
              <a:rPr lang="en-US" dirty="0"/>
              <a:t>Office and Travel use:</a:t>
            </a:r>
          </a:p>
          <a:p>
            <a:r>
              <a:rPr lang="en-US" dirty="0" err="1"/>
              <a:t>screensharing</a:t>
            </a:r>
            <a:endParaRPr lang="en-US" dirty="0"/>
          </a:p>
          <a:p>
            <a:r>
              <a:rPr lang="en-US" dirty="0"/>
              <a:t>present files</a:t>
            </a:r>
            <a:endParaRPr lang="en-GB" dirty="0"/>
          </a:p>
        </p:txBody>
      </p:sp>
      <p:sp>
        <p:nvSpPr>
          <p:cNvPr id="5" name="Footer Placeholder 4">
            <a:extLst>
              <a:ext uri="{FF2B5EF4-FFF2-40B4-BE49-F238E27FC236}">
                <a16:creationId xmlns:a16="http://schemas.microsoft.com/office/drawing/2014/main" id="{7127FCE0-1CCD-480C-B515-C9ECE72D390D}"/>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45</a:t>
            </a:fld>
            <a:endParaRPr lang="en-GB" dirty="0"/>
          </a:p>
        </p:txBody>
      </p:sp>
    </p:spTree>
    <p:extLst>
      <p:ext uri="{BB962C8B-B14F-4D97-AF65-F5344CB8AC3E}">
        <p14:creationId xmlns:p14="http://schemas.microsoft.com/office/powerpoint/2010/main" val="1848265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DFNConf</a:t>
            </a:r>
            <a:r>
              <a:rPr lang="en-US" dirty="0"/>
              <a:t> - Presentation</a:t>
            </a:r>
            <a:endParaRPr lang="en-GB" dirty="0"/>
          </a:p>
        </p:txBody>
      </p:sp>
      <p:sp>
        <p:nvSpPr>
          <p:cNvPr id="3" name="Content Placeholder 2"/>
          <p:cNvSpPr>
            <a:spLocks noGrp="1"/>
          </p:cNvSpPr>
          <p:nvPr>
            <p:ph idx="1"/>
          </p:nvPr>
        </p:nvSpPr>
        <p:spPr/>
        <p:txBody>
          <a:bodyPr>
            <a:normAutofit/>
          </a:bodyPr>
          <a:lstStyle/>
          <a:p>
            <a:pPr marL="0" indent="0">
              <a:buNone/>
            </a:pPr>
            <a:r>
              <a:rPr lang="en-US" dirty="0"/>
              <a:t>Start meeting room presentation injection</a:t>
            </a:r>
          </a:p>
          <a:p>
            <a:endParaRPr lang="en-US" dirty="0"/>
          </a:p>
          <a:p>
            <a:endParaRPr lang="en-US" dirty="0"/>
          </a:p>
          <a:p>
            <a:r>
              <a:rPr lang="en-US" dirty="0"/>
              <a:t>push “laptop” button </a:t>
            </a:r>
          </a:p>
          <a:p>
            <a:pPr marL="0" indent="0">
              <a:buNone/>
            </a:pPr>
            <a:r>
              <a:rPr lang="en-US" dirty="0"/>
              <a:t>    on the remote control</a:t>
            </a:r>
          </a:p>
          <a:p>
            <a:endParaRPr lang="en-US" dirty="0"/>
          </a:p>
          <a:p>
            <a:endParaRPr lang="en-US" dirty="0"/>
          </a:p>
          <a:p>
            <a:endParaRPr lang="en-US" dirty="0"/>
          </a:p>
          <a:p>
            <a:endParaRPr lang="en-US" dirty="0"/>
          </a:p>
          <a:p>
            <a:r>
              <a:rPr lang="en-US" dirty="0"/>
              <a:t>you can also connect your laptop to the KVM-switch</a:t>
            </a:r>
          </a:p>
          <a:p>
            <a:r>
              <a:rPr lang="en-US" dirty="0"/>
              <a:t>make sure to have all materials uploaded to </a:t>
            </a:r>
            <a:r>
              <a:rPr lang="en-US" dirty="0" err="1"/>
              <a:t>Indico</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916832"/>
            <a:ext cx="2000178" cy="3103725"/>
          </a:xfrm>
          <a:prstGeom prst="rect">
            <a:avLst/>
          </a:prstGeom>
        </p:spPr>
      </p:pic>
      <p:sp>
        <p:nvSpPr>
          <p:cNvPr id="6" name="Footer Placeholder 4">
            <a:extLst>
              <a:ext uri="{FF2B5EF4-FFF2-40B4-BE49-F238E27FC236}">
                <a16:creationId xmlns:a16="http://schemas.microsoft.com/office/drawing/2014/main" id="{BFE2208B-2956-4560-833C-CD917B64BBB6}"/>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46</a:t>
            </a:fld>
            <a:endParaRPr lang="en-GB" dirty="0"/>
          </a:p>
        </p:txBody>
      </p:sp>
    </p:spTree>
    <p:extLst>
      <p:ext uri="{BB962C8B-B14F-4D97-AF65-F5344CB8AC3E}">
        <p14:creationId xmlns:p14="http://schemas.microsoft.com/office/powerpoint/2010/main" val="2951629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DFNConf</a:t>
            </a:r>
            <a:r>
              <a:rPr lang="en-US" dirty="0"/>
              <a:t> - </a:t>
            </a:r>
            <a:r>
              <a:rPr lang="en-US" dirty="0" err="1"/>
              <a:t>Presetation</a:t>
            </a:r>
            <a:endParaRPr lang="en-GB" dirty="0"/>
          </a:p>
        </p:txBody>
      </p:sp>
      <p:sp>
        <p:nvSpPr>
          <p:cNvPr id="3" name="Content Placeholder 2"/>
          <p:cNvSpPr>
            <a:spLocks noGrp="1"/>
          </p:cNvSpPr>
          <p:nvPr>
            <p:ph idx="1"/>
          </p:nvPr>
        </p:nvSpPr>
        <p:spPr/>
        <p:txBody>
          <a:bodyPr/>
          <a:lstStyle/>
          <a:p>
            <a:pPr marL="0" indent="0">
              <a:buNone/>
            </a:pPr>
            <a:r>
              <a:rPr lang="en-US" dirty="0" err="1"/>
              <a:t>Screensharing</a:t>
            </a:r>
            <a:endParaRPr lang="en-US" dirty="0"/>
          </a:p>
          <a:p>
            <a:r>
              <a:rPr lang="en-US" dirty="0"/>
              <a:t>to start screen sharing </a:t>
            </a:r>
          </a:p>
          <a:p>
            <a:endParaRPr lang="en-US" dirty="0"/>
          </a:p>
          <a:p>
            <a:endParaRPr lang="en-US" dirty="0"/>
          </a:p>
          <a:p>
            <a:r>
              <a:rPr lang="en-US" dirty="0"/>
              <a:t>entire Screen</a:t>
            </a:r>
          </a:p>
          <a:p>
            <a:r>
              <a:rPr lang="en-US" dirty="0"/>
              <a:t>single applications</a:t>
            </a:r>
          </a:p>
          <a:p>
            <a:r>
              <a:rPr lang="en-US" dirty="0"/>
              <a:t>single browser tabs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556792"/>
            <a:ext cx="4209524" cy="11904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149" y="2891284"/>
            <a:ext cx="3995177" cy="3414179"/>
          </a:xfrm>
          <a:prstGeom prst="rect">
            <a:avLst/>
          </a:prstGeom>
        </p:spPr>
      </p:pic>
      <p:sp>
        <p:nvSpPr>
          <p:cNvPr id="7" name="Footer Placeholder 4">
            <a:extLst>
              <a:ext uri="{FF2B5EF4-FFF2-40B4-BE49-F238E27FC236}">
                <a16:creationId xmlns:a16="http://schemas.microsoft.com/office/drawing/2014/main" id="{6D0E94A2-EC7D-4195-AC2B-9ADEEA360742}"/>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47</a:t>
            </a:fld>
            <a:endParaRPr lang="en-GB" dirty="0"/>
          </a:p>
        </p:txBody>
      </p:sp>
    </p:spTree>
    <p:extLst>
      <p:ext uri="{BB962C8B-B14F-4D97-AF65-F5344CB8AC3E}">
        <p14:creationId xmlns:p14="http://schemas.microsoft.com/office/powerpoint/2010/main" val="2253155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en-US" dirty="0" err="1"/>
              <a:t>DFNConf</a:t>
            </a:r>
            <a:r>
              <a:rPr lang="en-US" dirty="0"/>
              <a:t> - Presentation</a:t>
            </a:r>
          </a:p>
        </p:txBody>
      </p:sp>
      <p:sp>
        <p:nvSpPr>
          <p:cNvPr id="8" name="Content Placeholder 7">
            <a:extLst>
              <a:ext uri="{FF2B5EF4-FFF2-40B4-BE49-F238E27FC236}">
                <a16:creationId xmlns:a16="http://schemas.microsoft.com/office/drawing/2014/main" id="{FA99F5A8-3C97-4C16-866C-7AB0974A4706}"/>
              </a:ext>
            </a:extLst>
          </p:cNvPr>
          <p:cNvSpPr>
            <a:spLocks noGrp="1"/>
          </p:cNvSpPr>
          <p:nvPr>
            <p:ph idx="1"/>
          </p:nvPr>
        </p:nvSpPr>
        <p:spPr>
          <a:xfrm>
            <a:off x="457200" y="1772816"/>
            <a:ext cx="6491064" cy="796040"/>
          </a:xfrm>
          <a:solidFill>
            <a:schemeClr val="bg2"/>
          </a:solidFill>
        </p:spPr>
        <p:txBody>
          <a:bodyPr anchor="ctr">
            <a:noAutofit/>
          </a:bodyPr>
          <a:lstStyle/>
          <a:p>
            <a:pPr marL="0" indent="0">
              <a:buNone/>
            </a:pPr>
            <a:r>
              <a:rPr lang="en-US" sz="2000" dirty="0"/>
              <a:t>Share images or PDFs with all other participants by selecting “Present Files” from the main panel</a:t>
            </a:r>
          </a:p>
        </p:txBody>
      </p:sp>
      <p:sp>
        <p:nvSpPr>
          <p:cNvPr id="5" name="Rectangle: Rounded Corners 4">
            <a:extLst>
              <a:ext uri="{FF2B5EF4-FFF2-40B4-BE49-F238E27FC236}">
                <a16:creationId xmlns:a16="http://schemas.microsoft.com/office/drawing/2014/main" id="{843ED928-7F5E-48FB-9436-1084B03F5D70}"/>
              </a:ext>
            </a:extLst>
          </p:cNvPr>
          <p:cNvSpPr/>
          <p:nvPr/>
        </p:nvSpPr>
        <p:spPr>
          <a:xfrm>
            <a:off x="2915816" y="1019555"/>
            <a:ext cx="2894055" cy="481869"/>
          </a:xfrm>
          <a:prstGeom prst="round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err="1"/>
              <a:t>Present</a:t>
            </a:r>
            <a:r>
              <a:rPr lang="de-DE" sz="2400" b="1" dirty="0"/>
              <a:t> Files</a:t>
            </a:r>
            <a:endParaRPr lang="en-US" sz="2400" b="1" dirty="0"/>
          </a:p>
        </p:txBody>
      </p:sp>
      <p:grpSp>
        <p:nvGrpSpPr>
          <p:cNvPr id="9" name="Group 8">
            <a:extLst>
              <a:ext uri="{FF2B5EF4-FFF2-40B4-BE49-F238E27FC236}">
                <a16:creationId xmlns:a16="http://schemas.microsoft.com/office/drawing/2014/main" id="{5976C9EA-694A-42DE-A12E-099E196BB44E}"/>
              </a:ext>
            </a:extLst>
          </p:cNvPr>
          <p:cNvGrpSpPr>
            <a:grpSpLocks/>
          </p:cNvGrpSpPr>
          <p:nvPr/>
        </p:nvGrpSpPr>
        <p:grpSpPr bwMode="auto">
          <a:xfrm>
            <a:off x="7294608" y="1911481"/>
            <a:ext cx="720080" cy="829038"/>
            <a:chOff x="0" y="0"/>
            <a:chExt cx="3860" cy="4304"/>
          </a:xfrm>
        </p:grpSpPr>
        <p:pic>
          <p:nvPicPr>
            <p:cNvPr id="10" name="Picture 9">
              <a:extLst>
                <a:ext uri="{FF2B5EF4-FFF2-40B4-BE49-F238E27FC236}">
                  <a16:creationId xmlns:a16="http://schemas.microsoft.com/office/drawing/2014/main" id="{A364CD3D-0BCF-4A25-B44B-639A51D97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 cy="37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E93FC1D-9AB8-4952-B75F-C81E1A1DCA74}"/>
                </a:ext>
              </a:extLst>
            </p:cNvPr>
            <p:cNvSpPr>
              <a:spLocks noChangeArrowheads="1"/>
            </p:cNvSpPr>
            <p:nvPr/>
          </p:nvSpPr>
          <p:spPr bwMode="auto">
            <a:xfrm>
              <a:off x="3048" y="2952"/>
              <a:ext cx="812"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GB" sz="8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180B8ADB-0F5E-42B5-B38F-C9BCF0EF312F}"/>
              </a:ext>
            </a:extLst>
          </p:cNvPr>
          <p:cNvPicPr>
            <a:picLocks noChangeAspect="1"/>
          </p:cNvPicPr>
          <p:nvPr/>
        </p:nvPicPr>
        <p:blipFill>
          <a:blip r:embed="rId3"/>
          <a:stretch>
            <a:fillRect/>
          </a:stretch>
        </p:blipFill>
        <p:spPr>
          <a:xfrm>
            <a:off x="776424" y="2953271"/>
            <a:ext cx="1836579" cy="3619814"/>
          </a:xfrm>
          <a:prstGeom prst="rect">
            <a:avLst/>
          </a:prstGeom>
          <a:ln>
            <a:solidFill>
              <a:schemeClr val="accent1">
                <a:shade val="50000"/>
              </a:schemeClr>
            </a:solidFill>
          </a:ln>
        </p:spPr>
      </p:pic>
      <p:sp>
        <p:nvSpPr>
          <p:cNvPr id="14" name="Rectangle 13">
            <a:extLst>
              <a:ext uri="{FF2B5EF4-FFF2-40B4-BE49-F238E27FC236}">
                <a16:creationId xmlns:a16="http://schemas.microsoft.com/office/drawing/2014/main" id="{88C5EE73-6FD4-4CB9-A8F9-5FE1747B256D}"/>
              </a:ext>
            </a:extLst>
          </p:cNvPr>
          <p:cNvSpPr/>
          <p:nvPr/>
        </p:nvSpPr>
        <p:spPr>
          <a:xfrm>
            <a:off x="3145026" y="3527094"/>
            <a:ext cx="4966175" cy="2059905"/>
          </a:xfrm>
          <a:prstGeom prst="rect">
            <a:avLst/>
          </a:prstGeom>
          <a:solidFill>
            <a:schemeClr val="bg2"/>
          </a:solidFill>
          <a:ln>
            <a:noFill/>
          </a:ln>
        </p:spPr>
        <p:txBody>
          <a:bodyPr vert="horz" lIns="91440" tIns="45720" rIns="91440" bIns="45720" rtlCol="0" anchor="ctr">
            <a:noAutofit/>
          </a:bodyPr>
          <a:lstStyle/>
          <a:p>
            <a:pPr>
              <a:spcBef>
                <a:spcPct val="20000"/>
              </a:spcBef>
            </a:pPr>
            <a:r>
              <a:rPr lang="en-US" sz="2000" dirty="0">
                <a:latin typeface="Arial" panose="020B0604020202020204" pitchFamily="34" charset="0"/>
                <a:cs typeface="Arial" panose="020B0604020202020204" pitchFamily="34" charset="0"/>
              </a:rPr>
              <a:t>You can add multiple images (.JPEG, .BMP, .PNG, or .GIF) and PDFs.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Each image will be converted into an individual slide, as will each page of each PDF</a:t>
            </a:r>
            <a:r>
              <a:rPr lang="en-US" sz="2000" dirty="0">
                <a:latin typeface="Arial" panose="020B0604020202020204" pitchFamily="34" charset="0"/>
                <a:cs typeface="Arial" panose="020B0604020202020204" pitchFamily="34" charset="0"/>
              </a:rPr>
              <a:t>.</a:t>
            </a:r>
          </a:p>
        </p:txBody>
      </p:sp>
      <p:sp>
        <p:nvSpPr>
          <p:cNvPr id="13" name="Footer Placeholder 4">
            <a:extLst>
              <a:ext uri="{FF2B5EF4-FFF2-40B4-BE49-F238E27FC236}">
                <a16:creationId xmlns:a16="http://schemas.microsoft.com/office/drawing/2014/main" id="{A6555C2F-7822-4927-A508-1BACFDF1DBFF}"/>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48</a:t>
            </a:fld>
            <a:endParaRPr lang="en-GB" dirty="0"/>
          </a:p>
        </p:txBody>
      </p:sp>
    </p:spTree>
    <p:extLst>
      <p:ext uri="{BB962C8B-B14F-4D97-AF65-F5344CB8AC3E}">
        <p14:creationId xmlns:p14="http://schemas.microsoft.com/office/powerpoint/2010/main" val="243322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en-US" dirty="0" err="1"/>
              <a:t>DFNConf</a:t>
            </a:r>
            <a:r>
              <a:rPr lang="en-US" dirty="0"/>
              <a:t> - Presentation</a:t>
            </a:r>
          </a:p>
        </p:txBody>
      </p:sp>
      <p:sp>
        <p:nvSpPr>
          <p:cNvPr id="5" name="Rectangle: Rounded Corners 4">
            <a:extLst>
              <a:ext uri="{FF2B5EF4-FFF2-40B4-BE49-F238E27FC236}">
                <a16:creationId xmlns:a16="http://schemas.microsoft.com/office/drawing/2014/main" id="{843ED928-7F5E-48FB-9436-1084B03F5D70}"/>
              </a:ext>
            </a:extLst>
          </p:cNvPr>
          <p:cNvSpPr/>
          <p:nvPr/>
        </p:nvSpPr>
        <p:spPr>
          <a:xfrm>
            <a:off x="2915816" y="1019555"/>
            <a:ext cx="2894055" cy="481869"/>
          </a:xfrm>
          <a:prstGeom prst="round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err="1"/>
              <a:t>Present</a:t>
            </a:r>
            <a:r>
              <a:rPr lang="de-DE" sz="2400" b="1" dirty="0"/>
              <a:t> Files</a:t>
            </a:r>
            <a:endParaRPr lang="en-US" sz="2400" b="1" dirty="0"/>
          </a:p>
        </p:txBody>
      </p:sp>
      <p:sp>
        <p:nvSpPr>
          <p:cNvPr id="17" name="Rectangle 16">
            <a:extLst>
              <a:ext uri="{FF2B5EF4-FFF2-40B4-BE49-F238E27FC236}">
                <a16:creationId xmlns:a16="http://schemas.microsoft.com/office/drawing/2014/main" id="{542A37BB-7300-41E7-A8B6-41B027CD9065}"/>
              </a:ext>
            </a:extLst>
          </p:cNvPr>
          <p:cNvSpPr/>
          <p:nvPr/>
        </p:nvSpPr>
        <p:spPr>
          <a:xfrm>
            <a:off x="679728" y="1806473"/>
            <a:ext cx="7560840" cy="773658"/>
          </a:xfrm>
          <a:prstGeom prst="rect">
            <a:avLst/>
          </a:prstGeom>
          <a:solidFill>
            <a:schemeClr val="bg2"/>
          </a:solidFill>
          <a:ln>
            <a:noFill/>
          </a:ln>
        </p:spPr>
        <p:txBody>
          <a:bodyPr vert="horz" lIns="91440" tIns="45720" rIns="91440" bIns="45720" rtlCol="0">
            <a:normAutofit/>
          </a:bodyPr>
          <a:lstStyle/>
          <a:p>
            <a:pPr>
              <a:spcBef>
                <a:spcPct val="20000"/>
              </a:spcBef>
            </a:pPr>
            <a:r>
              <a:rPr lang="en-US" sz="2000" dirty="0">
                <a:latin typeface="Arial" panose="020B0604020202020204" pitchFamily="34" charset="0"/>
                <a:cs typeface="Arial" panose="020B0604020202020204" pitchFamily="34" charset="0"/>
              </a:rPr>
              <a:t>By default, every slide will be selected for presenting, but you can click on individual slides to select and deselect them</a:t>
            </a:r>
          </a:p>
          <a:p>
            <a:pPr>
              <a:spcBef>
                <a:spcPct val="20000"/>
              </a:spcBef>
            </a:pPr>
            <a:endParaRPr lang="en-US" sz="24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CD5F85F-475C-4884-8B42-12236DB7731A}"/>
              </a:ext>
            </a:extLst>
          </p:cNvPr>
          <p:cNvPicPr/>
          <p:nvPr/>
        </p:nvPicPr>
        <p:blipFill>
          <a:blip r:embed="rId2"/>
          <a:stretch>
            <a:fillRect/>
          </a:stretch>
        </p:blipFill>
        <p:spPr>
          <a:xfrm>
            <a:off x="679728" y="2734595"/>
            <a:ext cx="7560840" cy="3718741"/>
          </a:xfrm>
          <a:prstGeom prst="rect">
            <a:avLst/>
          </a:prstGeom>
        </p:spPr>
      </p:pic>
      <p:sp>
        <p:nvSpPr>
          <p:cNvPr id="7" name="Footer Placeholder 4">
            <a:extLst>
              <a:ext uri="{FF2B5EF4-FFF2-40B4-BE49-F238E27FC236}">
                <a16:creationId xmlns:a16="http://schemas.microsoft.com/office/drawing/2014/main" id="{A712BA87-D435-4ED0-9AEC-D2755AC4CFBD}"/>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49</a:t>
            </a:fld>
            <a:endParaRPr lang="en-GB" dirty="0"/>
          </a:p>
        </p:txBody>
      </p:sp>
    </p:spTree>
    <p:extLst>
      <p:ext uri="{BB962C8B-B14F-4D97-AF65-F5344CB8AC3E}">
        <p14:creationId xmlns:p14="http://schemas.microsoft.com/office/powerpoint/2010/main" val="3746171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7BFE-7155-4736-85DE-1690460F8538}"/>
              </a:ext>
            </a:extLst>
          </p:cNvPr>
          <p:cNvSpPr>
            <a:spLocks noGrp="1"/>
          </p:cNvSpPr>
          <p:nvPr>
            <p:ph type="title"/>
          </p:nvPr>
        </p:nvSpPr>
        <p:spPr/>
        <p:txBody>
          <a:bodyPr/>
          <a:lstStyle/>
          <a:p>
            <a:r>
              <a:rPr lang="de-DE" dirty="0" err="1"/>
              <a:t>Changing</a:t>
            </a:r>
            <a:r>
              <a:rPr lang="de-DE" dirty="0"/>
              <a:t> </a:t>
            </a:r>
            <a:r>
              <a:rPr lang="de-DE" dirty="0" err="1"/>
              <a:t>from</a:t>
            </a:r>
            <a:r>
              <a:rPr lang="de-DE" dirty="0"/>
              <a:t> </a:t>
            </a:r>
            <a:br>
              <a:rPr lang="de-DE" dirty="0"/>
            </a:br>
            <a:r>
              <a:rPr lang="de-DE" dirty="0"/>
              <a:t>fusionTV </a:t>
            </a:r>
            <a:r>
              <a:rPr lang="de-DE" dirty="0" err="1"/>
              <a:t>to</a:t>
            </a:r>
            <a:r>
              <a:rPr lang="de-DE" dirty="0"/>
              <a:t> </a:t>
            </a:r>
            <a:r>
              <a:rPr lang="de-DE" dirty="0" err="1"/>
              <a:t>Indico+DFNconf</a:t>
            </a:r>
            <a:endParaRPr lang="en-US" dirty="0"/>
          </a:p>
        </p:txBody>
      </p:sp>
      <p:sp>
        <p:nvSpPr>
          <p:cNvPr id="3" name="Content Placeholder 2">
            <a:extLst>
              <a:ext uri="{FF2B5EF4-FFF2-40B4-BE49-F238E27FC236}">
                <a16:creationId xmlns:a16="http://schemas.microsoft.com/office/drawing/2014/main" id="{0A0A0FFD-2500-457D-B67B-B5CC4F4DA61E}"/>
              </a:ext>
            </a:extLst>
          </p:cNvPr>
          <p:cNvSpPr>
            <a:spLocks noGrp="1"/>
          </p:cNvSpPr>
          <p:nvPr>
            <p:ph idx="1"/>
          </p:nvPr>
        </p:nvSpPr>
        <p:spPr>
          <a:xfrm>
            <a:off x="733508" y="2233547"/>
            <a:ext cx="7543800" cy="3017520"/>
          </a:xfrm>
          <a:ln>
            <a:noFill/>
          </a:ln>
        </p:spPr>
        <p:style>
          <a:lnRef idx="2">
            <a:schemeClr val="dk1"/>
          </a:lnRef>
          <a:fillRef idx="1">
            <a:schemeClr val="lt1"/>
          </a:fillRef>
          <a:effectRef idx="0">
            <a:schemeClr val="dk1"/>
          </a:effectRef>
          <a:fontRef idx="minor">
            <a:schemeClr val="dk1"/>
          </a:fontRef>
        </p:style>
        <p:txBody>
          <a:bodyPr/>
          <a:lstStyle/>
          <a:p>
            <a:r>
              <a:rPr lang="de-DE" dirty="0"/>
              <a:t> </a:t>
            </a:r>
            <a:endParaRPr lang="en-US" dirty="0"/>
          </a:p>
        </p:txBody>
      </p:sp>
      <p:grpSp>
        <p:nvGrpSpPr>
          <p:cNvPr id="8" name="Group 7">
            <a:extLst>
              <a:ext uri="{FF2B5EF4-FFF2-40B4-BE49-F238E27FC236}">
                <a16:creationId xmlns:a16="http://schemas.microsoft.com/office/drawing/2014/main" id="{DC328C1C-3207-44E4-82F0-C5235AB7607E}"/>
              </a:ext>
            </a:extLst>
          </p:cNvPr>
          <p:cNvGrpSpPr/>
          <p:nvPr/>
        </p:nvGrpSpPr>
        <p:grpSpPr>
          <a:xfrm>
            <a:off x="2289806" y="2402193"/>
            <a:ext cx="2013626" cy="3547087"/>
            <a:chOff x="1647992" y="1687296"/>
            <a:chExt cx="2684834" cy="3481052"/>
          </a:xfrm>
        </p:grpSpPr>
        <p:sp>
          <p:nvSpPr>
            <p:cNvPr id="4" name="Rectangle 3">
              <a:extLst>
                <a:ext uri="{FF2B5EF4-FFF2-40B4-BE49-F238E27FC236}">
                  <a16:creationId xmlns:a16="http://schemas.microsoft.com/office/drawing/2014/main" id="{2DA331E4-F3DD-483E-BCFB-882266473032}"/>
                </a:ext>
              </a:extLst>
            </p:cNvPr>
            <p:cNvSpPr/>
            <p:nvPr/>
          </p:nvSpPr>
          <p:spPr>
            <a:xfrm>
              <a:off x="1647992" y="1687296"/>
              <a:ext cx="2684834" cy="348105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i="1" dirty="0">
                  <a:solidFill>
                    <a:schemeClr val="tx1"/>
                  </a:solidFill>
                </a:rPr>
                <a:t>fusionTV</a:t>
              </a:r>
              <a:endParaRPr lang="en-US" sz="2000" i="1" dirty="0">
                <a:solidFill>
                  <a:schemeClr val="tx1"/>
                </a:solidFill>
              </a:endParaRPr>
            </a:p>
          </p:txBody>
        </p:sp>
        <p:sp>
          <p:nvSpPr>
            <p:cNvPr id="5" name="Rectangle: Rounded Corners 4">
              <a:extLst>
                <a:ext uri="{FF2B5EF4-FFF2-40B4-BE49-F238E27FC236}">
                  <a16:creationId xmlns:a16="http://schemas.microsoft.com/office/drawing/2014/main" id="{E0A39C9F-3259-4E09-B716-1FDD60832070}"/>
                </a:ext>
              </a:extLst>
            </p:cNvPr>
            <p:cNvSpPr/>
            <p:nvPr/>
          </p:nvSpPr>
          <p:spPr>
            <a:xfrm>
              <a:off x="1941831" y="2340854"/>
              <a:ext cx="2097155" cy="5911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Booking</a:t>
              </a:r>
              <a:endParaRPr lang="en-US" sz="2000" dirty="0"/>
            </a:p>
          </p:txBody>
        </p:sp>
        <p:sp>
          <p:nvSpPr>
            <p:cNvPr id="6" name="Rectangle: Rounded Corners 5">
              <a:extLst>
                <a:ext uri="{FF2B5EF4-FFF2-40B4-BE49-F238E27FC236}">
                  <a16:creationId xmlns:a16="http://schemas.microsoft.com/office/drawing/2014/main" id="{63CC33EF-CBC5-40FD-94D1-5EF71B185204}"/>
                </a:ext>
              </a:extLst>
            </p:cNvPr>
            <p:cNvSpPr/>
            <p:nvPr/>
          </p:nvSpPr>
          <p:spPr>
            <a:xfrm>
              <a:off x="1969921" y="3327400"/>
              <a:ext cx="2097155" cy="53671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Screen Sharing</a:t>
              </a:r>
              <a:endParaRPr lang="en-US" sz="2000" dirty="0"/>
            </a:p>
          </p:txBody>
        </p:sp>
        <p:sp>
          <p:nvSpPr>
            <p:cNvPr id="7" name="Rectangle: Rounded Corners 6">
              <a:extLst>
                <a:ext uri="{FF2B5EF4-FFF2-40B4-BE49-F238E27FC236}">
                  <a16:creationId xmlns:a16="http://schemas.microsoft.com/office/drawing/2014/main" id="{5DFC93DB-53B0-4F51-8554-F38D2BB1C2CC}"/>
                </a:ext>
              </a:extLst>
            </p:cNvPr>
            <p:cNvSpPr/>
            <p:nvPr/>
          </p:nvSpPr>
          <p:spPr>
            <a:xfrm>
              <a:off x="1941831" y="4215223"/>
              <a:ext cx="2097156" cy="53671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File Sharing</a:t>
              </a:r>
              <a:endParaRPr lang="en-US" sz="2000" dirty="0"/>
            </a:p>
          </p:txBody>
        </p:sp>
      </p:grpSp>
      <p:cxnSp>
        <p:nvCxnSpPr>
          <p:cNvPr id="10" name="Straight Connector 9">
            <a:extLst>
              <a:ext uri="{FF2B5EF4-FFF2-40B4-BE49-F238E27FC236}">
                <a16:creationId xmlns:a16="http://schemas.microsoft.com/office/drawing/2014/main" id="{339A2924-7591-4156-9FB1-A4F54528DBAA}"/>
              </a:ext>
            </a:extLst>
          </p:cNvPr>
          <p:cNvCxnSpPr>
            <a:cxnSpLocks/>
          </p:cNvCxnSpPr>
          <p:nvPr/>
        </p:nvCxnSpPr>
        <p:spPr>
          <a:xfrm>
            <a:off x="4572000" y="1196752"/>
            <a:ext cx="0" cy="51125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id="{14B8CC55-324C-4B74-8F3C-DB3FC487D6D5}"/>
              </a:ext>
            </a:extLst>
          </p:cNvPr>
          <p:cNvSpPr/>
          <p:nvPr/>
        </p:nvSpPr>
        <p:spPr>
          <a:xfrm>
            <a:off x="45865" y="3803227"/>
            <a:ext cx="2059089" cy="1049019"/>
          </a:xfrm>
          <a:prstGeom prst="clou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Video</a:t>
            </a:r>
            <a:br>
              <a:rPr lang="de-DE" sz="1600" dirty="0">
                <a:solidFill>
                  <a:schemeClr val="tx1"/>
                </a:solidFill>
              </a:rPr>
            </a:br>
            <a:r>
              <a:rPr lang="de-DE" sz="1600" dirty="0" err="1">
                <a:solidFill>
                  <a:schemeClr val="tx1"/>
                </a:solidFill>
              </a:rPr>
              <a:t>Conferencing</a:t>
            </a:r>
            <a:endParaRPr lang="en-US" sz="1600" dirty="0">
              <a:solidFill>
                <a:schemeClr val="tx1"/>
              </a:solidFill>
            </a:endParaRPr>
          </a:p>
        </p:txBody>
      </p:sp>
      <p:cxnSp>
        <p:nvCxnSpPr>
          <p:cNvPr id="13" name="Straight Connector 12">
            <a:extLst>
              <a:ext uri="{FF2B5EF4-FFF2-40B4-BE49-F238E27FC236}">
                <a16:creationId xmlns:a16="http://schemas.microsoft.com/office/drawing/2014/main" id="{F0E7869C-BF98-459E-8BC4-55C8F4498819}"/>
              </a:ext>
            </a:extLst>
          </p:cNvPr>
          <p:cNvCxnSpPr>
            <a:cxnSpLocks/>
            <a:stCxn id="6" idx="1"/>
            <a:endCxn id="11" idx="0"/>
          </p:cNvCxnSpPr>
          <p:nvPr/>
        </p:nvCxnSpPr>
        <p:spPr>
          <a:xfrm flipH="1" flipV="1">
            <a:off x="2103238" y="4327737"/>
            <a:ext cx="428015" cy="1912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02C2E6E-1C27-4AD4-84C3-3D20BD245148}"/>
              </a:ext>
            </a:extLst>
          </p:cNvPr>
          <p:cNvSpPr/>
          <p:nvPr/>
        </p:nvSpPr>
        <p:spPr>
          <a:xfrm>
            <a:off x="1752670" y="1365998"/>
            <a:ext cx="1515030" cy="481869"/>
          </a:xfrm>
          <a:prstGeom prst="round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Today</a:t>
            </a:r>
            <a:endParaRPr lang="en-US" sz="2400" b="1" dirty="0"/>
          </a:p>
        </p:txBody>
      </p:sp>
      <p:sp>
        <p:nvSpPr>
          <p:cNvPr id="16" name="Rectangle: Rounded Corners 15">
            <a:extLst>
              <a:ext uri="{FF2B5EF4-FFF2-40B4-BE49-F238E27FC236}">
                <a16:creationId xmlns:a16="http://schemas.microsoft.com/office/drawing/2014/main" id="{644DFED0-394C-4572-9097-AF036995BA23}"/>
              </a:ext>
            </a:extLst>
          </p:cNvPr>
          <p:cNvSpPr/>
          <p:nvPr/>
        </p:nvSpPr>
        <p:spPr>
          <a:xfrm>
            <a:off x="6179925" y="1356747"/>
            <a:ext cx="1515030" cy="490484"/>
          </a:xfrm>
          <a:prstGeom prst="round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Future</a:t>
            </a:r>
            <a:endParaRPr lang="en-US" sz="2400" b="1" dirty="0"/>
          </a:p>
        </p:txBody>
      </p:sp>
      <p:grpSp>
        <p:nvGrpSpPr>
          <p:cNvPr id="18" name="Group 17">
            <a:extLst>
              <a:ext uri="{FF2B5EF4-FFF2-40B4-BE49-F238E27FC236}">
                <a16:creationId xmlns:a16="http://schemas.microsoft.com/office/drawing/2014/main" id="{29F59312-6DAD-4D2E-9F17-FCE459EAF264}"/>
              </a:ext>
            </a:extLst>
          </p:cNvPr>
          <p:cNvGrpSpPr/>
          <p:nvPr/>
        </p:nvGrpSpPr>
        <p:grpSpPr>
          <a:xfrm>
            <a:off x="4923814" y="2402193"/>
            <a:ext cx="2013626" cy="3547087"/>
            <a:chOff x="1647992" y="2007705"/>
            <a:chExt cx="2684834" cy="3160643"/>
          </a:xfrm>
        </p:grpSpPr>
        <p:sp>
          <p:nvSpPr>
            <p:cNvPr id="19" name="Rectangle 18">
              <a:extLst>
                <a:ext uri="{FF2B5EF4-FFF2-40B4-BE49-F238E27FC236}">
                  <a16:creationId xmlns:a16="http://schemas.microsoft.com/office/drawing/2014/main" id="{8316DF57-A5F0-4E03-A2CD-4DC6C140AE26}"/>
                </a:ext>
              </a:extLst>
            </p:cNvPr>
            <p:cNvSpPr/>
            <p:nvPr/>
          </p:nvSpPr>
          <p:spPr>
            <a:xfrm>
              <a:off x="1647992" y="2007705"/>
              <a:ext cx="2684834" cy="316064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i="1" dirty="0">
                  <a:solidFill>
                    <a:schemeClr val="tx1"/>
                  </a:solidFill>
                </a:rPr>
                <a:t>Indico</a:t>
              </a:r>
              <a:endParaRPr lang="en-US" sz="2000" i="1" dirty="0">
                <a:solidFill>
                  <a:schemeClr val="tx1"/>
                </a:solidFill>
              </a:endParaRPr>
            </a:p>
          </p:txBody>
        </p:sp>
        <p:sp>
          <p:nvSpPr>
            <p:cNvPr id="20" name="Rectangle: Rounded Corners 19">
              <a:extLst>
                <a:ext uri="{FF2B5EF4-FFF2-40B4-BE49-F238E27FC236}">
                  <a16:creationId xmlns:a16="http://schemas.microsoft.com/office/drawing/2014/main" id="{35B60983-1569-4463-978E-FB01DE785271}"/>
                </a:ext>
              </a:extLst>
            </p:cNvPr>
            <p:cNvSpPr/>
            <p:nvPr/>
          </p:nvSpPr>
          <p:spPr>
            <a:xfrm>
              <a:off x="1941831" y="2601107"/>
              <a:ext cx="2097156" cy="53671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Booking</a:t>
              </a:r>
              <a:endParaRPr lang="en-US" sz="2000" dirty="0"/>
            </a:p>
          </p:txBody>
        </p:sp>
        <p:sp>
          <p:nvSpPr>
            <p:cNvPr id="22" name="Rectangle: Rounded Corners 21">
              <a:extLst>
                <a:ext uri="{FF2B5EF4-FFF2-40B4-BE49-F238E27FC236}">
                  <a16:creationId xmlns:a16="http://schemas.microsoft.com/office/drawing/2014/main" id="{4EB9CBAC-31BB-421D-9115-F5A971F0C183}"/>
                </a:ext>
              </a:extLst>
            </p:cNvPr>
            <p:cNvSpPr/>
            <p:nvPr/>
          </p:nvSpPr>
          <p:spPr>
            <a:xfrm>
              <a:off x="1941831" y="4215223"/>
              <a:ext cx="2097156" cy="53671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File Sharing</a:t>
              </a:r>
              <a:endParaRPr lang="en-US" sz="2000" dirty="0"/>
            </a:p>
          </p:txBody>
        </p:sp>
      </p:grpSp>
      <p:sp>
        <p:nvSpPr>
          <p:cNvPr id="23" name="Cloud 22">
            <a:extLst>
              <a:ext uri="{FF2B5EF4-FFF2-40B4-BE49-F238E27FC236}">
                <a16:creationId xmlns:a16="http://schemas.microsoft.com/office/drawing/2014/main" id="{5233C113-6E48-49EE-BBC4-3FBD4F1C76FE}"/>
              </a:ext>
            </a:extLst>
          </p:cNvPr>
          <p:cNvSpPr/>
          <p:nvPr/>
        </p:nvSpPr>
        <p:spPr>
          <a:xfrm>
            <a:off x="7157818" y="4863360"/>
            <a:ext cx="1950685" cy="1085920"/>
          </a:xfrm>
          <a:prstGeom prst="clou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Video</a:t>
            </a:r>
            <a:br>
              <a:rPr lang="de-DE" sz="1600" dirty="0">
                <a:solidFill>
                  <a:schemeClr val="tx1"/>
                </a:solidFill>
              </a:rPr>
            </a:br>
            <a:r>
              <a:rPr lang="de-DE" sz="1600" dirty="0" err="1">
                <a:solidFill>
                  <a:schemeClr val="tx1"/>
                </a:solidFill>
              </a:rPr>
              <a:t>Conferencing</a:t>
            </a:r>
            <a:endParaRPr lang="en-US" sz="1600" dirty="0">
              <a:solidFill>
                <a:schemeClr val="tx1"/>
              </a:solidFill>
            </a:endParaRPr>
          </a:p>
        </p:txBody>
      </p:sp>
      <p:cxnSp>
        <p:nvCxnSpPr>
          <p:cNvPr id="24" name="Straight Connector 23">
            <a:extLst>
              <a:ext uri="{FF2B5EF4-FFF2-40B4-BE49-F238E27FC236}">
                <a16:creationId xmlns:a16="http://schemas.microsoft.com/office/drawing/2014/main" id="{AB6AF688-A51F-4604-84FA-34D43C631CD5}"/>
              </a:ext>
            </a:extLst>
          </p:cNvPr>
          <p:cNvCxnSpPr>
            <a:cxnSpLocks/>
            <a:stCxn id="23" idx="3"/>
            <a:endCxn id="25" idx="2"/>
          </p:cNvCxnSpPr>
          <p:nvPr/>
        </p:nvCxnSpPr>
        <p:spPr>
          <a:xfrm flipV="1">
            <a:off x="8133161" y="3759340"/>
            <a:ext cx="0" cy="1166108"/>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EA67277D-125F-4460-AF42-D3FA8A5163E4}"/>
              </a:ext>
            </a:extLst>
          </p:cNvPr>
          <p:cNvSpPr/>
          <p:nvPr/>
        </p:nvSpPr>
        <p:spPr>
          <a:xfrm>
            <a:off x="7157818" y="2871885"/>
            <a:ext cx="1950685" cy="88745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DFNconf/Zoom</a:t>
            </a:r>
          </a:p>
          <a:p>
            <a:pPr algn="ctr"/>
            <a:r>
              <a:rPr lang="de-DE" sz="2000" dirty="0"/>
              <a:t>VC + Screen Sharing</a:t>
            </a:r>
            <a:endParaRPr lang="en-US" sz="2000" dirty="0"/>
          </a:p>
        </p:txBody>
      </p:sp>
      <p:sp>
        <p:nvSpPr>
          <p:cNvPr id="32" name="TextBox 31">
            <a:extLst>
              <a:ext uri="{FF2B5EF4-FFF2-40B4-BE49-F238E27FC236}">
                <a16:creationId xmlns:a16="http://schemas.microsoft.com/office/drawing/2014/main" id="{37D32D5C-EC27-4742-9314-184BA368F73B}"/>
              </a:ext>
            </a:extLst>
          </p:cNvPr>
          <p:cNvSpPr txBox="1"/>
          <p:nvPr/>
        </p:nvSpPr>
        <p:spPr>
          <a:xfrm>
            <a:off x="0" y="5104868"/>
            <a:ext cx="2399995" cy="830997"/>
          </a:xfrm>
          <a:prstGeom prst="rect">
            <a:avLst/>
          </a:prstGeom>
          <a:solidFill>
            <a:schemeClr val="bg1">
              <a:lumMod val="95000"/>
            </a:schemeClr>
          </a:solidFill>
          <a:ln>
            <a:noFill/>
          </a:ln>
        </p:spPr>
        <p:txBody>
          <a:bodyPr wrap="square" rtlCol="0">
            <a:spAutoFit/>
          </a:bodyPr>
          <a:lstStyle>
            <a:defPPr>
              <a:defRPr lang="en-US"/>
            </a:defPPr>
            <a:lvl1pPr algn="ctr">
              <a:defRPr sz="1600"/>
            </a:lvl1pPr>
          </a:lstStyle>
          <a:p>
            <a:r>
              <a:rPr lang="de-DE" b="1" i="1" dirty="0"/>
              <a:t>Screen Sharing </a:t>
            </a:r>
            <a:br>
              <a:rPr lang="de-DE" b="1" i="1" dirty="0"/>
            </a:br>
            <a:r>
              <a:rPr lang="de-DE" b="1" i="1" dirty="0"/>
              <a:t>(fusionTV </a:t>
            </a:r>
            <a:r>
              <a:rPr lang="de-DE" b="1" i="1" dirty="0" err="1"/>
              <a:t>channels</a:t>
            </a:r>
            <a:r>
              <a:rPr lang="de-DE" b="1" i="1" dirty="0"/>
              <a:t>) </a:t>
            </a:r>
            <a:br>
              <a:rPr lang="de-DE" b="1" i="1" dirty="0"/>
            </a:br>
            <a:r>
              <a:rPr lang="de-DE" b="1" i="1" dirty="0" err="1"/>
              <a:t>can</a:t>
            </a:r>
            <a:r>
              <a:rPr lang="de-DE" b="1" i="1" dirty="0"/>
              <a:t> </a:t>
            </a:r>
            <a:r>
              <a:rPr lang="de-DE" b="1" i="1" dirty="0" err="1"/>
              <a:t>access</a:t>
            </a:r>
            <a:r>
              <a:rPr lang="de-DE" b="1" i="1" dirty="0"/>
              <a:t> </a:t>
            </a:r>
            <a:r>
              <a:rPr lang="de-DE" b="1" i="1" dirty="0" err="1"/>
              <a:t>shared</a:t>
            </a:r>
            <a:r>
              <a:rPr lang="de-DE" b="1" i="1" dirty="0"/>
              <a:t> </a:t>
            </a:r>
            <a:r>
              <a:rPr lang="de-DE" b="1" i="1" dirty="0" err="1"/>
              <a:t>files</a:t>
            </a:r>
            <a:r>
              <a:rPr lang="de-DE" b="1" i="1" dirty="0"/>
              <a:t>!</a:t>
            </a:r>
            <a:endParaRPr lang="en-US" b="1" i="1" dirty="0"/>
          </a:p>
        </p:txBody>
      </p:sp>
      <p:sp>
        <p:nvSpPr>
          <p:cNvPr id="34" name="TextBox 33">
            <a:extLst>
              <a:ext uri="{FF2B5EF4-FFF2-40B4-BE49-F238E27FC236}">
                <a16:creationId xmlns:a16="http://schemas.microsoft.com/office/drawing/2014/main" id="{D92BA4F3-6B07-441B-BCCB-CC24C50F9590}"/>
              </a:ext>
            </a:extLst>
          </p:cNvPr>
          <p:cNvSpPr txBox="1"/>
          <p:nvPr/>
        </p:nvSpPr>
        <p:spPr>
          <a:xfrm>
            <a:off x="5377210" y="3961017"/>
            <a:ext cx="2626749" cy="584775"/>
          </a:xfrm>
          <a:prstGeom prst="rect">
            <a:avLst/>
          </a:prstGeom>
          <a:solidFill>
            <a:schemeClr val="bg1">
              <a:lumMod val="95000"/>
            </a:schemeClr>
          </a:solidFill>
          <a:ln>
            <a:noFill/>
          </a:ln>
        </p:spPr>
        <p:txBody>
          <a:bodyPr wrap="square" rtlCol="0">
            <a:spAutoFit/>
          </a:bodyPr>
          <a:lstStyle/>
          <a:p>
            <a:pPr algn="ctr"/>
            <a:r>
              <a:rPr lang="de-DE" sz="1600" b="1" i="1" dirty="0"/>
              <a:t>Screen Sharing </a:t>
            </a:r>
            <a:r>
              <a:rPr lang="de-DE" sz="1600" b="1" i="1" dirty="0" err="1"/>
              <a:t>is</a:t>
            </a:r>
            <a:r>
              <a:rPr lang="de-DE" sz="1600" b="1" i="1" dirty="0"/>
              <a:t> </a:t>
            </a:r>
            <a:r>
              <a:rPr lang="de-DE" sz="1600" b="1" i="1" dirty="0" err="1"/>
              <a:t>independent</a:t>
            </a:r>
            <a:r>
              <a:rPr lang="de-DE" sz="1600" b="1" i="1" dirty="0"/>
              <a:t> </a:t>
            </a:r>
            <a:r>
              <a:rPr lang="de-DE" sz="1600" b="1" i="1" dirty="0" err="1"/>
              <a:t>of</a:t>
            </a:r>
            <a:r>
              <a:rPr lang="de-DE" sz="1600" b="1" i="1" dirty="0"/>
              <a:t> File Sharing!</a:t>
            </a:r>
            <a:endParaRPr lang="en-US" sz="1600" b="1" i="1" dirty="0"/>
          </a:p>
        </p:txBody>
      </p:sp>
      <p:sp>
        <p:nvSpPr>
          <p:cNvPr id="35" name="Rectangle: Rounded Corners 34">
            <a:extLst>
              <a:ext uri="{FF2B5EF4-FFF2-40B4-BE49-F238E27FC236}">
                <a16:creationId xmlns:a16="http://schemas.microsoft.com/office/drawing/2014/main" id="{BA16F845-EBA1-4324-B7CF-4549D80DAB9C}"/>
              </a:ext>
            </a:extLst>
          </p:cNvPr>
          <p:cNvSpPr/>
          <p:nvPr/>
        </p:nvSpPr>
        <p:spPr>
          <a:xfrm>
            <a:off x="247236" y="2847673"/>
            <a:ext cx="1876492" cy="6255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VC</a:t>
            </a:r>
            <a:endParaRPr lang="en-US" sz="2000" dirty="0"/>
          </a:p>
        </p:txBody>
      </p:sp>
      <p:cxnSp>
        <p:nvCxnSpPr>
          <p:cNvPr id="36" name="Straight Connector 35">
            <a:extLst>
              <a:ext uri="{FF2B5EF4-FFF2-40B4-BE49-F238E27FC236}">
                <a16:creationId xmlns:a16="http://schemas.microsoft.com/office/drawing/2014/main" id="{4B141AB0-978C-4DAC-BA3A-1DE6034CFF23}"/>
              </a:ext>
            </a:extLst>
          </p:cNvPr>
          <p:cNvCxnSpPr>
            <a:cxnSpLocks/>
            <a:endCxn id="11" idx="3"/>
          </p:cNvCxnSpPr>
          <p:nvPr/>
        </p:nvCxnSpPr>
        <p:spPr>
          <a:xfrm>
            <a:off x="1075410" y="3473224"/>
            <a:ext cx="0" cy="389982"/>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Arrow: Curved Right 29">
            <a:extLst>
              <a:ext uri="{FF2B5EF4-FFF2-40B4-BE49-F238E27FC236}">
                <a16:creationId xmlns:a16="http://schemas.microsoft.com/office/drawing/2014/main" id="{E172B7A3-9FA0-42B3-BC4F-C0FA9F1B192A}"/>
              </a:ext>
            </a:extLst>
          </p:cNvPr>
          <p:cNvSpPr/>
          <p:nvPr/>
        </p:nvSpPr>
        <p:spPr>
          <a:xfrm>
            <a:off x="2113932" y="4455807"/>
            <a:ext cx="367481" cy="7952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6" name="TextBox 25">
            <a:extLst>
              <a:ext uri="{FF2B5EF4-FFF2-40B4-BE49-F238E27FC236}">
                <a16:creationId xmlns:a16="http://schemas.microsoft.com/office/drawing/2014/main" id="{9E55746D-6932-4131-9213-B0B82CBA39FC}"/>
              </a:ext>
            </a:extLst>
          </p:cNvPr>
          <p:cNvSpPr txBox="1"/>
          <p:nvPr/>
        </p:nvSpPr>
        <p:spPr>
          <a:xfrm>
            <a:off x="5377209" y="6117926"/>
            <a:ext cx="2626749" cy="338554"/>
          </a:xfrm>
          <a:prstGeom prst="rect">
            <a:avLst/>
          </a:prstGeom>
          <a:solidFill>
            <a:schemeClr val="bg1">
              <a:lumMod val="95000"/>
            </a:schemeClr>
          </a:solidFill>
          <a:ln>
            <a:noFill/>
          </a:ln>
        </p:spPr>
        <p:txBody>
          <a:bodyPr wrap="square" rtlCol="0">
            <a:spAutoFit/>
          </a:bodyPr>
          <a:lstStyle/>
          <a:p>
            <a:pPr algn="ctr"/>
            <a:r>
              <a:rPr lang="de-DE" sz="1600" b="1" i="1" dirty="0"/>
              <a:t>Indico </a:t>
            </a:r>
            <a:r>
              <a:rPr lang="de-DE" sz="1600" b="1" i="1" dirty="0" err="1"/>
              <a:t>is</a:t>
            </a:r>
            <a:r>
              <a:rPr lang="de-DE" sz="1600" b="1" i="1" dirty="0"/>
              <a:t> not connect </a:t>
            </a:r>
            <a:r>
              <a:rPr lang="de-DE" sz="1600" b="1" i="1" dirty="0" err="1"/>
              <a:t>to</a:t>
            </a:r>
            <a:r>
              <a:rPr lang="de-DE" sz="1600" b="1" i="1" dirty="0"/>
              <a:t> VC!</a:t>
            </a:r>
            <a:endParaRPr lang="en-US" sz="1600" b="1" i="1" dirty="0"/>
          </a:p>
        </p:txBody>
      </p:sp>
      <p:sp>
        <p:nvSpPr>
          <p:cNvPr id="28" name="Footer Placeholder 4">
            <a:extLst>
              <a:ext uri="{FF2B5EF4-FFF2-40B4-BE49-F238E27FC236}">
                <a16:creationId xmlns:a16="http://schemas.microsoft.com/office/drawing/2014/main" id="{C3C04781-3E51-4729-B263-8C0ECE36BAA4}"/>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a:t>
            </a:fld>
            <a:endParaRPr lang="en-GB" dirty="0"/>
          </a:p>
        </p:txBody>
      </p:sp>
    </p:spTree>
    <p:extLst>
      <p:ext uri="{BB962C8B-B14F-4D97-AF65-F5344CB8AC3E}">
        <p14:creationId xmlns:p14="http://schemas.microsoft.com/office/powerpoint/2010/main" val="311039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en-US" dirty="0" err="1"/>
              <a:t>DFNConf</a:t>
            </a:r>
            <a:r>
              <a:rPr lang="en-US" dirty="0"/>
              <a:t> - Presentation</a:t>
            </a:r>
          </a:p>
        </p:txBody>
      </p:sp>
      <p:sp>
        <p:nvSpPr>
          <p:cNvPr id="5" name="Rectangle: Rounded Corners 4">
            <a:extLst>
              <a:ext uri="{FF2B5EF4-FFF2-40B4-BE49-F238E27FC236}">
                <a16:creationId xmlns:a16="http://schemas.microsoft.com/office/drawing/2014/main" id="{843ED928-7F5E-48FB-9436-1084B03F5D70}"/>
              </a:ext>
            </a:extLst>
          </p:cNvPr>
          <p:cNvSpPr/>
          <p:nvPr/>
        </p:nvSpPr>
        <p:spPr>
          <a:xfrm>
            <a:off x="2915816" y="1019555"/>
            <a:ext cx="2894055" cy="481869"/>
          </a:xfrm>
          <a:prstGeom prst="round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err="1"/>
              <a:t>Present</a:t>
            </a:r>
            <a:r>
              <a:rPr lang="de-DE" sz="2400" b="1" dirty="0"/>
              <a:t> Files</a:t>
            </a:r>
            <a:endParaRPr lang="en-US" sz="2400" b="1" dirty="0"/>
          </a:p>
        </p:txBody>
      </p:sp>
      <p:sp>
        <p:nvSpPr>
          <p:cNvPr id="16" name="Rectangle 15">
            <a:extLst>
              <a:ext uri="{FF2B5EF4-FFF2-40B4-BE49-F238E27FC236}">
                <a16:creationId xmlns:a16="http://schemas.microsoft.com/office/drawing/2014/main" id="{A2071253-7288-4C8C-AF0C-CDEB8409BDD0}"/>
              </a:ext>
            </a:extLst>
          </p:cNvPr>
          <p:cNvSpPr/>
          <p:nvPr/>
        </p:nvSpPr>
        <p:spPr>
          <a:xfrm>
            <a:off x="827584" y="1748165"/>
            <a:ext cx="7272808" cy="888747"/>
          </a:xfrm>
          <a:prstGeom prst="rect">
            <a:avLst/>
          </a:prstGeom>
          <a:solidFill>
            <a:schemeClr val="bg2"/>
          </a:solidFill>
          <a:ln>
            <a:noFill/>
          </a:ln>
        </p:spPr>
        <p:txBody>
          <a:bodyPr vert="horz" lIns="91440" tIns="45720" rIns="91440" bIns="45720" rtlCol="0" anchor="ctr">
            <a:normAutofit/>
          </a:bodyPr>
          <a:lstStyle/>
          <a:p>
            <a:pPr>
              <a:spcBef>
                <a:spcPct val="20000"/>
              </a:spcBef>
            </a:pPr>
            <a:r>
              <a:rPr lang="en-US" sz="2000" dirty="0">
                <a:latin typeface="Arial" panose="020B0604020202020204" pitchFamily="34" charset="0"/>
                <a:cs typeface="Arial" panose="020B0604020202020204" pitchFamily="34" charset="0"/>
              </a:rPr>
              <a:t>When you have selected all the slides you want to share, select </a:t>
            </a:r>
            <a:r>
              <a:rPr lang="en-US" sz="2000" b="1" dirty="0">
                <a:latin typeface="Arial" panose="020B0604020202020204" pitchFamily="34" charset="0"/>
                <a:cs typeface="Arial" panose="020B0604020202020204" pitchFamily="34" charset="0"/>
              </a:rPr>
              <a:t>Present</a:t>
            </a:r>
            <a:r>
              <a:rPr lang="en-US" sz="2000"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B0E5CB0-5534-4DFC-B9A3-0840CD09E7A3}"/>
              </a:ext>
            </a:extLst>
          </p:cNvPr>
          <p:cNvSpPr/>
          <p:nvPr/>
        </p:nvSpPr>
        <p:spPr>
          <a:xfrm>
            <a:off x="827584" y="2883653"/>
            <a:ext cx="7272808" cy="977395"/>
          </a:xfrm>
          <a:prstGeom prst="rect">
            <a:avLst/>
          </a:prstGeom>
          <a:solidFill>
            <a:schemeClr val="bg2"/>
          </a:solidFill>
          <a:ln>
            <a:noFill/>
          </a:ln>
        </p:spPr>
        <p:txBody>
          <a:bodyPr vert="horz" lIns="91440" tIns="45720" rIns="91440" bIns="45720" rtlCol="0" anchor="ctr">
            <a:normAutofit/>
          </a:bodyPr>
          <a:lstStyle/>
          <a:p>
            <a:pPr>
              <a:spcBef>
                <a:spcPct val="20000"/>
              </a:spcBef>
            </a:pPr>
            <a:r>
              <a:rPr lang="en-US" sz="2000" dirty="0">
                <a:latin typeface="Arial" panose="020B0604020202020204" pitchFamily="34" charset="0"/>
                <a:cs typeface="Arial" panose="020B0604020202020204" pitchFamily="34" charset="0"/>
              </a:rPr>
              <a:t>Use the left </a:t>
            </a:r>
            <a:r>
              <a:rPr lang="en-US" sz="2000" b="1" dirty="0">
                <a:latin typeface="Arial" panose="020B0604020202020204" pitchFamily="34" charset="0"/>
                <a:cs typeface="Arial" panose="020B0604020202020204" pitchFamily="34" charset="0"/>
              </a:rPr>
              <a:t>&lt;</a:t>
            </a:r>
            <a:r>
              <a:rPr lang="en-US" sz="2000" dirty="0">
                <a:latin typeface="Arial" panose="020B0604020202020204" pitchFamily="34" charset="0"/>
                <a:cs typeface="Arial" panose="020B0604020202020204" pitchFamily="34" charset="0"/>
              </a:rPr>
              <a:t> and right </a:t>
            </a:r>
            <a:r>
              <a:rPr lang="en-US" sz="2000" b="1" dirty="0">
                <a:latin typeface="Arial" panose="020B0604020202020204" pitchFamily="34" charset="0"/>
                <a:cs typeface="Arial" panose="020B0604020202020204" pitchFamily="34" charset="0"/>
              </a:rPr>
              <a:t>&gt;</a:t>
            </a:r>
            <a:r>
              <a:rPr lang="en-US" sz="2000" dirty="0">
                <a:latin typeface="Arial" panose="020B0604020202020204" pitchFamily="34" charset="0"/>
                <a:cs typeface="Arial" panose="020B0604020202020204" pitchFamily="34" charset="0"/>
              </a:rPr>
              <a:t> on-screen controls, or the arrow keys on your keyboard, to scroll through the slides.</a:t>
            </a:r>
            <a:endParaRPr lang="en-US" sz="28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B17EF7D-6408-4A3B-9C96-2D2BD6B624A3}"/>
              </a:ext>
            </a:extLst>
          </p:cNvPr>
          <p:cNvSpPr/>
          <p:nvPr/>
        </p:nvSpPr>
        <p:spPr>
          <a:xfrm>
            <a:off x="827584" y="4654650"/>
            <a:ext cx="5616624" cy="1332901"/>
          </a:xfrm>
          <a:prstGeom prst="rect">
            <a:avLst/>
          </a:prstGeom>
          <a:solidFill>
            <a:schemeClr val="bg2"/>
          </a:solidFill>
          <a:ln>
            <a:noFill/>
          </a:ln>
        </p:spPr>
        <p:txBody>
          <a:bodyPr vert="horz" lIns="91440" tIns="45720" rIns="91440" bIns="45720" rtlCol="0" anchor="ctr">
            <a:normAutofit/>
          </a:bodyPr>
          <a:lstStyle/>
          <a:p>
            <a:pPr>
              <a:spcBef>
                <a:spcPct val="20000"/>
              </a:spcBef>
            </a:pPr>
            <a:r>
              <a:rPr lang="en-US" sz="2000" dirty="0">
                <a:latin typeface="Arial" panose="020B0604020202020204" pitchFamily="34" charset="0"/>
                <a:cs typeface="Arial" panose="020B0604020202020204" pitchFamily="34" charset="0"/>
              </a:rPr>
              <a:t>Whether you are the presenter or a participant, you can view the current presentation in a separate pop-out window.</a:t>
            </a:r>
            <a:endParaRPr lang="en-US" sz="2800" b="1"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8B9C429D-E4D0-4985-85DD-5A447F26E474}"/>
              </a:ext>
            </a:extLst>
          </p:cNvPr>
          <p:cNvGrpSpPr/>
          <p:nvPr/>
        </p:nvGrpSpPr>
        <p:grpSpPr>
          <a:xfrm>
            <a:off x="6801247" y="4922789"/>
            <a:ext cx="1512168" cy="848320"/>
            <a:chOff x="0" y="0"/>
            <a:chExt cx="666750" cy="363746"/>
          </a:xfrm>
        </p:grpSpPr>
        <p:pic>
          <p:nvPicPr>
            <p:cNvPr id="19" name="Picture 18">
              <a:extLst>
                <a:ext uri="{FF2B5EF4-FFF2-40B4-BE49-F238E27FC236}">
                  <a16:creationId xmlns:a16="http://schemas.microsoft.com/office/drawing/2014/main" id="{4027BA5E-6D37-48D5-9175-AAD151294179}"/>
                </a:ext>
              </a:extLst>
            </p:cNvPr>
            <p:cNvPicPr/>
            <p:nvPr/>
          </p:nvPicPr>
          <p:blipFill>
            <a:blip r:embed="rId2"/>
            <a:stretch>
              <a:fillRect/>
            </a:stretch>
          </p:blipFill>
          <p:spPr>
            <a:xfrm>
              <a:off x="0" y="0"/>
              <a:ext cx="304800" cy="304800"/>
            </a:xfrm>
            <a:prstGeom prst="rect">
              <a:avLst/>
            </a:prstGeom>
          </p:spPr>
        </p:pic>
        <p:sp>
          <p:nvSpPr>
            <p:cNvPr id="20" name="Rectangle 19">
              <a:extLst>
                <a:ext uri="{FF2B5EF4-FFF2-40B4-BE49-F238E27FC236}">
                  <a16:creationId xmlns:a16="http://schemas.microsoft.com/office/drawing/2014/main" id="{B5C6063B-6E16-43FF-9809-B9EA3E99EB9F}"/>
                </a:ext>
              </a:extLst>
            </p:cNvPr>
            <p:cNvSpPr/>
            <p:nvPr/>
          </p:nvSpPr>
          <p:spPr>
            <a:xfrm>
              <a:off x="304800" y="228576"/>
              <a:ext cx="81237" cy="135170"/>
            </a:xfrm>
            <a:prstGeom prst="rect">
              <a:avLst/>
            </a:prstGeom>
            <a:ln>
              <a:noFill/>
            </a:ln>
          </p:spPr>
          <p:txBody>
            <a:bodyPr vert="horz" lIns="0" tIns="0" rIns="0" bIns="0" rtlCol="0">
              <a:noAutofit/>
            </a:bodyPr>
            <a:lstStyle/>
            <a:p>
              <a:pPr>
                <a:lnSpc>
                  <a:spcPct val="107000"/>
                </a:lnSpc>
                <a:spcAft>
                  <a:spcPts val="800"/>
                </a:spcAft>
              </a:pPr>
              <a:r>
                <a:rPr lang="en-US" sz="800">
                  <a:solidFill>
                    <a:srgbClr val="181717"/>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pic>
          <p:nvPicPr>
            <p:cNvPr id="21" name="Picture 20">
              <a:extLst>
                <a:ext uri="{FF2B5EF4-FFF2-40B4-BE49-F238E27FC236}">
                  <a16:creationId xmlns:a16="http://schemas.microsoft.com/office/drawing/2014/main" id="{7EC7C571-F582-4006-AA6C-C38E6E804A86}"/>
                </a:ext>
              </a:extLst>
            </p:cNvPr>
            <p:cNvPicPr/>
            <p:nvPr/>
          </p:nvPicPr>
          <p:blipFill>
            <a:blip r:embed="rId3"/>
            <a:stretch>
              <a:fillRect/>
            </a:stretch>
          </p:blipFill>
          <p:spPr>
            <a:xfrm>
              <a:off x="361950" y="0"/>
              <a:ext cx="304800" cy="304800"/>
            </a:xfrm>
            <a:prstGeom prst="rect">
              <a:avLst/>
            </a:prstGeom>
          </p:spPr>
        </p:pic>
      </p:grpSp>
      <p:sp>
        <p:nvSpPr>
          <p:cNvPr id="12" name="Footer Placeholder 4">
            <a:extLst>
              <a:ext uri="{FF2B5EF4-FFF2-40B4-BE49-F238E27FC236}">
                <a16:creationId xmlns:a16="http://schemas.microsoft.com/office/drawing/2014/main" id="{4CEE2342-0413-4093-8AA4-3CBFFD52FDE3}"/>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50</a:t>
            </a:fld>
            <a:endParaRPr lang="en-GB" dirty="0"/>
          </a:p>
        </p:txBody>
      </p:sp>
    </p:spTree>
    <p:extLst>
      <p:ext uri="{BB962C8B-B14F-4D97-AF65-F5344CB8AC3E}">
        <p14:creationId xmlns:p14="http://schemas.microsoft.com/office/powerpoint/2010/main" val="2361606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F404-840A-4275-BF1C-64205E9A7793}"/>
              </a:ext>
            </a:extLst>
          </p:cNvPr>
          <p:cNvSpPr>
            <a:spLocks noGrp="1"/>
          </p:cNvSpPr>
          <p:nvPr>
            <p:ph type="title"/>
          </p:nvPr>
        </p:nvSpPr>
        <p:spPr/>
        <p:txBody>
          <a:bodyPr/>
          <a:lstStyle/>
          <a:p>
            <a:r>
              <a:rPr lang="de-DE" dirty="0"/>
              <a:t>Agenda</a:t>
            </a:r>
            <a:endParaRPr lang="en-US" dirty="0"/>
          </a:p>
        </p:txBody>
      </p:sp>
      <p:sp>
        <p:nvSpPr>
          <p:cNvPr id="3" name="Content Placeholder 2">
            <a:extLst>
              <a:ext uri="{FF2B5EF4-FFF2-40B4-BE49-F238E27FC236}">
                <a16:creationId xmlns:a16="http://schemas.microsoft.com/office/drawing/2014/main" id="{B6A8888B-AA85-4804-A25E-A1961C293C1E}"/>
              </a:ext>
            </a:extLst>
          </p:cNvPr>
          <p:cNvSpPr>
            <a:spLocks noGrp="1"/>
          </p:cNvSpPr>
          <p:nvPr>
            <p:ph idx="1"/>
          </p:nvPr>
        </p:nvSpPr>
        <p:spPr>
          <a:solidFill>
            <a:schemeClr val="bg1"/>
          </a:solidFill>
        </p:spPr>
        <p:txBody>
          <a:bodyPr anchor="ctr">
            <a:normAutofit/>
          </a:bodyPr>
          <a:lstStyle/>
          <a:p>
            <a:pPr marL="1076325" indent="-1076325"/>
            <a:r>
              <a:rPr lang="de-DE" sz="3200" dirty="0" err="1"/>
              <a:t>Introduction</a:t>
            </a:r>
            <a:br>
              <a:rPr lang="de-DE" sz="3200" dirty="0"/>
            </a:br>
            <a:endParaRPr lang="de-DE" sz="3200" dirty="0"/>
          </a:p>
          <a:p>
            <a:pPr marL="1076325" indent="-1076325"/>
            <a:r>
              <a:rPr lang="de-DE" sz="3200" dirty="0" err="1"/>
              <a:t>Using</a:t>
            </a:r>
            <a:r>
              <a:rPr lang="de-DE" sz="3200" dirty="0"/>
              <a:t> Indico</a:t>
            </a:r>
            <a:br>
              <a:rPr lang="de-DE" sz="3200" dirty="0"/>
            </a:br>
            <a:endParaRPr lang="de-DE" sz="3200" dirty="0"/>
          </a:p>
          <a:p>
            <a:pPr marL="1076325" indent="-1076325"/>
            <a:r>
              <a:rPr lang="de-DE" sz="3200" dirty="0" err="1"/>
              <a:t>Using</a:t>
            </a:r>
            <a:r>
              <a:rPr lang="de-DE" sz="3200" dirty="0"/>
              <a:t> DFNconf</a:t>
            </a:r>
          </a:p>
          <a:p>
            <a:pPr marL="1076325" indent="-1076325"/>
            <a:endParaRPr lang="de-DE" sz="3200" dirty="0"/>
          </a:p>
          <a:p>
            <a:pPr marL="1076325" indent="-1076325"/>
            <a:r>
              <a:rPr lang="de-DE" sz="3200" b="1" dirty="0" err="1">
                <a:solidFill>
                  <a:schemeClr val="accent1"/>
                </a:solidFill>
              </a:rPr>
              <a:t>Using</a:t>
            </a:r>
            <a:r>
              <a:rPr lang="de-DE" sz="3200" b="1" dirty="0">
                <a:solidFill>
                  <a:schemeClr val="accent1"/>
                </a:solidFill>
              </a:rPr>
              <a:t> Zoom</a:t>
            </a:r>
            <a:endParaRPr lang="en-US" sz="3200" b="1" dirty="0">
              <a:solidFill>
                <a:schemeClr val="accent1"/>
              </a:solidFill>
            </a:endParaRPr>
          </a:p>
        </p:txBody>
      </p:sp>
      <p:sp>
        <p:nvSpPr>
          <p:cNvPr id="5" name="Rectangle 4">
            <a:extLst>
              <a:ext uri="{FF2B5EF4-FFF2-40B4-BE49-F238E27FC236}">
                <a16:creationId xmlns:a16="http://schemas.microsoft.com/office/drawing/2014/main" id="{ED103091-5ACA-4657-973E-E5EF67B3BC6F}"/>
              </a:ext>
            </a:extLst>
          </p:cNvPr>
          <p:cNvSpPr/>
          <p:nvPr/>
        </p:nvSpPr>
        <p:spPr>
          <a:xfrm>
            <a:off x="251520" y="5131135"/>
            <a:ext cx="6192688" cy="864096"/>
          </a:xfrm>
          <a:prstGeom prst="rect">
            <a:avLst/>
          </a:prstGeom>
          <a:solidFill>
            <a:schemeClr val="tx2">
              <a:lumMod val="20000"/>
              <a:lumOff val="8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8A9B4270-5FF9-4102-B6A9-DC6D93D4E7B3}"/>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51</a:t>
            </a:fld>
            <a:endParaRPr lang="en-GB" dirty="0"/>
          </a:p>
        </p:txBody>
      </p:sp>
    </p:spTree>
    <p:extLst>
      <p:ext uri="{BB962C8B-B14F-4D97-AF65-F5344CB8AC3E}">
        <p14:creationId xmlns:p14="http://schemas.microsoft.com/office/powerpoint/2010/main" val="3220500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de-DE" dirty="0"/>
              <a:t>ZOOM – Pro Account Guide - 1</a:t>
            </a:r>
            <a:endParaRPr lang="en-US" dirty="0"/>
          </a:p>
        </p:txBody>
      </p:sp>
      <p:sp>
        <p:nvSpPr>
          <p:cNvPr id="8" name="Rectangle 7">
            <a:extLst>
              <a:ext uri="{FF2B5EF4-FFF2-40B4-BE49-F238E27FC236}">
                <a16:creationId xmlns:a16="http://schemas.microsoft.com/office/drawing/2014/main" id="{9B0E5CB0-5534-4DFC-B9A3-0840CD09E7A3}"/>
              </a:ext>
            </a:extLst>
          </p:cNvPr>
          <p:cNvSpPr/>
          <p:nvPr/>
        </p:nvSpPr>
        <p:spPr>
          <a:xfrm>
            <a:off x="820808" y="1196752"/>
            <a:ext cx="7272808" cy="5040560"/>
          </a:xfrm>
          <a:prstGeom prst="rect">
            <a:avLst/>
          </a:prstGeom>
          <a:solidFill>
            <a:schemeClr val="bg2"/>
          </a:solidFill>
          <a:ln>
            <a:noFill/>
          </a:ln>
        </p:spPr>
        <p:txBody>
          <a:bodyPr vert="horz" lIns="91440" tIns="45720" rIns="91440" bIns="45720" rtlCol="0" anchor="ctr">
            <a:normAutofit fontScale="92500"/>
          </a:bodyPr>
          <a:lstStyle/>
          <a:p>
            <a:pPr marL="342900" indent="-342900">
              <a:spcBef>
                <a:spcPct val="20000"/>
              </a:spcBef>
              <a:buFontTx/>
              <a:buChar char="-"/>
            </a:pPr>
            <a:r>
              <a:rPr lang="en-GB" sz="2400" dirty="0">
                <a:latin typeface="Arial" panose="020B0604020202020204" pitchFamily="34" charset="0"/>
                <a:cs typeface="Arial" panose="020B0604020202020204" pitchFamily="34" charset="0"/>
              </a:rPr>
              <a:t>Up to 100 participants</a:t>
            </a:r>
          </a:p>
          <a:p>
            <a:pPr marL="342900" indent="-342900">
              <a:spcBef>
                <a:spcPct val="20000"/>
              </a:spcBef>
              <a:buFontTx/>
              <a:buChar char="-"/>
            </a:pPr>
            <a:endParaRPr lang="en-GB" sz="2400" dirty="0">
              <a:latin typeface="Arial" panose="020B0604020202020204" pitchFamily="34" charset="0"/>
              <a:cs typeface="Arial" panose="020B0604020202020204" pitchFamily="34" charset="0"/>
            </a:endParaRPr>
          </a:p>
          <a:p>
            <a:pPr marL="342900" indent="-342900">
              <a:spcBef>
                <a:spcPct val="20000"/>
              </a:spcBef>
              <a:buFontTx/>
              <a:buChar char="-"/>
            </a:pPr>
            <a:r>
              <a:rPr lang="en-GB" sz="2400" dirty="0">
                <a:latin typeface="Arial" panose="020B0604020202020204" pitchFamily="34" charset="0"/>
                <a:cs typeface="Arial" panose="020B0604020202020204" pitchFamily="34" charset="0"/>
              </a:rPr>
              <a:t>Meeting duration limit set to 24 hours</a:t>
            </a:r>
          </a:p>
          <a:p>
            <a:pPr marL="342900" indent="-342900">
              <a:spcBef>
                <a:spcPct val="20000"/>
              </a:spcBef>
              <a:buFontTx/>
              <a:buChar char="-"/>
            </a:pPr>
            <a:endParaRPr lang="en-GB" sz="2400" dirty="0">
              <a:latin typeface="Arial" panose="020B0604020202020204" pitchFamily="34" charset="0"/>
              <a:cs typeface="Arial" panose="020B0604020202020204" pitchFamily="34" charset="0"/>
            </a:endParaRPr>
          </a:p>
          <a:p>
            <a:pPr marL="342900" indent="-342900">
              <a:spcBef>
                <a:spcPct val="20000"/>
              </a:spcBef>
              <a:buFontTx/>
              <a:buChar char="-"/>
            </a:pPr>
            <a:r>
              <a:rPr lang="en-GB" sz="2400" dirty="0">
                <a:latin typeface="Arial" panose="020B0604020202020204" pitchFamily="34" charset="0"/>
                <a:cs typeface="Arial" panose="020B0604020202020204" pitchFamily="34" charset="0"/>
              </a:rPr>
              <a:t>Features: </a:t>
            </a:r>
          </a:p>
          <a:p>
            <a:pPr marL="800100" lvl="1" indent="-342900">
              <a:spcBef>
                <a:spcPct val="20000"/>
              </a:spcBef>
              <a:buFontTx/>
              <a:buChar char="-"/>
            </a:pPr>
            <a:r>
              <a:rPr lang="en-GB" sz="2400" dirty="0">
                <a:latin typeface="Arial" panose="020B0604020202020204" pitchFamily="34" charset="0"/>
                <a:cs typeface="Arial" panose="020B0604020202020204" pitchFamily="34" charset="0"/>
              </a:rPr>
              <a:t>User management (</a:t>
            </a:r>
            <a:r>
              <a:rPr lang="en-GB" sz="2400" dirty="0"/>
              <a:t>add, delete and assign roles and add-on features)</a:t>
            </a:r>
            <a:endParaRPr lang="en-GB" sz="2400" dirty="0">
              <a:latin typeface="Arial" panose="020B0604020202020204" pitchFamily="34" charset="0"/>
              <a:cs typeface="Arial" panose="020B0604020202020204" pitchFamily="34" charset="0"/>
            </a:endParaRPr>
          </a:p>
          <a:p>
            <a:pPr marL="800100" lvl="1" indent="-342900">
              <a:spcBef>
                <a:spcPct val="20000"/>
              </a:spcBef>
              <a:buFontTx/>
              <a:buChar char="-"/>
            </a:pPr>
            <a:r>
              <a:rPr lang="en-GB" sz="2400" dirty="0">
                <a:latin typeface="Arial" panose="020B0604020202020204" pitchFamily="34" charset="0"/>
                <a:cs typeface="Arial" panose="020B0604020202020204" pitchFamily="34" charset="0"/>
              </a:rPr>
              <a:t>Admin (</a:t>
            </a:r>
            <a:r>
              <a:rPr lang="en-GB" sz="2400" dirty="0"/>
              <a:t>advanced meeting controls - enabling and disabling recording, encryption, chat and notifications)</a:t>
            </a:r>
          </a:p>
          <a:p>
            <a:pPr marL="800100" lvl="1" indent="-342900">
              <a:spcBef>
                <a:spcPct val="20000"/>
              </a:spcBef>
              <a:buFontTx/>
              <a:buChar char="-"/>
            </a:pPr>
            <a:r>
              <a:rPr lang="en-GB" sz="2400" dirty="0">
                <a:latin typeface="Arial" panose="020B0604020202020204" pitchFamily="34" charset="0"/>
                <a:cs typeface="Arial" panose="020B0604020202020204" pitchFamily="34" charset="0"/>
              </a:rPr>
              <a:t>Reporting (</a:t>
            </a:r>
            <a:r>
              <a:rPr lang="en-GB" sz="2400" dirty="0"/>
              <a:t>Run usage reports to learn how many meetings are taking place in your organization, which days, number of participants, number of meeting minutes and more)</a:t>
            </a:r>
            <a:endParaRPr lang="en-GB" sz="2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B6447CC-8470-44FC-B398-06D5132BAAE1}"/>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52</a:t>
            </a:fld>
            <a:endParaRPr lang="en-GB" dirty="0"/>
          </a:p>
        </p:txBody>
      </p:sp>
    </p:spTree>
    <p:extLst>
      <p:ext uri="{BB962C8B-B14F-4D97-AF65-F5344CB8AC3E}">
        <p14:creationId xmlns:p14="http://schemas.microsoft.com/office/powerpoint/2010/main" val="2726841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de-DE" dirty="0"/>
              <a:t>ZOOM – Pro Account Guide - 2</a:t>
            </a:r>
            <a:endParaRPr lang="en-US" dirty="0"/>
          </a:p>
        </p:txBody>
      </p:sp>
      <p:sp>
        <p:nvSpPr>
          <p:cNvPr id="8" name="Rectangle 7">
            <a:extLst>
              <a:ext uri="{FF2B5EF4-FFF2-40B4-BE49-F238E27FC236}">
                <a16:creationId xmlns:a16="http://schemas.microsoft.com/office/drawing/2014/main" id="{9B0E5CB0-5534-4DFC-B9A3-0840CD09E7A3}"/>
              </a:ext>
            </a:extLst>
          </p:cNvPr>
          <p:cNvSpPr/>
          <p:nvPr/>
        </p:nvSpPr>
        <p:spPr>
          <a:xfrm>
            <a:off x="820808" y="1196752"/>
            <a:ext cx="7272808" cy="5040560"/>
          </a:xfrm>
          <a:prstGeom prst="rect">
            <a:avLst/>
          </a:prstGeom>
          <a:solidFill>
            <a:schemeClr val="bg2"/>
          </a:solidFill>
          <a:ln>
            <a:noFill/>
          </a:ln>
        </p:spPr>
        <p:txBody>
          <a:bodyPr vert="horz" lIns="91440" tIns="45720" rIns="91440" bIns="45720" rtlCol="0" anchor="ctr">
            <a:noAutofit/>
          </a:bodyPr>
          <a:lstStyle/>
          <a:p>
            <a:pPr marL="342900" indent="-342900">
              <a:spcBef>
                <a:spcPct val="20000"/>
              </a:spcBef>
              <a:buFontTx/>
              <a:buChar char="-"/>
            </a:pPr>
            <a:r>
              <a:rPr lang="en-GB" sz="2400" dirty="0">
                <a:latin typeface="Arial" panose="020B0604020202020204" pitchFamily="34" charset="0"/>
                <a:cs typeface="Arial" panose="020B0604020202020204" pitchFamily="34" charset="0"/>
              </a:rPr>
              <a:t>Assign scheduler </a:t>
            </a:r>
          </a:p>
          <a:p>
            <a:pPr marL="800100" lvl="1" indent="-342900">
              <a:spcBef>
                <a:spcPct val="20000"/>
              </a:spcBef>
              <a:buFontTx/>
              <a:buChar char="-"/>
            </a:pPr>
            <a:r>
              <a:rPr lang="en-GB" sz="2000" dirty="0">
                <a:latin typeface="Arial" panose="020B0604020202020204" pitchFamily="34" charset="0"/>
                <a:cs typeface="Arial" panose="020B0604020202020204" pitchFamily="34" charset="0"/>
              </a:rPr>
              <a:t>Al</a:t>
            </a:r>
            <a:r>
              <a:rPr lang="en-GB" sz="2000" dirty="0"/>
              <a:t>lows you to assign someone else to set up your meetings for you. Assignee must also have a Pro plan)</a:t>
            </a:r>
          </a:p>
          <a:p>
            <a:pPr lvl="1">
              <a:spcBef>
                <a:spcPct val="20000"/>
              </a:spcBef>
            </a:pPr>
            <a:endParaRPr lang="en-US" sz="2000" b="1" dirty="0">
              <a:latin typeface="Arial" panose="020B0604020202020204" pitchFamily="34" charset="0"/>
              <a:cs typeface="Arial" panose="020B0604020202020204" pitchFamily="34" charset="0"/>
            </a:endParaRPr>
          </a:p>
          <a:p>
            <a:pPr marL="342900" indent="-342900">
              <a:spcBef>
                <a:spcPct val="20000"/>
              </a:spcBef>
              <a:buFontTx/>
              <a:buChar char="-"/>
            </a:pPr>
            <a:r>
              <a:rPr lang="en-GB" sz="2400" dirty="0">
                <a:latin typeface="Arial" panose="020B0604020202020204" pitchFamily="34" charset="0"/>
                <a:cs typeface="Arial" panose="020B0604020202020204" pitchFamily="34" charset="0"/>
              </a:rPr>
              <a:t>1GB of MP4 or M4A cloud recording </a:t>
            </a:r>
          </a:p>
          <a:p>
            <a:pPr marL="800100" lvl="1" indent="-342900">
              <a:spcBef>
                <a:spcPct val="20000"/>
              </a:spcBef>
              <a:buFontTx/>
              <a:buChar char="-"/>
            </a:pPr>
            <a:r>
              <a:rPr lang="en-GB" sz="2000" dirty="0"/>
              <a:t>Record meetings in the Zoom Cloud, where the file can then be downloaded and/or streamed from a browser. Available formats include MP4 (video), M4A (audio) and txt (chat) </a:t>
            </a:r>
            <a:r>
              <a:rPr lang="en-GB" sz="2000" u="sng" dirty="0">
                <a:hlinkClick r:id="rId2"/>
              </a:rPr>
              <a:t>More details here</a:t>
            </a:r>
            <a:r>
              <a:rPr lang="en-GB" sz="2000" u="sng" dirty="0"/>
              <a:t>)</a:t>
            </a:r>
          </a:p>
          <a:p>
            <a:pPr marL="800100" lvl="1" indent="-342900">
              <a:spcBef>
                <a:spcPct val="20000"/>
              </a:spcBef>
              <a:buFontTx/>
              <a:buChar char="-"/>
            </a:pPr>
            <a:endParaRPr lang="en-GB" sz="2000" u="sng" dirty="0"/>
          </a:p>
          <a:p>
            <a:pPr marL="342900" indent="-342900">
              <a:spcBef>
                <a:spcPct val="20000"/>
              </a:spcBef>
              <a:buFontTx/>
              <a:buChar char="-"/>
            </a:pPr>
            <a:r>
              <a:rPr lang="en-GB" sz="2400" dirty="0">
                <a:latin typeface="Arial" panose="020B0604020202020204" pitchFamily="34" charset="0"/>
                <a:cs typeface="Arial" panose="020B0604020202020204" pitchFamily="34" charset="0"/>
              </a:rPr>
              <a:t>Skype for Business (Lync) interoperability</a:t>
            </a:r>
          </a:p>
          <a:p>
            <a:pPr marL="800100" lvl="1" indent="-342900">
              <a:spcBef>
                <a:spcPct val="20000"/>
              </a:spcBef>
              <a:buFontTx/>
              <a:buChar char="-"/>
            </a:pPr>
            <a:r>
              <a:rPr lang="en-GB" sz="2000" dirty="0"/>
              <a:t>Allows Lync users 2010, 2013 and Skype for Business users to initiate a Zoom meeting from the Lync contact list)</a:t>
            </a:r>
          </a:p>
        </p:txBody>
      </p:sp>
      <p:sp>
        <p:nvSpPr>
          <p:cNvPr id="5" name="Footer Placeholder 4">
            <a:extLst>
              <a:ext uri="{FF2B5EF4-FFF2-40B4-BE49-F238E27FC236}">
                <a16:creationId xmlns:a16="http://schemas.microsoft.com/office/drawing/2014/main" id="{9B437F1B-D02C-46AF-BBDB-3B02CABE62FE}"/>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53</a:t>
            </a:fld>
            <a:endParaRPr lang="en-GB" dirty="0"/>
          </a:p>
        </p:txBody>
      </p:sp>
    </p:spTree>
    <p:extLst>
      <p:ext uri="{BB962C8B-B14F-4D97-AF65-F5344CB8AC3E}">
        <p14:creationId xmlns:p14="http://schemas.microsoft.com/office/powerpoint/2010/main" val="2011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de-DE" dirty="0"/>
              <a:t>ZOOM – Pro Account Guide - 3</a:t>
            </a:r>
            <a:endParaRPr lang="en-US" dirty="0"/>
          </a:p>
        </p:txBody>
      </p:sp>
      <p:sp>
        <p:nvSpPr>
          <p:cNvPr id="8" name="Rectangle 7">
            <a:extLst>
              <a:ext uri="{FF2B5EF4-FFF2-40B4-BE49-F238E27FC236}">
                <a16:creationId xmlns:a16="http://schemas.microsoft.com/office/drawing/2014/main" id="{9B0E5CB0-5534-4DFC-B9A3-0840CD09E7A3}"/>
              </a:ext>
            </a:extLst>
          </p:cNvPr>
          <p:cNvSpPr/>
          <p:nvPr/>
        </p:nvSpPr>
        <p:spPr>
          <a:xfrm>
            <a:off x="765821" y="1268760"/>
            <a:ext cx="7272808" cy="2088232"/>
          </a:xfrm>
          <a:prstGeom prst="rect">
            <a:avLst/>
          </a:prstGeom>
          <a:solidFill>
            <a:schemeClr val="bg2"/>
          </a:solidFill>
          <a:ln>
            <a:noFill/>
          </a:ln>
        </p:spPr>
        <p:txBody>
          <a:bodyPr vert="horz" lIns="91440" tIns="45720" rIns="91440" bIns="45720" rtlCol="0" anchor="ctr">
            <a:normAutofit/>
          </a:bodyPr>
          <a:lstStyle/>
          <a:p>
            <a:pPr>
              <a:spcBef>
                <a:spcPct val="20000"/>
              </a:spcBef>
            </a:pPr>
            <a:r>
              <a:rPr lang="en-GB" sz="2000" dirty="0">
                <a:latin typeface="Arial" panose="020B0604020202020204" pitchFamily="34" charset="0"/>
                <a:cs typeface="Arial" panose="020B0604020202020204" pitchFamily="34" charset="0"/>
              </a:rPr>
              <a:t>Zoom Pro Account Adds-on:</a:t>
            </a:r>
          </a:p>
          <a:p>
            <a:pPr marL="342900" indent="-342900">
              <a:spcBef>
                <a:spcPct val="20000"/>
              </a:spcBef>
              <a:buFontTx/>
              <a:buChar char="-"/>
            </a:pPr>
            <a:r>
              <a:rPr lang="en-GB" sz="2000" dirty="0">
                <a:latin typeface="Arial" panose="020B0604020202020204" pitchFamily="34" charset="0"/>
                <a:cs typeface="Arial" panose="020B0604020202020204" pitchFamily="34" charset="0"/>
              </a:rPr>
              <a:t>H.323/SIP Room Connector - </a:t>
            </a:r>
            <a:r>
              <a:rPr lang="en-GB" dirty="0"/>
              <a:t>Enable H.323/SIP room systems to communicate with desktop, tablet and mobile devices. </a:t>
            </a:r>
            <a:r>
              <a:rPr lang="en-GB" dirty="0">
                <a:hlinkClick r:id="rId2"/>
              </a:rPr>
              <a:t>More details here</a:t>
            </a:r>
            <a:r>
              <a:rPr lang="en-GB" dirty="0"/>
              <a:t>.</a:t>
            </a:r>
            <a:endParaRPr lang="en-GB"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2071253-7288-4C8C-AF0C-CDEB8409BDD0}"/>
              </a:ext>
            </a:extLst>
          </p:cNvPr>
          <p:cNvSpPr/>
          <p:nvPr/>
        </p:nvSpPr>
        <p:spPr>
          <a:xfrm>
            <a:off x="795238" y="3939952"/>
            <a:ext cx="7272808" cy="1152128"/>
          </a:xfrm>
          <a:prstGeom prst="rect">
            <a:avLst/>
          </a:prstGeom>
          <a:solidFill>
            <a:schemeClr val="bg2"/>
          </a:solidFill>
          <a:ln>
            <a:noFill/>
          </a:ln>
        </p:spPr>
        <p:txBody>
          <a:bodyPr vert="horz" lIns="91440" tIns="45720" rIns="91440" bIns="45720" rtlCol="0" anchor="ctr">
            <a:normAutofit/>
          </a:bodyPr>
          <a:lstStyle/>
          <a:p>
            <a:pPr>
              <a:spcBef>
                <a:spcPct val="20000"/>
              </a:spcBef>
            </a:pPr>
            <a:r>
              <a:rPr lang="en-GB" sz="2000" dirty="0">
                <a:latin typeface="Arial" panose="020B0604020202020204" pitchFamily="34" charset="0"/>
                <a:cs typeface="Arial" panose="020B0604020202020204" pitchFamily="34" charset="0"/>
              </a:rPr>
              <a:t>Zoom website offers a comprehensive documentation and training materials on how to use Zoom on different platforms -- </a:t>
            </a:r>
            <a:r>
              <a:rPr lang="en-GB" sz="2000" dirty="0">
                <a:latin typeface="Arial" panose="020B0604020202020204" pitchFamily="34" charset="0"/>
                <a:cs typeface="Arial" panose="020B0604020202020204" pitchFamily="34" charset="0"/>
                <a:hlinkClick r:id="rId3"/>
              </a:rPr>
              <a:t>https://support.zoom.us</a:t>
            </a:r>
            <a:r>
              <a:rPr lang="en-GB" sz="2000"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054BFF73-1676-4BCD-A344-7D76D7A5F8E0}"/>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54</a:t>
            </a:fld>
            <a:endParaRPr lang="en-GB" dirty="0"/>
          </a:p>
        </p:txBody>
      </p:sp>
    </p:spTree>
    <p:extLst>
      <p:ext uri="{BB962C8B-B14F-4D97-AF65-F5344CB8AC3E}">
        <p14:creationId xmlns:p14="http://schemas.microsoft.com/office/powerpoint/2010/main" val="3663778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de-DE" dirty="0"/>
              <a:t>ZOOM – Pro Account Sing In and Profile</a:t>
            </a:r>
            <a:endParaRPr lang="en-US" dirty="0"/>
          </a:p>
        </p:txBody>
      </p:sp>
      <p:sp>
        <p:nvSpPr>
          <p:cNvPr id="8" name="Rectangle 7">
            <a:extLst>
              <a:ext uri="{FF2B5EF4-FFF2-40B4-BE49-F238E27FC236}">
                <a16:creationId xmlns:a16="http://schemas.microsoft.com/office/drawing/2014/main" id="{9B0E5CB0-5534-4DFC-B9A3-0840CD09E7A3}"/>
              </a:ext>
            </a:extLst>
          </p:cNvPr>
          <p:cNvSpPr/>
          <p:nvPr/>
        </p:nvSpPr>
        <p:spPr>
          <a:xfrm>
            <a:off x="765821" y="1268761"/>
            <a:ext cx="7272808" cy="720080"/>
          </a:xfrm>
          <a:prstGeom prst="rect">
            <a:avLst/>
          </a:prstGeom>
          <a:solidFill>
            <a:schemeClr val="bg2"/>
          </a:solidFill>
          <a:ln>
            <a:noFill/>
          </a:ln>
        </p:spPr>
        <p:txBody>
          <a:bodyPr vert="horz" lIns="91440" tIns="45720" rIns="91440" bIns="45720" rtlCol="0" anchor="ctr">
            <a:normAutofit lnSpcReduction="10000"/>
          </a:bodyPr>
          <a:lstStyle/>
          <a:p>
            <a:pPr>
              <a:spcBef>
                <a:spcPct val="20000"/>
              </a:spcBef>
            </a:pPr>
            <a:r>
              <a:rPr lang="en-GB" sz="2000" dirty="0">
                <a:latin typeface="Arial" panose="020B0604020202020204" pitchFamily="34" charset="0"/>
                <a:cs typeface="Arial" panose="020B0604020202020204" pitchFamily="34" charset="0"/>
              </a:rPr>
              <a:t>Go to: https://zoom.us </a:t>
            </a:r>
          </a:p>
          <a:p>
            <a:pPr>
              <a:spcBef>
                <a:spcPct val="20000"/>
              </a:spcBef>
            </a:pPr>
            <a:r>
              <a:rPr lang="en-GB" sz="2000" dirty="0">
                <a:latin typeface="Arial" panose="020B0604020202020204" pitchFamily="34" charset="0"/>
                <a:cs typeface="Arial" panose="020B0604020202020204" pitchFamily="34" charset="0"/>
              </a:rPr>
              <a:t>and click on “Sign In” link to get into your account.</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765820" y="2014237"/>
            <a:ext cx="6110436" cy="3719019"/>
          </a:xfrm>
          <a:prstGeom prst="rect">
            <a:avLst/>
          </a:prstGeom>
        </p:spPr>
      </p:pic>
      <p:sp>
        <p:nvSpPr>
          <p:cNvPr id="9" name="Rectangle 8">
            <a:extLst>
              <a:ext uri="{FF2B5EF4-FFF2-40B4-BE49-F238E27FC236}">
                <a16:creationId xmlns:a16="http://schemas.microsoft.com/office/drawing/2014/main" id="{9B0E5CB0-5534-4DFC-B9A3-0840CD09E7A3}"/>
              </a:ext>
            </a:extLst>
          </p:cNvPr>
          <p:cNvSpPr/>
          <p:nvPr/>
        </p:nvSpPr>
        <p:spPr>
          <a:xfrm>
            <a:off x="765821" y="5825084"/>
            <a:ext cx="7272808" cy="720080"/>
          </a:xfrm>
          <a:prstGeom prst="rect">
            <a:avLst/>
          </a:prstGeom>
          <a:solidFill>
            <a:schemeClr val="bg2"/>
          </a:solidFill>
          <a:ln>
            <a:noFill/>
          </a:ln>
        </p:spPr>
        <p:txBody>
          <a:bodyPr vert="horz" lIns="91440" tIns="45720" rIns="91440" bIns="45720" rtlCol="0" anchor="ctr">
            <a:normAutofit fontScale="85000" lnSpcReduction="20000"/>
          </a:bodyPr>
          <a:lstStyle/>
          <a:p>
            <a:pPr>
              <a:spcBef>
                <a:spcPct val="20000"/>
              </a:spcBef>
            </a:pPr>
            <a:r>
              <a:rPr lang="en-GB" sz="2000" dirty="0">
                <a:latin typeface="Arial" panose="020B0604020202020204" pitchFamily="34" charset="0"/>
                <a:cs typeface="Arial" panose="020B0604020202020204" pitchFamily="34" charset="0"/>
              </a:rPr>
              <a:t>Profile details – i.e. Personal Meeting ID (a unique zoom number: 123-456-7890) and the web link: https://zoom.us/j/1234567890 (can be used for instant meetings)</a:t>
            </a:r>
          </a:p>
        </p:txBody>
      </p:sp>
      <p:sp>
        <p:nvSpPr>
          <p:cNvPr id="10" name="Rectangle 9">
            <a:extLst>
              <a:ext uri="{FF2B5EF4-FFF2-40B4-BE49-F238E27FC236}">
                <a16:creationId xmlns:a16="http://schemas.microsoft.com/office/drawing/2014/main" id="{9B0E5CB0-5534-4DFC-B9A3-0840CD09E7A3}"/>
              </a:ext>
            </a:extLst>
          </p:cNvPr>
          <p:cNvSpPr/>
          <p:nvPr/>
        </p:nvSpPr>
        <p:spPr>
          <a:xfrm>
            <a:off x="6930268" y="2080669"/>
            <a:ext cx="1800200" cy="3436563"/>
          </a:xfrm>
          <a:prstGeom prst="rect">
            <a:avLst/>
          </a:prstGeom>
          <a:solidFill>
            <a:schemeClr val="bg2"/>
          </a:solidFill>
          <a:ln>
            <a:noFill/>
          </a:ln>
        </p:spPr>
        <p:txBody>
          <a:bodyPr vert="horz" lIns="91440" tIns="45720" rIns="91440" bIns="45720" rtlCol="0" anchor="ctr">
            <a:normAutofit/>
          </a:bodyPr>
          <a:lstStyle/>
          <a:p>
            <a:pPr>
              <a:spcBef>
                <a:spcPct val="20000"/>
              </a:spcBef>
            </a:pPr>
            <a:r>
              <a:rPr lang="en-GB" sz="2000" dirty="0">
                <a:solidFill>
                  <a:srgbClr val="FF0000"/>
                </a:solidFill>
                <a:latin typeface="Arial" panose="020B0604020202020204" pitchFamily="34" charset="0"/>
                <a:cs typeface="Arial" panose="020B0604020202020204" pitchFamily="34" charset="0"/>
              </a:rPr>
              <a:t>We highly recommend to generate a new meeting id every time you want to host a meeting!</a:t>
            </a:r>
          </a:p>
        </p:txBody>
      </p:sp>
      <p:sp>
        <p:nvSpPr>
          <p:cNvPr id="11" name="Footer Placeholder 4">
            <a:extLst>
              <a:ext uri="{FF2B5EF4-FFF2-40B4-BE49-F238E27FC236}">
                <a16:creationId xmlns:a16="http://schemas.microsoft.com/office/drawing/2014/main" id="{CC1C3790-3283-4A20-B895-3D6678758027}"/>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55</a:t>
            </a:fld>
            <a:endParaRPr lang="en-GB" dirty="0"/>
          </a:p>
        </p:txBody>
      </p:sp>
    </p:spTree>
    <p:extLst>
      <p:ext uri="{BB962C8B-B14F-4D97-AF65-F5344CB8AC3E}">
        <p14:creationId xmlns:p14="http://schemas.microsoft.com/office/powerpoint/2010/main" val="1402580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de-DE" dirty="0"/>
              <a:t>ZOOM – Schedule a Meeting - 1</a:t>
            </a:r>
            <a:endParaRPr lang="en-US" dirty="0"/>
          </a:p>
        </p:txBody>
      </p:sp>
      <p:sp>
        <p:nvSpPr>
          <p:cNvPr id="8" name="Rectangle 7">
            <a:extLst>
              <a:ext uri="{FF2B5EF4-FFF2-40B4-BE49-F238E27FC236}">
                <a16:creationId xmlns:a16="http://schemas.microsoft.com/office/drawing/2014/main" id="{9B0E5CB0-5534-4DFC-B9A3-0840CD09E7A3}"/>
              </a:ext>
            </a:extLst>
          </p:cNvPr>
          <p:cNvSpPr/>
          <p:nvPr/>
        </p:nvSpPr>
        <p:spPr>
          <a:xfrm>
            <a:off x="467544" y="1268760"/>
            <a:ext cx="7992888" cy="5184576"/>
          </a:xfrm>
          <a:prstGeom prst="rect">
            <a:avLst/>
          </a:prstGeom>
          <a:solidFill>
            <a:schemeClr val="bg2"/>
          </a:solidFill>
          <a:ln>
            <a:noFill/>
          </a:ln>
        </p:spPr>
        <p:txBody>
          <a:bodyPr vert="horz" lIns="91440" tIns="45720" rIns="91440" bIns="45720" rtlCol="0" anchor="ctr">
            <a:normAutofit lnSpcReduction="10000"/>
          </a:bodyPr>
          <a:lstStyle/>
          <a:p>
            <a:pPr>
              <a:spcBef>
                <a:spcPct val="20000"/>
              </a:spcBef>
            </a:pPr>
            <a:r>
              <a:rPr lang="en-GB" sz="2400" dirty="0">
                <a:latin typeface="Arial" panose="020B0604020202020204" pitchFamily="34" charset="0"/>
                <a:cs typeface="Arial" panose="020B0604020202020204" pitchFamily="34" charset="0"/>
              </a:rPr>
              <a:t>Click on the “SCHEDULE A MEETING” link and enter couple of info in the fields displayed on the form, i.e.: </a:t>
            </a:r>
          </a:p>
          <a:p>
            <a:pPr marL="342900" indent="-342900">
              <a:spcBef>
                <a:spcPct val="20000"/>
              </a:spcBef>
              <a:buFontTx/>
              <a:buChar char="-"/>
            </a:pPr>
            <a:r>
              <a:rPr lang="en-GB" sz="2000" dirty="0">
                <a:latin typeface="Arial" panose="020B0604020202020204" pitchFamily="34" charset="0"/>
                <a:cs typeface="Arial" panose="020B0604020202020204" pitchFamily="34" charset="0"/>
              </a:rPr>
              <a:t>Topic - choose a relevant topic name</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Description (optional) - choose a relevant description, if you want</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When - choose the date and time </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Duration - choose the duration of the meeting</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Time zone and recurring - as and if you need it</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Registration - typically, you don’t need to set this as required, as you don’t want people that are invited to the meeting to register for it</a:t>
            </a:r>
          </a:p>
        </p:txBody>
      </p:sp>
      <p:sp>
        <p:nvSpPr>
          <p:cNvPr id="5" name="Footer Placeholder 4">
            <a:extLst>
              <a:ext uri="{FF2B5EF4-FFF2-40B4-BE49-F238E27FC236}">
                <a16:creationId xmlns:a16="http://schemas.microsoft.com/office/drawing/2014/main" id="{00F5582F-4126-4654-A273-4C5E5B657AD2}"/>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56</a:t>
            </a:fld>
            <a:endParaRPr lang="en-GB" dirty="0"/>
          </a:p>
        </p:txBody>
      </p:sp>
    </p:spTree>
    <p:extLst>
      <p:ext uri="{BB962C8B-B14F-4D97-AF65-F5344CB8AC3E}">
        <p14:creationId xmlns:p14="http://schemas.microsoft.com/office/powerpoint/2010/main" val="3581349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de-DE" dirty="0"/>
              <a:t>ZOOM – Schedule a Meeting - 2</a:t>
            </a:r>
            <a:endParaRPr lang="en-US" dirty="0"/>
          </a:p>
        </p:txBody>
      </p:sp>
      <p:sp>
        <p:nvSpPr>
          <p:cNvPr id="8" name="Rectangle 7">
            <a:extLst>
              <a:ext uri="{FF2B5EF4-FFF2-40B4-BE49-F238E27FC236}">
                <a16:creationId xmlns:a16="http://schemas.microsoft.com/office/drawing/2014/main" id="{9B0E5CB0-5534-4DFC-B9A3-0840CD09E7A3}"/>
              </a:ext>
            </a:extLst>
          </p:cNvPr>
          <p:cNvSpPr/>
          <p:nvPr/>
        </p:nvSpPr>
        <p:spPr>
          <a:xfrm>
            <a:off x="467544" y="1268760"/>
            <a:ext cx="7992888" cy="5184576"/>
          </a:xfrm>
          <a:prstGeom prst="rect">
            <a:avLst/>
          </a:prstGeom>
          <a:solidFill>
            <a:schemeClr val="bg2"/>
          </a:solidFill>
          <a:ln>
            <a:noFill/>
          </a:ln>
        </p:spPr>
        <p:txBody>
          <a:bodyPr vert="horz" lIns="91440" tIns="45720" rIns="91440" bIns="45720" rtlCol="0" anchor="ctr">
            <a:normAutofit fontScale="92500" lnSpcReduction="10000"/>
          </a:bodyPr>
          <a:lstStyle/>
          <a:p>
            <a:pPr marL="342900" indent="-342900">
              <a:spcBef>
                <a:spcPct val="20000"/>
              </a:spcBef>
              <a:buFontTx/>
              <a:buChar char="-"/>
            </a:pPr>
            <a:r>
              <a:rPr lang="en-GB" sz="2000" dirty="0">
                <a:latin typeface="Arial" panose="020B0604020202020204" pitchFamily="34" charset="0"/>
                <a:cs typeface="Arial" panose="020B0604020202020204" pitchFamily="34" charset="0"/>
              </a:rPr>
              <a:t>Meeting – better option is the system to generate an automated meeting id</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Meeting password – - good practise is to select Required, and a text box will appear to enter a password. You will need to send this password when sending the meeting details email to the participants</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Video – both Host and Participant set as on (if the need is of a video conference)</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Audio – set Both </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Hosting options – it is good to set Enable join before host, as everybody can join the meeting before the host arrives. </a:t>
            </a:r>
          </a:p>
          <a:p>
            <a:pPr marL="342900" indent="-342900">
              <a:spcBef>
                <a:spcPct val="20000"/>
              </a:spcBef>
              <a:buFontTx/>
              <a:buChar char="-"/>
            </a:pPr>
            <a:endParaRPr lang="en-GB" sz="2000" dirty="0">
              <a:latin typeface="Arial" panose="020B0604020202020204" pitchFamily="34" charset="0"/>
              <a:cs typeface="Arial" panose="020B0604020202020204" pitchFamily="34" charset="0"/>
            </a:endParaRPr>
          </a:p>
          <a:p>
            <a:pPr marL="342900" indent="-342900">
              <a:spcBef>
                <a:spcPct val="20000"/>
              </a:spcBef>
              <a:buFontTx/>
              <a:buChar char="-"/>
            </a:pPr>
            <a:r>
              <a:rPr lang="en-GB" sz="2000" dirty="0">
                <a:latin typeface="Arial" panose="020B0604020202020204" pitchFamily="34" charset="0"/>
                <a:cs typeface="Arial" panose="020B0604020202020204" pitchFamily="34" charset="0"/>
              </a:rPr>
              <a:t>Alternative hosts – no real need to set up anything here</a:t>
            </a:r>
          </a:p>
        </p:txBody>
      </p:sp>
      <p:sp>
        <p:nvSpPr>
          <p:cNvPr id="5" name="Footer Placeholder 4">
            <a:extLst>
              <a:ext uri="{FF2B5EF4-FFF2-40B4-BE49-F238E27FC236}">
                <a16:creationId xmlns:a16="http://schemas.microsoft.com/office/drawing/2014/main" id="{AC4AF1E9-C946-4A75-9AB3-D8B5B8AE1E68}"/>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57</a:t>
            </a:fld>
            <a:endParaRPr lang="en-GB" dirty="0"/>
          </a:p>
        </p:txBody>
      </p:sp>
    </p:spTree>
    <p:extLst>
      <p:ext uri="{BB962C8B-B14F-4D97-AF65-F5344CB8AC3E}">
        <p14:creationId xmlns:p14="http://schemas.microsoft.com/office/powerpoint/2010/main" val="3713918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de-DE" dirty="0"/>
              <a:t>ZOOM – Schedule a Meeting - 3</a:t>
            </a:r>
            <a:endParaRPr lang="en-US" dirty="0"/>
          </a:p>
        </p:txBody>
      </p:sp>
      <p:sp>
        <p:nvSpPr>
          <p:cNvPr id="8" name="Rectangle 7">
            <a:extLst>
              <a:ext uri="{FF2B5EF4-FFF2-40B4-BE49-F238E27FC236}">
                <a16:creationId xmlns:a16="http://schemas.microsoft.com/office/drawing/2014/main" id="{9B0E5CB0-5534-4DFC-B9A3-0840CD09E7A3}"/>
              </a:ext>
            </a:extLst>
          </p:cNvPr>
          <p:cNvSpPr/>
          <p:nvPr/>
        </p:nvSpPr>
        <p:spPr>
          <a:xfrm>
            <a:off x="467544" y="1268760"/>
            <a:ext cx="7992888" cy="720080"/>
          </a:xfrm>
          <a:prstGeom prst="rect">
            <a:avLst/>
          </a:prstGeom>
          <a:solidFill>
            <a:schemeClr val="bg2"/>
          </a:solidFill>
          <a:ln>
            <a:noFill/>
          </a:ln>
        </p:spPr>
        <p:txBody>
          <a:bodyPr vert="horz" lIns="91440" tIns="45720" rIns="91440" bIns="45720" rtlCol="0" anchor="ctr">
            <a:normAutofit fontScale="85000" lnSpcReduction="20000"/>
          </a:bodyPr>
          <a:lstStyle/>
          <a:p>
            <a:pPr>
              <a:spcBef>
                <a:spcPct val="20000"/>
              </a:spcBef>
            </a:pPr>
            <a:endParaRPr lang="en-GB" sz="2600" dirty="0">
              <a:latin typeface="Arial" panose="020B0604020202020204" pitchFamily="34" charset="0"/>
              <a:cs typeface="Arial" panose="020B0604020202020204" pitchFamily="34" charset="0"/>
            </a:endParaRPr>
          </a:p>
          <a:p>
            <a:pPr>
              <a:spcBef>
                <a:spcPct val="20000"/>
              </a:spcBef>
            </a:pPr>
            <a:r>
              <a:rPr lang="en-GB" sz="2600" dirty="0">
                <a:latin typeface="Arial" panose="020B0604020202020204" pitchFamily="34" charset="0"/>
                <a:cs typeface="Arial" panose="020B0604020202020204" pitchFamily="34" charset="0"/>
              </a:rPr>
              <a:t>At the end click on Save. Meeting details will be shown.</a:t>
            </a:r>
          </a:p>
          <a:p>
            <a:pPr>
              <a:spcBef>
                <a:spcPct val="20000"/>
              </a:spcBef>
            </a:pPr>
            <a:endParaRPr lang="en-GB" sz="2600" dirty="0">
              <a:latin typeface="Arial" panose="020B060402020202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67544" y="2132856"/>
            <a:ext cx="7992888" cy="4395683"/>
          </a:xfrm>
          <a:prstGeom prst="rect">
            <a:avLst/>
          </a:prstGeom>
        </p:spPr>
      </p:pic>
      <p:sp>
        <p:nvSpPr>
          <p:cNvPr id="6" name="Footer Placeholder 4">
            <a:extLst>
              <a:ext uri="{FF2B5EF4-FFF2-40B4-BE49-F238E27FC236}">
                <a16:creationId xmlns:a16="http://schemas.microsoft.com/office/drawing/2014/main" id="{E3BA5FCD-E797-471C-8CC4-7C9A52C8DE3B}"/>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58</a:t>
            </a:fld>
            <a:endParaRPr lang="en-GB" dirty="0"/>
          </a:p>
        </p:txBody>
      </p:sp>
    </p:spTree>
    <p:extLst>
      <p:ext uri="{BB962C8B-B14F-4D97-AF65-F5344CB8AC3E}">
        <p14:creationId xmlns:p14="http://schemas.microsoft.com/office/powerpoint/2010/main" val="13655955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04A-13E3-4A67-A63A-4AA63FB3ED1E}"/>
              </a:ext>
            </a:extLst>
          </p:cNvPr>
          <p:cNvSpPr>
            <a:spLocks noGrp="1"/>
          </p:cNvSpPr>
          <p:nvPr>
            <p:ph type="title"/>
          </p:nvPr>
        </p:nvSpPr>
        <p:spPr/>
        <p:txBody>
          <a:bodyPr/>
          <a:lstStyle/>
          <a:p>
            <a:r>
              <a:rPr lang="de-DE" dirty="0"/>
              <a:t>ZOOM -</a:t>
            </a:r>
            <a:r>
              <a:rPr lang="fr-FR" dirty="0"/>
              <a:t> PMU / JEU in </a:t>
            </a:r>
            <a:r>
              <a:rPr lang="fr-FR" dirty="0" err="1"/>
              <a:t>Culham</a:t>
            </a:r>
            <a:endParaRPr lang="en-US" dirty="0"/>
          </a:p>
        </p:txBody>
      </p:sp>
      <p:sp>
        <p:nvSpPr>
          <p:cNvPr id="8" name="Rectangle 7">
            <a:extLst>
              <a:ext uri="{FF2B5EF4-FFF2-40B4-BE49-F238E27FC236}">
                <a16:creationId xmlns:a16="http://schemas.microsoft.com/office/drawing/2014/main" id="{9B0E5CB0-5534-4DFC-B9A3-0840CD09E7A3}"/>
              </a:ext>
            </a:extLst>
          </p:cNvPr>
          <p:cNvSpPr/>
          <p:nvPr/>
        </p:nvSpPr>
        <p:spPr>
          <a:xfrm>
            <a:off x="467544" y="1268760"/>
            <a:ext cx="7992888" cy="3168352"/>
          </a:xfrm>
          <a:prstGeom prst="rect">
            <a:avLst/>
          </a:prstGeom>
          <a:solidFill>
            <a:schemeClr val="bg2"/>
          </a:solidFill>
          <a:ln>
            <a:noFill/>
          </a:ln>
        </p:spPr>
        <p:txBody>
          <a:bodyPr vert="horz" lIns="91440" tIns="45720" rIns="91440" bIns="45720" rtlCol="0" anchor="ctr">
            <a:normAutofit fontScale="77500" lnSpcReduction="20000"/>
          </a:bodyPr>
          <a:lstStyle/>
          <a:p>
            <a:pPr>
              <a:spcBef>
                <a:spcPct val="20000"/>
              </a:spcBef>
            </a:pPr>
            <a:endParaRPr lang="en-GB" sz="2600" dirty="0">
              <a:latin typeface="Arial" panose="020B0604020202020204" pitchFamily="34" charset="0"/>
              <a:cs typeface="Arial" panose="020B0604020202020204" pitchFamily="34" charset="0"/>
            </a:endParaRPr>
          </a:p>
          <a:p>
            <a:pPr>
              <a:spcBef>
                <a:spcPct val="20000"/>
              </a:spcBef>
            </a:pPr>
            <a:r>
              <a:rPr lang="en-GB" sz="2600" dirty="0">
                <a:solidFill>
                  <a:srgbClr val="FF0000"/>
                </a:solidFill>
                <a:latin typeface="Arial" panose="020B0604020202020204" pitchFamily="34" charset="0"/>
                <a:cs typeface="Arial" panose="020B0604020202020204" pitchFamily="34" charset="0"/>
              </a:rPr>
              <a:t>Zoom platform at </a:t>
            </a:r>
            <a:r>
              <a:rPr lang="en-GB" sz="2600" dirty="0" err="1">
                <a:solidFill>
                  <a:srgbClr val="FF0000"/>
                </a:solidFill>
                <a:latin typeface="Arial" panose="020B0604020202020204" pitchFamily="34" charset="0"/>
                <a:cs typeface="Arial" panose="020B0604020202020204" pitchFamily="34" charset="0"/>
              </a:rPr>
              <a:t>Culham</a:t>
            </a:r>
            <a:r>
              <a:rPr lang="en-GB" sz="2600" dirty="0">
                <a:solidFill>
                  <a:srgbClr val="FF0000"/>
                </a:solidFill>
                <a:latin typeface="Arial" panose="020B0604020202020204" pitchFamily="34" charset="0"/>
                <a:cs typeface="Arial" panose="020B0604020202020204" pitchFamily="34" charset="0"/>
              </a:rPr>
              <a:t> is only available to </a:t>
            </a:r>
            <a:r>
              <a:rPr lang="en-GB" sz="2600" dirty="0" err="1">
                <a:solidFill>
                  <a:srgbClr val="FF0000"/>
                </a:solidFill>
                <a:latin typeface="Arial" panose="020B0604020202020204" pitchFamily="34" charset="0"/>
                <a:cs typeface="Arial" panose="020B0604020202020204" pitchFamily="34" charset="0"/>
              </a:rPr>
              <a:t>EUROfusion</a:t>
            </a:r>
            <a:r>
              <a:rPr lang="en-GB" sz="2600" dirty="0">
                <a:solidFill>
                  <a:srgbClr val="FF0000"/>
                </a:solidFill>
                <a:latin typeface="Arial" panose="020B0604020202020204" pitchFamily="34" charset="0"/>
                <a:cs typeface="Arial" panose="020B0604020202020204" pitchFamily="34" charset="0"/>
              </a:rPr>
              <a:t> PMU and JEU users based at </a:t>
            </a:r>
            <a:r>
              <a:rPr lang="en-GB" sz="2600" dirty="0" err="1">
                <a:solidFill>
                  <a:srgbClr val="FF0000"/>
                </a:solidFill>
                <a:latin typeface="Arial" panose="020B0604020202020204" pitchFamily="34" charset="0"/>
                <a:cs typeface="Arial" panose="020B0604020202020204" pitchFamily="34" charset="0"/>
              </a:rPr>
              <a:t>Culham</a:t>
            </a:r>
            <a:r>
              <a:rPr lang="en-GB" sz="2600" dirty="0">
                <a:solidFill>
                  <a:srgbClr val="FF0000"/>
                </a:solidFill>
                <a:latin typeface="Arial" panose="020B0604020202020204" pitchFamily="34" charset="0"/>
                <a:cs typeface="Arial" panose="020B0604020202020204" pitchFamily="34" charset="0"/>
              </a:rPr>
              <a:t>. It is not available to external </a:t>
            </a:r>
            <a:r>
              <a:rPr lang="en-GB" sz="2600" dirty="0" err="1">
                <a:solidFill>
                  <a:srgbClr val="FF0000"/>
                </a:solidFill>
                <a:latin typeface="Arial" panose="020B0604020202020204" pitchFamily="34" charset="0"/>
                <a:cs typeface="Arial" panose="020B0604020202020204" pitchFamily="34" charset="0"/>
              </a:rPr>
              <a:t>EUROfusion</a:t>
            </a:r>
            <a:r>
              <a:rPr lang="en-GB" sz="2600" dirty="0">
                <a:solidFill>
                  <a:srgbClr val="FF0000"/>
                </a:solidFill>
                <a:latin typeface="Arial" panose="020B0604020202020204" pitchFamily="34" charset="0"/>
                <a:cs typeface="Arial" panose="020B0604020202020204" pitchFamily="34" charset="0"/>
              </a:rPr>
              <a:t> users. </a:t>
            </a:r>
          </a:p>
          <a:p>
            <a:pPr>
              <a:spcBef>
                <a:spcPct val="20000"/>
              </a:spcBef>
            </a:pPr>
            <a:endParaRPr lang="en-GB" sz="2600" dirty="0">
              <a:latin typeface="Arial" panose="020B0604020202020204" pitchFamily="34" charset="0"/>
              <a:cs typeface="Arial" panose="020B0604020202020204" pitchFamily="34" charset="0"/>
            </a:endParaRPr>
          </a:p>
          <a:p>
            <a:pPr>
              <a:spcBef>
                <a:spcPct val="20000"/>
              </a:spcBef>
            </a:pPr>
            <a:r>
              <a:rPr lang="en-GB" sz="2600" dirty="0">
                <a:latin typeface="Arial" panose="020B0604020202020204" pitchFamily="34" charset="0"/>
                <a:cs typeface="Arial" panose="020B0604020202020204" pitchFamily="34" charset="0"/>
              </a:rPr>
              <a:t>The Zoom rooms (physical or virtual rooms) can be booked through the </a:t>
            </a:r>
            <a:r>
              <a:rPr lang="en-GB" sz="2600" dirty="0" err="1">
                <a:latin typeface="Arial" panose="020B0604020202020204" pitchFamily="34" charset="0"/>
                <a:cs typeface="Arial" panose="020B0604020202020204" pitchFamily="34" charset="0"/>
              </a:rPr>
              <a:t>roombooker</a:t>
            </a:r>
            <a:r>
              <a:rPr lang="en-GB" sz="2600" dirty="0">
                <a:latin typeface="Arial" panose="020B0604020202020204" pitchFamily="34" charset="0"/>
                <a:cs typeface="Arial" panose="020B0604020202020204" pitchFamily="34" charset="0"/>
              </a:rPr>
              <a:t> application at </a:t>
            </a:r>
            <a:r>
              <a:rPr lang="en-GB" sz="2600" dirty="0" err="1">
                <a:latin typeface="Arial" panose="020B0604020202020204" pitchFamily="34" charset="0"/>
                <a:cs typeface="Arial" panose="020B0604020202020204" pitchFamily="34" charset="0"/>
              </a:rPr>
              <a:t>Culham</a:t>
            </a:r>
            <a:r>
              <a:rPr lang="en-GB" sz="2600" dirty="0">
                <a:latin typeface="Arial" panose="020B0604020202020204" pitchFamily="34" charset="0"/>
                <a:cs typeface="Arial" panose="020B0604020202020204" pitchFamily="34" charset="0"/>
              </a:rPr>
              <a:t> (at present only through Vicky and Doreen).</a:t>
            </a:r>
          </a:p>
          <a:p>
            <a:pPr>
              <a:spcBef>
                <a:spcPct val="20000"/>
              </a:spcBef>
            </a:pPr>
            <a:r>
              <a:rPr lang="en-GB" sz="2600" dirty="0">
                <a:latin typeface="Arial" panose="020B0604020202020204" pitchFamily="34" charset="0"/>
                <a:cs typeface="Arial" panose="020B0604020202020204" pitchFamily="34" charset="0"/>
              </a:rPr>
              <a:t> </a:t>
            </a:r>
          </a:p>
          <a:p>
            <a:pPr>
              <a:spcBef>
                <a:spcPct val="20000"/>
              </a:spcBef>
            </a:pPr>
            <a:r>
              <a:rPr lang="en-GB" sz="2600" dirty="0">
                <a:latin typeface="Arial" panose="020B0604020202020204" pitchFamily="34" charset="0"/>
                <a:cs typeface="Arial" panose="020B0604020202020204" pitchFamily="34" charset="0"/>
              </a:rPr>
              <a:t>Details on Zoom application, user guide / instructions and FAQ document are available via the Users website.</a:t>
            </a:r>
          </a:p>
        </p:txBody>
      </p:sp>
      <p:pic>
        <p:nvPicPr>
          <p:cNvPr id="6" name="Picture 5"/>
          <p:cNvPicPr/>
          <p:nvPr/>
        </p:nvPicPr>
        <p:blipFill>
          <a:blip r:embed="rId2"/>
          <a:stretch>
            <a:fillRect/>
          </a:stretch>
        </p:blipFill>
        <p:spPr>
          <a:xfrm>
            <a:off x="467544" y="4813211"/>
            <a:ext cx="7992888" cy="1703705"/>
          </a:xfrm>
          <a:prstGeom prst="rect">
            <a:avLst/>
          </a:prstGeom>
        </p:spPr>
      </p:pic>
      <p:sp>
        <p:nvSpPr>
          <p:cNvPr id="7" name="Footer Placeholder 4">
            <a:extLst>
              <a:ext uri="{FF2B5EF4-FFF2-40B4-BE49-F238E27FC236}">
                <a16:creationId xmlns:a16="http://schemas.microsoft.com/office/drawing/2014/main" id="{EBE09BF4-AEC7-41B7-B879-17EC705F6559}"/>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59</a:t>
            </a:fld>
            <a:endParaRPr lang="en-GB" dirty="0"/>
          </a:p>
        </p:txBody>
      </p:sp>
    </p:spTree>
    <p:extLst>
      <p:ext uri="{BB962C8B-B14F-4D97-AF65-F5344CB8AC3E}">
        <p14:creationId xmlns:p14="http://schemas.microsoft.com/office/powerpoint/2010/main" val="6022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7BFE-7155-4736-85DE-1690460F8538}"/>
              </a:ext>
            </a:extLst>
          </p:cNvPr>
          <p:cNvSpPr>
            <a:spLocks noGrp="1"/>
          </p:cNvSpPr>
          <p:nvPr>
            <p:ph type="title"/>
          </p:nvPr>
        </p:nvSpPr>
        <p:spPr/>
        <p:txBody>
          <a:bodyPr/>
          <a:lstStyle/>
          <a:p>
            <a:r>
              <a:rPr lang="de-DE" dirty="0"/>
              <a:t>Indico: Major </a:t>
            </a:r>
            <a:r>
              <a:rPr lang="de-DE" dirty="0" err="1"/>
              <a:t>Changes</a:t>
            </a:r>
            <a:r>
              <a:rPr lang="de-DE" dirty="0"/>
              <a:t> I</a:t>
            </a:r>
            <a:endParaRPr lang="en-US" dirty="0"/>
          </a:p>
        </p:txBody>
      </p:sp>
      <p:sp>
        <p:nvSpPr>
          <p:cNvPr id="3" name="Content Placeholder 2">
            <a:extLst>
              <a:ext uri="{FF2B5EF4-FFF2-40B4-BE49-F238E27FC236}">
                <a16:creationId xmlns:a16="http://schemas.microsoft.com/office/drawing/2014/main" id="{0A0A0FFD-2500-457D-B67B-B5CC4F4DA61E}"/>
              </a:ext>
            </a:extLst>
          </p:cNvPr>
          <p:cNvSpPr>
            <a:spLocks noGrp="1"/>
          </p:cNvSpPr>
          <p:nvPr>
            <p:ph idx="1"/>
          </p:nvPr>
        </p:nvSpPr>
        <p:spPr/>
        <p:txBody>
          <a:bodyPr>
            <a:normAutofit/>
          </a:bodyPr>
          <a:lstStyle/>
          <a:p>
            <a:endParaRPr lang="en-GB" dirty="0"/>
          </a:p>
          <a:p>
            <a:endParaRPr lang="en-US" dirty="0"/>
          </a:p>
        </p:txBody>
      </p:sp>
      <p:pic>
        <p:nvPicPr>
          <p:cNvPr id="5" name="Picture 4">
            <a:extLst>
              <a:ext uri="{FF2B5EF4-FFF2-40B4-BE49-F238E27FC236}">
                <a16:creationId xmlns:a16="http://schemas.microsoft.com/office/drawing/2014/main" id="{8CDD9FFC-E366-40BB-8790-07248996E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284984"/>
            <a:ext cx="936104" cy="936104"/>
          </a:xfrm>
          <a:prstGeom prst="rect">
            <a:avLst/>
          </a:prstGeom>
        </p:spPr>
      </p:pic>
      <p:sp>
        <p:nvSpPr>
          <p:cNvPr id="6" name="TextBox 5">
            <a:extLst>
              <a:ext uri="{FF2B5EF4-FFF2-40B4-BE49-F238E27FC236}">
                <a16:creationId xmlns:a16="http://schemas.microsoft.com/office/drawing/2014/main" id="{E43CBFAE-2447-4AFA-90F3-13DDBCDE688F}"/>
              </a:ext>
            </a:extLst>
          </p:cNvPr>
          <p:cNvSpPr txBox="1"/>
          <p:nvPr/>
        </p:nvSpPr>
        <p:spPr>
          <a:xfrm>
            <a:off x="1699240" y="1910129"/>
            <a:ext cx="6619959" cy="3901837"/>
          </a:xfrm>
          <a:prstGeom prst="rect">
            <a:avLst/>
          </a:prstGeom>
          <a:solidFill>
            <a:schemeClr val="bg2"/>
          </a:solidFill>
        </p:spPr>
        <p:txBody>
          <a:bodyPr wrap="square" rtlCol="0">
            <a:spAutoFit/>
          </a:bodyPr>
          <a:lstStyle/>
          <a:p>
            <a:pPr>
              <a:lnSpc>
                <a:spcPct val="150000"/>
              </a:lnSpc>
            </a:pPr>
            <a:r>
              <a:rPr lang="en-GB" sz="2400" b="1" u="sng" dirty="0">
                <a:latin typeface="Arial" panose="020B0604020202020204" pitchFamily="34" charset="0"/>
                <a:cs typeface="Arial" panose="020B0604020202020204" pitchFamily="34" charset="0"/>
              </a:rPr>
              <a:t>Major Changes️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 contrast to fusionTV, it </a:t>
            </a:r>
            <a:r>
              <a:rPr lang="en-GB" sz="2400" b="1" dirty="0">
                <a:latin typeface="Arial" panose="020B0604020202020204" pitchFamily="34" charset="0"/>
                <a:cs typeface="Arial" panose="020B0604020202020204" pitchFamily="34" charset="0"/>
              </a:rPr>
              <a:t>does not offer an integrated screen-/presentation-sharing functionality</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It is not linked to any kind of VC system. </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Events and uploaded files will not expire in Indico (unlike in fusionTV).</a:t>
            </a:r>
          </a:p>
        </p:txBody>
      </p:sp>
      <p:sp>
        <p:nvSpPr>
          <p:cNvPr id="8" name="Footer Placeholder 4">
            <a:extLst>
              <a:ext uri="{FF2B5EF4-FFF2-40B4-BE49-F238E27FC236}">
                <a16:creationId xmlns:a16="http://schemas.microsoft.com/office/drawing/2014/main" id="{5E266B7D-E93B-455D-96A6-EF31E2BF7ADB}"/>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6</a:t>
            </a:fld>
            <a:endParaRPr lang="en-GB" dirty="0"/>
          </a:p>
        </p:txBody>
      </p:sp>
    </p:spTree>
    <p:extLst>
      <p:ext uri="{BB962C8B-B14F-4D97-AF65-F5344CB8AC3E}">
        <p14:creationId xmlns:p14="http://schemas.microsoft.com/office/powerpoint/2010/main" val="3643842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3C-D4EB-47B1-AFD6-1CC7939D3B3D}"/>
              </a:ext>
            </a:extLst>
          </p:cNvPr>
          <p:cNvSpPr>
            <a:spLocks noGrp="1"/>
          </p:cNvSpPr>
          <p:nvPr>
            <p:ph type="title"/>
          </p:nvPr>
        </p:nvSpPr>
        <p:spPr/>
        <p:txBody>
          <a:bodyPr/>
          <a:lstStyle/>
          <a:p>
            <a:r>
              <a:rPr lang="de-DE" dirty="0"/>
              <a:t>The End …</a:t>
            </a:r>
            <a:endParaRPr lang="en-US" dirty="0"/>
          </a:p>
        </p:txBody>
      </p:sp>
      <p:sp>
        <p:nvSpPr>
          <p:cNvPr id="8" name="Content Placeholder 7">
            <a:extLst>
              <a:ext uri="{FF2B5EF4-FFF2-40B4-BE49-F238E27FC236}">
                <a16:creationId xmlns:a16="http://schemas.microsoft.com/office/drawing/2014/main" id="{D14406B4-629A-4917-80CA-48A34E1232F4}"/>
              </a:ext>
            </a:extLst>
          </p:cNvPr>
          <p:cNvSpPr>
            <a:spLocks noGrp="1"/>
          </p:cNvSpPr>
          <p:nvPr>
            <p:ph idx="1"/>
          </p:nvPr>
        </p:nvSpPr>
        <p:spPr/>
        <p:txBody>
          <a:bodyPr>
            <a:noAutofit/>
          </a:bodyPr>
          <a:lstStyle/>
          <a:p>
            <a:pPr marL="0" indent="0" algn="ctr">
              <a:buNone/>
            </a:pPr>
            <a:r>
              <a:rPr lang="de-DE" sz="5400" dirty="0">
                <a:latin typeface="Cooper Black" panose="0208090404030B020404" pitchFamily="18" charset="0"/>
              </a:rPr>
              <a:t>***</a:t>
            </a:r>
          </a:p>
          <a:p>
            <a:pPr marL="0" indent="0" algn="ctr">
              <a:buNone/>
            </a:pPr>
            <a:r>
              <a:rPr lang="de-DE" sz="5400" dirty="0" err="1">
                <a:latin typeface="Cooper Black" panose="0208090404030B020404" pitchFamily="18" charset="0"/>
              </a:rPr>
              <a:t>Thanks</a:t>
            </a:r>
            <a:r>
              <a:rPr lang="de-DE" sz="5400" dirty="0">
                <a:latin typeface="Cooper Black" panose="0208090404030B020404" pitchFamily="18" charset="0"/>
              </a:rPr>
              <a:t> </a:t>
            </a:r>
            <a:r>
              <a:rPr lang="de-DE" sz="5400" dirty="0" err="1">
                <a:latin typeface="Cooper Black" panose="0208090404030B020404" pitchFamily="18" charset="0"/>
              </a:rPr>
              <a:t>for</a:t>
            </a:r>
            <a:r>
              <a:rPr lang="de-DE" sz="5400" dirty="0">
                <a:latin typeface="Cooper Black" panose="0208090404030B020404" pitchFamily="18" charset="0"/>
              </a:rPr>
              <a:t> </a:t>
            </a:r>
            <a:r>
              <a:rPr lang="de-DE" sz="5400" dirty="0" err="1">
                <a:latin typeface="Cooper Black" panose="0208090404030B020404" pitchFamily="18" charset="0"/>
              </a:rPr>
              <a:t>listening</a:t>
            </a:r>
            <a:r>
              <a:rPr lang="de-DE" sz="5400" dirty="0">
                <a:latin typeface="Cooper Black" panose="0208090404030B020404" pitchFamily="18" charset="0"/>
              </a:rPr>
              <a:t>!</a:t>
            </a:r>
          </a:p>
          <a:p>
            <a:pPr marL="0" indent="0" algn="ctr">
              <a:buNone/>
            </a:pPr>
            <a:r>
              <a:rPr lang="en-US" sz="5400" dirty="0">
                <a:latin typeface="Cooper Black" panose="0208090404030B020404" pitchFamily="18" charset="0"/>
              </a:rPr>
              <a:t>***</a:t>
            </a:r>
          </a:p>
          <a:p>
            <a:pPr marL="0" indent="0" algn="ctr">
              <a:buNone/>
            </a:pPr>
            <a:r>
              <a:rPr lang="en-US" sz="5400" dirty="0">
                <a:latin typeface="Cooper Black" panose="0208090404030B020404" pitchFamily="18" charset="0"/>
              </a:rPr>
              <a:t>? ? ? Questions ? ? ?</a:t>
            </a:r>
          </a:p>
          <a:p>
            <a:pPr marL="0" indent="0" algn="ctr">
              <a:buNone/>
            </a:pPr>
            <a:r>
              <a:rPr lang="en-US" sz="5400" dirty="0">
                <a:latin typeface="Cooper Black" panose="0208090404030B020404" pitchFamily="18" charset="0"/>
              </a:rPr>
              <a:t>***</a:t>
            </a:r>
          </a:p>
        </p:txBody>
      </p:sp>
    </p:spTree>
    <p:extLst>
      <p:ext uri="{BB962C8B-B14F-4D97-AF65-F5344CB8AC3E}">
        <p14:creationId xmlns:p14="http://schemas.microsoft.com/office/powerpoint/2010/main" val="397490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7BFE-7155-4736-85DE-1690460F8538}"/>
              </a:ext>
            </a:extLst>
          </p:cNvPr>
          <p:cNvSpPr>
            <a:spLocks noGrp="1"/>
          </p:cNvSpPr>
          <p:nvPr>
            <p:ph type="title"/>
          </p:nvPr>
        </p:nvSpPr>
        <p:spPr/>
        <p:txBody>
          <a:bodyPr/>
          <a:lstStyle/>
          <a:p>
            <a:r>
              <a:rPr lang="de-DE" dirty="0"/>
              <a:t>Indico: Major </a:t>
            </a:r>
            <a:r>
              <a:rPr lang="de-DE" dirty="0" err="1"/>
              <a:t>Changes</a:t>
            </a:r>
            <a:r>
              <a:rPr lang="de-DE" dirty="0"/>
              <a:t> II</a:t>
            </a:r>
            <a:endParaRPr lang="en-US" dirty="0"/>
          </a:p>
        </p:txBody>
      </p:sp>
      <p:sp>
        <p:nvSpPr>
          <p:cNvPr id="3" name="Content Placeholder 2">
            <a:extLst>
              <a:ext uri="{FF2B5EF4-FFF2-40B4-BE49-F238E27FC236}">
                <a16:creationId xmlns:a16="http://schemas.microsoft.com/office/drawing/2014/main" id="{0A0A0FFD-2500-457D-B67B-B5CC4F4DA61E}"/>
              </a:ext>
            </a:extLst>
          </p:cNvPr>
          <p:cNvSpPr>
            <a:spLocks noGrp="1"/>
          </p:cNvSpPr>
          <p:nvPr>
            <p:ph idx="1"/>
          </p:nvPr>
        </p:nvSpPr>
        <p:spPr/>
        <p:txBody>
          <a:bodyPr>
            <a:normAutofit/>
          </a:bodyPr>
          <a:lstStyle/>
          <a:p>
            <a:endParaRPr lang="en-GB" dirty="0"/>
          </a:p>
          <a:p>
            <a:endParaRPr lang="en-US" dirty="0"/>
          </a:p>
        </p:txBody>
      </p:sp>
      <p:pic>
        <p:nvPicPr>
          <p:cNvPr id="5" name="Picture 4">
            <a:extLst>
              <a:ext uri="{FF2B5EF4-FFF2-40B4-BE49-F238E27FC236}">
                <a16:creationId xmlns:a16="http://schemas.microsoft.com/office/drawing/2014/main" id="{8CDD9FFC-E366-40BB-8790-07248996E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284984"/>
            <a:ext cx="936104" cy="936104"/>
          </a:xfrm>
          <a:prstGeom prst="rect">
            <a:avLst/>
          </a:prstGeom>
        </p:spPr>
      </p:pic>
      <p:sp>
        <p:nvSpPr>
          <p:cNvPr id="6" name="TextBox 5">
            <a:extLst>
              <a:ext uri="{FF2B5EF4-FFF2-40B4-BE49-F238E27FC236}">
                <a16:creationId xmlns:a16="http://schemas.microsoft.com/office/drawing/2014/main" id="{E43CBFAE-2447-4AFA-90F3-13DDBCDE688F}"/>
              </a:ext>
            </a:extLst>
          </p:cNvPr>
          <p:cNvSpPr txBox="1"/>
          <p:nvPr/>
        </p:nvSpPr>
        <p:spPr>
          <a:xfrm>
            <a:off x="1763688" y="1412776"/>
            <a:ext cx="6774319" cy="5102166"/>
          </a:xfrm>
          <a:prstGeom prst="rect">
            <a:avLst/>
          </a:prstGeom>
          <a:solidFill>
            <a:schemeClr val="bg2"/>
          </a:solidFill>
        </p:spPr>
        <p:txBody>
          <a:bodyPr wrap="square" rtlCol="0">
            <a:spAutoFit/>
          </a:bodyPr>
          <a:lstStyle/>
          <a:p>
            <a:pPr>
              <a:lnSpc>
                <a:spcPct val="150000"/>
              </a:lnSpc>
            </a:pPr>
            <a:r>
              <a:rPr lang="en-GB" sz="2400" b="1" u="sng" dirty="0">
                <a:latin typeface="Arial" panose="020B0604020202020204" pitchFamily="34" charset="0"/>
                <a:cs typeface="Arial" panose="020B0604020202020204" pitchFamily="34" charset="0"/>
              </a:rPr>
              <a:t>Major Changes️</a:t>
            </a:r>
          </a:p>
          <a:p>
            <a:pPr marL="342900" indent="-342900">
              <a:lnSpc>
                <a:spcPct val="150000"/>
              </a:lnSpc>
              <a:buFont typeface="Arial" panose="020B0604020202020204" pitchFamily="34" charset="0"/>
              <a:buChar char="•"/>
            </a:pPr>
            <a:r>
              <a:rPr lang="en-GB" sz="2400" b="1" dirty="0">
                <a:latin typeface="Arial" panose="020B0604020202020204" pitchFamily="34" charset="0"/>
                <a:cs typeface="Arial" panose="020B0604020202020204" pitchFamily="34" charset="0"/>
              </a:rPr>
              <a:t>Indico handles authentication and user accounts different than fusionTV !</a:t>
            </a:r>
            <a:endParaRPr lang="en-US" sz="2400"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sz="2400" u="sng" dirty="0">
                <a:latin typeface="Arial" panose="020B0604020202020204" pitchFamily="34" charset="0"/>
                <a:cs typeface="Arial" panose="020B0604020202020204" pitchFamily="34" charset="0"/>
              </a:rPr>
              <a:t>Only</a:t>
            </a:r>
            <a:r>
              <a:rPr lang="en-GB" sz="2400" dirty="0">
                <a:latin typeface="Arial" panose="020B0604020202020204" pitchFamily="34" charset="0"/>
                <a:cs typeface="Arial" panose="020B0604020202020204" pitchFamily="34" charset="0"/>
              </a:rPr>
              <a:t> persons with a valid EUROfusion accounts can create events!</a:t>
            </a:r>
            <a:endParaRPr lang="en-US" sz="2400"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Guest access to protected resources can </a:t>
            </a:r>
            <a:r>
              <a:rPr lang="en-GB" sz="2400" u="sng" dirty="0">
                <a:latin typeface="Arial" panose="020B0604020202020204" pitchFamily="34" charset="0"/>
                <a:cs typeface="Arial" panose="020B0604020202020204" pitchFamily="34" charset="0"/>
              </a:rPr>
              <a:t>only</a:t>
            </a:r>
            <a:r>
              <a:rPr lang="en-GB" sz="2400" dirty="0">
                <a:latin typeface="Arial" panose="020B0604020202020204" pitchFamily="34" charset="0"/>
                <a:cs typeface="Arial" panose="020B0604020202020204" pitchFamily="34" charset="0"/>
              </a:rPr>
              <a:t> be granted through </a:t>
            </a:r>
            <a:r>
              <a:rPr lang="en-GB" sz="2400" b="1" i="1" dirty="0">
                <a:latin typeface="Arial" panose="020B0604020202020204" pitchFamily="34" charset="0"/>
                <a:cs typeface="Arial" panose="020B0604020202020204" pitchFamily="34" charset="0"/>
              </a:rPr>
              <a:t>Access Keys</a:t>
            </a:r>
            <a:r>
              <a:rPr lang="en-GB" sz="2400" dirty="0">
                <a:latin typeface="Arial" panose="020B0604020202020204" pitchFamily="34" charset="0"/>
                <a:cs typeface="Arial" panose="020B0604020202020204" pitchFamily="34" charset="0"/>
              </a:rPr>
              <a:t> (‘PIN’) for events.</a:t>
            </a:r>
            <a:endParaRPr lang="en-US" sz="2400"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sz="2400" b="1" dirty="0">
                <a:latin typeface="Arial" panose="020B0604020202020204" pitchFamily="34" charset="0"/>
                <a:cs typeface="Arial" panose="020B0604020202020204" pitchFamily="34" charset="0"/>
              </a:rPr>
              <a:t>Guests can never upload documents!</a:t>
            </a:r>
            <a:endParaRPr lang="en-US" sz="2400" dirty="0">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143E09DA-F319-4B67-B46A-BFD0B53E3CE5}"/>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7</a:t>
            </a:fld>
            <a:endParaRPr lang="en-GB" dirty="0"/>
          </a:p>
        </p:txBody>
      </p:sp>
    </p:spTree>
    <p:extLst>
      <p:ext uri="{BB962C8B-B14F-4D97-AF65-F5344CB8AC3E}">
        <p14:creationId xmlns:p14="http://schemas.microsoft.com/office/powerpoint/2010/main" val="364365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7BFE-7155-4736-85DE-1690460F8538}"/>
              </a:ext>
            </a:extLst>
          </p:cNvPr>
          <p:cNvSpPr>
            <a:spLocks noGrp="1"/>
          </p:cNvSpPr>
          <p:nvPr>
            <p:ph type="title"/>
          </p:nvPr>
        </p:nvSpPr>
        <p:spPr>
          <a:xfrm>
            <a:off x="467544" y="228600"/>
            <a:ext cx="7543800" cy="457200"/>
          </a:xfrm>
        </p:spPr>
        <p:txBody>
          <a:bodyPr/>
          <a:lstStyle/>
          <a:p>
            <a:r>
              <a:rPr lang="de-DE" dirty="0"/>
              <a:t>Help</a:t>
            </a:r>
            <a:endParaRPr lang="en-US" dirty="0"/>
          </a:p>
        </p:txBody>
      </p:sp>
      <p:sp>
        <p:nvSpPr>
          <p:cNvPr id="3" name="Content Placeholder 2">
            <a:extLst>
              <a:ext uri="{FF2B5EF4-FFF2-40B4-BE49-F238E27FC236}">
                <a16:creationId xmlns:a16="http://schemas.microsoft.com/office/drawing/2014/main" id="{0A0A0FFD-2500-457D-B67B-B5CC4F4DA61E}"/>
              </a:ext>
            </a:extLst>
          </p:cNvPr>
          <p:cNvSpPr>
            <a:spLocks noGrp="1"/>
          </p:cNvSpPr>
          <p:nvPr>
            <p:ph idx="1"/>
          </p:nvPr>
        </p:nvSpPr>
        <p:spPr>
          <a:xfrm>
            <a:off x="457200" y="1412776"/>
            <a:ext cx="8229600" cy="4896544"/>
          </a:xfrm>
        </p:spPr>
        <p:txBody>
          <a:bodyPr>
            <a:normAutofit/>
          </a:bodyPr>
          <a:lstStyle/>
          <a:p>
            <a:endParaRPr lang="en-GB" dirty="0"/>
          </a:p>
          <a:p>
            <a:endParaRPr lang="en-US" dirty="0"/>
          </a:p>
        </p:txBody>
      </p:sp>
      <p:sp>
        <p:nvSpPr>
          <p:cNvPr id="4" name="TextBox 3">
            <a:extLst>
              <a:ext uri="{FF2B5EF4-FFF2-40B4-BE49-F238E27FC236}">
                <a16:creationId xmlns:a16="http://schemas.microsoft.com/office/drawing/2014/main" id="{E012BCB3-5E2F-481A-8881-B9FA45F80377}"/>
              </a:ext>
            </a:extLst>
          </p:cNvPr>
          <p:cNvSpPr txBox="1"/>
          <p:nvPr/>
        </p:nvSpPr>
        <p:spPr>
          <a:xfrm>
            <a:off x="611560" y="1772816"/>
            <a:ext cx="6408712" cy="5324535"/>
          </a:xfrm>
          <a:prstGeom prst="rect">
            <a:avLst/>
          </a:prstGeom>
          <a:noFill/>
        </p:spPr>
        <p:txBody>
          <a:bodyPr wrap="square" rtlCol="0">
            <a:spAutoFit/>
          </a:bodyPr>
          <a:lstStyle/>
          <a:p>
            <a:r>
              <a:rPr lang="en-GB" sz="2800" b="1" dirty="0"/>
              <a:t>Getting help</a:t>
            </a:r>
            <a:endParaRPr lang="en-US" sz="2800" b="1" dirty="0"/>
          </a:p>
          <a:p>
            <a:pPr marL="342900" indent="-342900">
              <a:buFont typeface="Arial" panose="020B0604020202020204" pitchFamily="34" charset="0"/>
              <a:buChar char="•"/>
            </a:pPr>
            <a:r>
              <a:rPr lang="en-GB" sz="2400" dirty="0"/>
              <a:t>Support contact for </a:t>
            </a:r>
            <a:r>
              <a:rPr lang="en-GB" sz="2400" dirty="0" err="1"/>
              <a:t>Indico@EUROfusion</a:t>
            </a:r>
            <a:r>
              <a:rPr lang="en-GB" sz="2400" dirty="0"/>
              <a:t>: </a:t>
            </a:r>
            <a:r>
              <a:rPr lang="en-GB" sz="2400" u="sng" dirty="0">
                <a:hlinkClick r:id="rId2"/>
              </a:rPr>
              <a:t>indico@euro-fusion.org</a:t>
            </a:r>
            <a:r>
              <a:rPr lang="en-GB" sz="2400" b="1"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GB" sz="2400" dirty="0"/>
              <a:t>Official Indico User Guide: </a:t>
            </a:r>
            <a:r>
              <a:rPr lang="en-GB" sz="2400" u="sng" dirty="0">
                <a:hlinkClick r:id="rId3"/>
              </a:rPr>
              <a:t>https://learn.getindico.io/</a:t>
            </a:r>
            <a:endParaRPr lang="en-GB" sz="2400" u="sng" dirty="0"/>
          </a:p>
          <a:p>
            <a:pPr marL="342900" indent="-342900">
              <a:buFont typeface="Arial" panose="020B0604020202020204" pitchFamily="34" charset="0"/>
              <a:buChar char="•"/>
            </a:pPr>
            <a:endParaRPr lang="en-GB" sz="2400" u="sng" dirty="0"/>
          </a:p>
          <a:p>
            <a:pPr marL="342900" indent="-342900">
              <a:buFont typeface="Arial" panose="020B0604020202020204" pitchFamily="34" charset="0"/>
              <a:buChar char="•"/>
            </a:pPr>
            <a:r>
              <a:rPr lang="en-GB" sz="2400" dirty="0"/>
              <a:t>Community Forum</a:t>
            </a:r>
            <a:br>
              <a:rPr lang="en-GB" sz="2400" dirty="0"/>
            </a:br>
            <a:r>
              <a:rPr lang="en-GB" sz="2400" dirty="0">
                <a:hlinkClick r:id="rId4"/>
              </a:rPr>
              <a:t>https://talk.getindico.io/</a:t>
            </a:r>
            <a:r>
              <a:rPr lang="en-GB" sz="2400" dirty="0"/>
              <a: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US" sz="2400" dirty="0"/>
              <a:t>All current user documentation will directly available as </a:t>
            </a:r>
            <a:r>
              <a:rPr lang="en-US" sz="2400" i="1" dirty="0"/>
              <a:t>Materials</a:t>
            </a:r>
            <a:r>
              <a:rPr lang="en-US" sz="2400" dirty="0"/>
              <a:t> of the “Test </a:t>
            </a:r>
            <a:r>
              <a:rPr lang="en-US" sz="2400" dirty="0" err="1"/>
              <a:t>Catergory</a:t>
            </a:r>
            <a:r>
              <a:rPr lang="en-US" sz="2400" dirty="0"/>
              <a:t>”</a:t>
            </a:r>
            <a:br>
              <a:rPr lang="en-US" sz="2400" dirty="0"/>
            </a:br>
            <a:r>
              <a:rPr lang="en-US" sz="2400" dirty="0">
                <a:hlinkClick r:id="rId5"/>
              </a:rPr>
              <a:t>https://indico.euro-fusion.org/category/1/</a:t>
            </a:r>
            <a:br>
              <a:rPr lang="en-US" sz="2400" dirty="0"/>
            </a:br>
            <a:endParaRPr lang="en-US" sz="2400" dirty="0"/>
          </a:p>
        </p:txBody>
      </p:sp>
      <p:sp>
        <p:nvSpPr>
          <p:cNvPr id="6" name="Footer Placeholder 4">
            <a:extLst>
              <a:ext uri="{FF2B5EF4-FFF2-40B4-BE49-F238E27FC236}">
                <a16:creationId xmlns:a16="http://schemas.microsoft.com/office/drawing/2014/main" id="{85664CBF-4365-481A-B59D-B88A0E988E17}"/>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8</a:t>
            </a:fld>
            <a:endParaRPr lang="en-GB" dirty="0"/>
          </a:p>
        </p:txBody>
      </p:sp>
    </p:spTree>
    <p:extLst>
      <p:ext uri="{BB962C8B-B14F-4D97-AF65-F5344CB8AC3E}">
        <p14:creationId xmlns:p14="http://schemas.microsoft.com/office/powerpoint/2010/main" val="418641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F404-840A-4275-BF1C-64205E9A7793}"/>
              </a:ext>
            </a:extLst>
          </p:cNvPr>
          <p:cNvSpPr>
            <a:spLocks noGrp="1"/>
          </p:cNvSpPr>
          <p:nvPr>
            <p:ph type="title"/>
          </p:nvPr>
        </p:nvSpPr>
        <p:spPr/>
        <p:txBody>
          <a:bodyPr/>
          <a:lstStyle/>
          <a:p>
            <a:r>
              <a:rPr lang="de-DE" dirty="0"/>
              <a:t>Agenda</a:t>
            </a:r>
            <a:endParaRPr lang="en-US" dirty="0"/>
          </a:p>
        </p:txBody>
      </p:sp>
      <p:sp>
        <p:nvSpPr>
          <p:cNvPr id="3" name="Content Placeholder 2">
            <a:extLst>
              <a:ext uri="{FF2B5EF4-FFF2-40B4-BE49-F238E27FC236}">
                <a16:creationId xmlns:a16="http://schemas.microsoft.com/office/drawing/2014/main" id="{B6A8888B-AA85-4804-A25E-A1961C293C1E}"/>
              </a:ext>
            </a:extLst>
          </p:cNvPr>
          <p:cNvSpPr>
            <a:spLocks noGrp="1"/>
          </p:cNvSpPr>
          <p:nvPr>
            <p:ph idx="1"/>
          </p:nvPr>
        </p:nvSpPr>
        <p:spPr>
          <a:solidFill>
            <a:schemeClr val="bg1"/>
          </a:solidFill>
        </p:spPr>
        <p:txBody>
          <a:bodyPr anchor="ctr">
            <a:normAutofit/>
          </a:bodyPr>
          <a:lstStyle/>
          <a:p>
            <a:pPr marL="1076325" indent="-1076325"/>
            <a:r>
              <a:rPr lang="de-DE" sz="3200" dirty="0" err="1"/>
              <a:t>Introduction</a:t>
            </a:r>
            <a:br>
              <a:rPr lang="de-DE" sz="3200" dirty="0"/>
            </a:br>
            <a:endParaRPr lang="de-DE" sz="3200" dirty="0"/>
          </a:p>
          <a:p>
            <a:pPr marL="1076325" indent="-1076325"/>
            <a:r>
              <a:rPr lang="de-DE" sz="3200" b="1" dirty="0" err="1">
                <a:solidFill>
                  <a:schemeClr val="accent1"/>
                </a:solidFill>
              </a:rPr>
              <a:t>Using</a:t>
            </a:r>
            <a:r>
              <a:rPr lang="de-DE" sz="3200" b="1" dirty="0">
                <a:solidFill>
                  <a:schemeClr val="accent1"/>
                </a:solidFill>
              </a:rPr>
              <a:t> Indico</a:t>
            </a:r>
            <a:br>
              <a:rPr lang="de-DE" sz="3200" dirty="0"/>
            </a:br>
            <a:endParaRPr lang="de-DE" sz="3200" dirty="0"/>
          </a:p>
          <a:p>
            <a:pPr marL="1076325" indent="-1076325"/>
            <a:r>
              <a:rPr lang="de-DE" sz="3200" dirty="0" err="1"/>
              <a:t>Using</a:t>
            </a:r>
            <a:r>
              <a:rPr lang="de-DE" sz="3200" dirty="0"/>
              <a:t> DFNconf</a:t>
            </a:r>
          </a:p>
          <a:p>
            <a:pPr marL="1076325" indent="-1076325"/>
            <a:endParaRPr lang="de-DE" sz="3200" dirty="0"/>
          </a:p>
          <a:p>
            <a:pPr marL="1076325" indent="-1076325"/>
            <a:r>
              <a:rPr lang="de-DE" sz="3200" dirty="0" err="1"/>
              <a:t>Using</a:t>
            </a:r>
            <a:r>
              <a:rPr lang="de-DE" sz="3200" dirty="0"/>
              <a:t> Zoom</a:t>
            </a:r>
            <a:endParaRPr lang="en-US" sz="3200" dirty="0"/>
          </a:p>
        </p:txBody>
      </p:sp>
      <p:sp>
        <p:nvSpPr>
          <p:cNvPr id="5" name="Rectangle 4">
            <a:extLst>
              <a:ext uri="{FF2B5EF4-FFF2-40B4-BE49-F238E27FC236}">
                <a16:creationId xmlns:a16="http://schemas.microsoft.com/office/drawing/2014/main" id="{ED103091-5ACA-4657-973E-E5EF67B3BC6F}"/>
              </a:ext>
            </a:extLst>
          </p:cNvPr>
          <p:cNvSpPr/>
          <p:nvPr/>
        </p:nvSpPr>
        <p:spPr>
          <a:xfrm>
            <a:off x="251520" y="2780928"/>
            <a:ext cx="6192688" cy="864096"/>
          </a:xfrm>
          <a:prstGeom prst="rect">
            <a:avLst/>
          </a:prstGeom>
          <a:solidFill>
            <a:schemeClr val="tx2">
              <a:lumMod val="20000"/>
              <a:lumOff val="8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6BBBB91F-BF35-42EA-875F-445F580F6D68}"/>
              </a:ext>
            </a:extLst>
          </p:cNvPr>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Introduction to Indico + DFNconf + Zoom | 04/Mar/2020 | Page </a:t>
            </a:r>
            <a:fld id="{6A6D9FA1-99C7-4910-8E32-B85D378B0060}" type="slidenum">
              <a:rPr lang="en-GB" smtClean="0"/>
              <a:pPr algn="r"/>
              <a:t>9</a:t>
            </a:fld>
            <a:endParaRPr lang="en-GB" dirty="0"/>
          </a:p>
        </p:txBody>
      </p:sp>
    </p:spTree>
    <p:extLst>
      <p:ext uri="{BB962C8B-B14F-4D97-AF65-F5344CB8AC3E}">
        <p14:creationId xmlns:p14="http://schemas.microsoft.com/office/powerpoint/2010/main" val="1704718599"/>
      </p:ext>
    </p:extLst>
  </p:cSld>
  <p:clrMapOvr>
    <a:masterClrMapping/>
  </p:clrMapOvr>
</p:sld>
</file>

<file path=ppt/theme/theme1.xml><?xml version="1.0" encoding="utf-8"?>
<a:theme xmlns:a="http://schemas.openxmlformats.org/drawingml/2006/main" name="EUROfusion.2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EUROfusion.2line_5_3_2019</Template>
  <TotalTime>0</TotalTime>
  <Words>3725</Words>
  <Application>Microsoft Office PowerPoint</Application>
  <PresentationFormat>On-screen Show (4:3)</PresentationFormat>
  <Paragraphs>493</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Cooper Black</vt:lpstr>
      <vt:lpstr>EUROfusion.2line_5_3_2019</vt:lpstr>
      <vt:lpstr>Introduction to Indico / DFNconf / Zoom</vt:lpstr>
      <vt:lpstr>Agenda</vt:lpstr>
      <vt:lpstr>Indico</vt:lpstr>
      <vt:lpstr>Features (selected)</vt:lpstr>
      <vt:lpstr>Changing from  fusionTV to Indico+DFNconf</vt:lpstr>
      <vt:lpstr>Indico: Major Changes I</vt:lpstr>
      <vt:lpstr>Indico: Major Changes II</vt:lpstr>
      <vt:lpstr>Help</vt:lpstr>
      <vt:lpstr>Agenda</vt:lpstr>
      <vt:lpstr>Live Demo *** In Parallel …***</vt:lpstr>
      <vt:lpstr>Indico – Getting Started</vt:lpstr>
      <vt:lpstr>Indico Concepts: Categories</vt:lpstr>
      <vt:lpstr>Indico Concepts: Categories</vt:lpstr>
      <vt:lpstr>*** Test Category ***</vt:lpstr>
      <vt:lpstr>Indico Concepts: Events</vt:lpstr>
      <vt:lpstr>Protectionmodes: Who can access an Event?</vt:lpstr>
      <vt:lpstr>Creating an Indico Event</vt:lpstr>
      <vt:lpstr>Event Settings</vt:lpstr>
      <vt:lpstr>Handling of VC Details in Indico Event</vt:lpstr>
      <vt:lpstr>Event Permissions</vt:lpstr>
      <vt:lpstr>Indico: Major Changes II</vt:lpstr>
      <vt:lpstr>Event Protection</vt:lpstr>
      <vt:lpstr>Pitfall</vt:lpstr>
      <vt:lpstr>Indico Concepts: (Event) Timetable Sessions, Session Blocks, Contributions</vt:lpstr>
      <vt:lpstr>Final Event</vt:lpstr>
      <vt:lpstr>Indico Concepts: Materials</vt:lpstr>
      <vt:lpstr>Adding Event to your Outlook calendar</vt:lpstr>
      <vt:lpstr>Adding Event to your Outlook calendar</vt:lpstr>
      <vt:lpstr>Login as Participant with Access Key</vt:lpstr>
      <vt:lpstr>Favourite Categories</vt:lpstr>
      <vt:lpstr>Using My Profile / Dashboard  for Quick Access</vt:lpstr>
      <vt:lpstr>Add Indico Calendar to Outlook</vt:lpstr>
      <vt:lpstr>Add Indico Calendar to Outlook</vt:lpstr>
      <vt:lpstr>Agenda</vt:lpstr>
      <vt:lpstr>DFNconf</vt:lpstr>
      <vt:lpstr>Login as Organizer</vt:lpstr>
      <vt:lpstr>Create Meeting</vt:lpstr>
      <vt:lpstr>Create Meeting</vt:lpstr>
      <vt:lpstr>Meeting Security</vt:lpstr>
      <vt:lpstr>Invitation Template</vt:lpstr>
      <vt:lpstr>DFNconf Demo</vt:lpstr>
      <vt:lpstr>DFNconf Web Browser Interface</vt:lpstr>
      <vt:lpstr>DFNconf Web Browser Interface</vt:lpstr>
      <vt:lpstr>DFNconf Web Browser Interface</vt:lpstr>
      <vt:lpstr>DFNConf - Presentation</vt:lpstr>
      <vt:lpstr>DFNConf - Presentation</vt:lpstr>
      <vt:lpstr>DFNConf - Presetation</vt:lpstr>
      <vt:lpstr>DFNConf - Presentation</vt:lpstr>
      <vt:lpstr>DFNConf - Presentation</vt:lpstr>
      <vt:lpstr>DFNConf - Presentation</vt:lpstr>
      <vt:lpstr>Agenda</vt:lpstr>
      <vt:lpstr>ZOOM – Pro Account Guide - 1</vt:lpstr>
      <vt:lpstr>ZOOM – Pro Account Guide - 2</vt:lpstr>
      <vt:lpstr>ZOOM – Pro Account Guide - 3</vt:lpstr>
      <vt:lpstr>ZOOM – Pro Account Sing In and Profile</vt:lpstr>
      <vt:lpstr>ZOOM – Schedule a Meeting - 1</vt:lpstr>
      <vt:lpstr>ZOOM – Schedule a Meeting - 2</vt:lpstr>
      <vt:lpstr>ZOOM – Schedule a Meeting - 3</vt:lpstr>
      <vt:lpstr>ZOOM - PMU / JEU in Culham</vt:lpstr>
      <vt:lpstr>The End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Indico / DFNconf / Zoom</dc:title>
  <dc:creator>Stefan Beck</dc:creator>
  <cp:lastModifiedBy>Stefan Beck</cp:lastModifiedBy>
  <cp:revision>125</cp:revision>
  <cp:lastPrinted>2014-10-16T14:51:28Z</cp:lastPrinted>
  <dcterms:created xsi:type="dcterms:W3CDTF">2019-04-02T06:35:20Z</dcterms:created>
  <dcterms:modified xsi:type="dcterms:W3CDTF">2020-02-14T08:10:20Z</dcterms:modified>
</cp:coreProperties>
</file>