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698" r:id="rId2"/>
    <p:sldMasterId id="2147483691" r:id="rId3"/>
    <p:sldMasterId id="2147483703" r:id="rId4"/>
  </p:sldMasterIdLst>
  <p:notesMasterIdLst>
    <p:notesMasterId r:id="rId7"/>
  </p:notesMasterIdLst>
  <p:sldIdLst>
    <p:sldId id="273" r:id="rId5"/>
    <p:sldId id="293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FCFCFC"/>
    <a:srgbClr val="FCFCFD"/>
    <a:srgbClr val="FCFDFD"/>
    <a:srgbClr val="FDFDFD"/>
    <a:srgbClr val="FDFDFE"/>
    <a:srgbClr val="FDFEFE"/>
    <a:srgbClr val="FEFEFE"/>
    <a:srgbClr val="FEFEFF"/>
    <a:srgbClr val="FE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51" autoAdjust="0"/>
  </p:normalViewPr>
  <p:slideViewPr>
    <p:cSldViewPr snapToGrid="0">
      <p:cViewPr varScale="1">
        <p:scale>
          <a:sx n="119" d="100"/>
          <a:sy n="119" d="100"/>
        </p:scale>
        <p:origin x="132" y="13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lr\rzgshare\work\EMC3\W7X%20Modeling%20Meeting\20220112\Template-Experiment-TimeTrace.od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721411207075576E-2"/>
          <c:y val="7.3797651802495159E-2"/>
          <c:w val="0.82976093038028809"/>
          <c:h val="0.75305824122278353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Sheet1!$D$20</c:f>
              <c:strCache>
                <c:ptCount val="1"/>
                <c:pt idx="0">
                  <c:v>Density [1e19]</c:v>
                </c:pt>
              </c:strCache>
            </c:strRef>
          </c:tx>
          <c:spPr>
            <a:ln w="31683" cap="rnd">
              <a:solidFill>
                <a:srgbClr val="004586"/>
              </a:solidFill>
              <a:prstDash val="solid"/>
              <a:round/>
            </a:ln>
          </c:spPr>
          <c:marker>
            <c:symbol val="none"/>
          </c:marker>
          <c:xVal>
            <c:numRef>
              <c:f>Sheet1!$C$21:$C$40</c:f>
              <c:numCache>
                <c:formatCode>General</c:formatCode>
                <c:ptCount val="20"/>
                <c:pt idx="0">
                  <c:v>0</c:v>
                </c:pt>
                <c:pt idx="1">
                  <c:v>0.5</c:v>
                </c:pt>
                <c:pt idx="2">
                  <c:v>0.52</c:v>
                </c:pt>
                <c:pt idx="3">
                  <c:v>3</c:v>
                </c:pt>
                <c:pt idx="4">
                  <c:v>4</c:v>
                </c:pt>
                <c:pt idx="5">
                  <c:v>25</c:v>
                </c:pt>
                <c:pt idx="6">
                  <c:v>25.02</c:v>
                </c:pt>
              </c:numCache>
            </c:numRef>
          </c:xVal>
          <c:yVal>
            <c:numRef>
              <c:f>Sheet1!$D$21:$D$40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4</c:v>
                </c:pt>
                <c:pt idx="6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8BB-40F4-8966-D69F243B164B}"/>
            </c:ext>
          </c:extLst>
        </c:ser>
        <c:ser>
          <c:idx val="2"/>
          <c:order val="1"/>
          <c:tx>
            <c:strRef>
              <c:f>Sheet1!$F$20</c:f>
              <c:strCache>
                <c:ptCount val="1"/>
                <c:pt idx="0">
                  <c:v>N-puff [1e22]</c:v>
                </c:pt>
              </c:strCache>
            </c:strRef>
          </c:tx>
          <c:spPr>
            <a:ln w="31683" cap="rnd">
              <a:solidFill>
                <a:srgbClr val="579D1C"/>
              </a:solidFill>
              <a:prstDash val="solid"/>
              <a:round/>
            </a:ln>
          </c:spPr>
          <c:marker>
            <c:symbol val="none"/>
          </c:marker>
          <c:xVal>
            <c:numRef>
              <c:f>Sheet1!$E$21:$E$40</c:f>
              <c:numCache>
                <c:formatCode>General</c:formatCode>
                <c:ptCount val="20"/>
                <c:pt idx="0">
                  <c:v>0</c:v>
                </c:pt>
                <c:pt idx="1">
                  <c:v>5</c:v>
                </c:pt>
                <c:pt idx="2">
                  <c:v>5.0199999999999996</c:v>
                </c:pt>
                <c:pt idx="3">
                  <c:v>25</c:v>
                </c:pt>
                <c:pt idx="4">
                  <c:v>25.02</c:v>
                </c:pt>
              </c:numCache>
            </c:numRef>
          </c:xVal>
          <c:yVal>
            <c:numRef>
              <c:f>Sheet1!$F$21:$F$40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8BB-40F4-8966-D69F243B16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5123056"/>
        <c:axId val="495122400"/>
      </c:scatterChart>
      <c:scatterChart>
        <c:scatterStyle val="lineMarker"/>
        <c:varyColors val="0"/>
        <c:ser>
          <c:idx val="5"/>
          <c:order val="2"/>
          <c:tx>
            <c:strRef>
              <c:f>Sheet1!$R$20</c:f>
              <c:strCache>
                <c:ptCount val="1"/>
                <c:pt idx="0">
                  <c:v>ECRH</c:v>
                </c:pt>
              </c:strCache>
            </c:strRef>
          </c:tx>
          <c:spPr>
            <a:ln w="28803" cap="rnd">
              <a:solidFill>
                <a:srgbClr val="FF420E"/>
              </a:solidFill>
              <a:prstDash val="solid"/>
              <a:round/>
            </a:ln>
          </c:spPr>
          <c:marker>
            <c:symbol val="none"/>
          </c:marker>
          <c:xVal>
            <c:numRef>
              <c:f>Sheet1!$Q$21:$Q$50</c:f>
              <c:numCache>
                <c:formatCode>General</c:formatCode>
                <c:ptCount val="30"/>
                <c:pt idx="0">
                  <c:v>0</c:v>
                </c:pt>
                <c:pt idx="1">
                  <c:v>0.5</c:v>
                </c:pt>
                <c:pt idx="2">
                  <c:v>0.52</c:v>
                </c:pt>
                <c:pt idx="3">
                  <c:v>1</c:v>
                </c:pt>
                <c:pt idx="4">
                  <c:v>1.02</c:v>
                </c:pt>
                <c:pt idx="5">
                  <c:v>2</c:v>
                </c:pt>
                <c:pt idx="6">
                  <c:v>2.02</c:v>
                </c:pt>
                <c:pt idx="7">
                  <c:v>13</c:v>
                </c:pt>
                <c:pt idx="8">
                  <c:v>13.02</c:v>
                </c:pt>
                <c:pt idx="9">
                  <c:v>17</c:v>
                </c:pt>
                <c:pt idx="10">
                  <c:v>17.02</c:v>
                </c:pt>
                <c:pt idx="11">
                  <c:v>21</c:v>
                </c:pt>
                <c:pt idx="12">
                  <c:v>21.02</c:v>
                </c:pt>
                <c:pt idx="13">
                  <c:v>25</c:v>
                </c:pt>
                <c:pt idx="14">
                  <c:v>25.02</c:v>
                </c:pt>
              </c:numCache>
            </c:numRef>
          </c:xVal>
          <c:yVal>
            <c:numRef>
              <c:f>Sheet1!$R$21:$R$50</c:f>
              <c:numCache>
                <c:formatCode>General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6</c:v>
                </c:pt>
                <c:pt idx="7">
                  <c:v>6</c:v>
                </c:pt>
                <c:pt idx="8">
                  <c:v>5</c:v>
                </c:pt>
                <c:pt idx="9">
                  <c:v>5</c:v>
                </c:pt>
                <c:pt idx="10">
                  <c:v>4</c:v>
                </c:pt>
                <c:pt idx="11">
                  <c:v>4</c:v>
                </c:pt>
                <c:pt idx="12">
                  <c:v>3</c:v>
                </c:pt>
                <c:pt idx="13">
                  <c:v>3</c:v>
                </c:pt>
                <c:pt idx="14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C8BB-40F4-8966-D69F243B164B}"/>
            </c:ext>
          </c:extLst>
        </c:ser>
        <c:ser>
          <c:idx val="6"/>
          <c:order val="3"/>
          <c:tx>
            <c:strRef>
              <c:f>Sheet1!$T$20</c:f>
              <c:strCache>
                <c:ptCount val="1"/>
                <c:pt idx="0">
                  <c:v>NBI</c:v>
                </c:pt>
              </c:strCache>
            </c:strRef>
          </c:tx>
          <c:spPr>
            <a:ln w="28803" cap="rnd">
              <a:solidFill>
                <a:srgbClr val="C5000B"/>
              </a:solidFill>
              <a:prstDash val="solid"/>
              <a:round/>
            </a:ln>
          </c:spPr>
          <c:marker>
            <c:symbol val="none"/>
          </c:marker>
          <c:xVal>
            <c:numRef>
              <c:f>Sheet1!$S$21:$S$49</c:f>
              <c:numCache>
                <c:formatCode>General</c:formatCode>
                <c:ptCount val="29"/>
                <c:pt idx="0">
                  <c:v>0</c:v>
                </c:pt>
                <c:pt idx="1">
                  <c:v>9.98</c:v>
                </c:pt>
                <c:pt idx="2">
                  <c:v>10</c:v>
                </c:pt>
                <c:pt idx="3">
                  <c:v>10.02</c:v>
                </c:pt>
                <c:pt idx="4">
                  <c:v>11.48</c:v>
                </c:pt>
                <c:pt idx="5">
                  <c:v>11.5</c:v>
                </c:pt>
                <c:pt idx="6">
                  <c:v>11.52</c:v>
                </c:pt>
                <c:pt idx="7">
                  <c:v>25</c:v>
                </c:pt>
              </c:numCache>
            </c:numRef>
          </c:xVal>
          <c:yVal>
            <c:numRef>
              <c:f>Sheet1!$T$21:$T$49</c:f>
              <c:numCache>
                <c:formatCode>General</c:formatCode>
                <c:ptCount val="29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C8BB-40F4-8966-D69F243B16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5116824"/>
        <c:axId val="495120104"/>
      </c:scatterChart>
      <c:valAx>
        <c:axId val="495122400"/>
        <c:scaling>
          <c:orientation val="minMax"/>
        </c:scaling>
        <c:delete val="0"/>
        <c:axPos val="l"/>
        <c:majorGridlines>
          <c:spPr>
            <a:ln w="6345" cap="flat">
              <a:solidFill>
                <a:srgbClr val="B3B3B3"/>
              </a:solidFill>
              <a:prstDash val="solid"/>
              <a:round/>
            </a:ln>
          </c:spPr>
        </c:majorGridlines>
        <c:numFmt formatCode="General" sourceLinked="1"/>
        <c:majorTickMark val="none"/>
        <c:minorTickMark val="none"/>
        <c:tickLblPos val="nextTo"/>
        <c:spPr>
          <a:noFill/>
          <a:ln w="6345" cap="flat">
            <a:solidFill>
              <a:srgbClr val="B3B3B3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800" b="0" i="0" u="none" strike="noStrike" kern="1200" baseline="0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495123056"/>
        <c:crossesAt val="0"/>
        <c:crossBetween val="midCat"/>
      </c:valAx>
      <c:valAx>
        <c:axId val="4951230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Time[s]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3999624811525623"/>
              <c:y val="0.903570374083331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noFill/>
          <a:ln w="6345" cap="flat">
            <a:solidFill>
              <a:srgbClr val="B3B3B3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800" b="0" i="0" u="none" strike="noStrike" kern="1200" baseline="0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495122400"/>
        <c:crossesAt val="0"/>
        <c:crossBetween val="midCat"/>
      </c:valAx>
      <c:valAx>
        <c:axId val="495120104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45" cap="flat">
            <a:solidFill>
              <a:srgbClr val="B3B3B3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000" b="0" i="0" u="none" strike="noStrike" kern="1200" baseline="0">
                <a:solidFill>
                  <a:srgbClr val="000000"/>
                </a:solidFill>
                <a:latin typeface="Calibri"/>
              </a:defRPr>
            </a:pPr>
            <a:endParaRPr lang="en-US"/>
          </a:p>
        </c:txPr>
        <c:crossAx val="495116824"/>
        <c:crosses val="max"/>
        <c:crossBetween val="midCat"/>
      </c:valAx>
      <c:valAx>
        <c:axId val="495116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95120104"/>
        <c:crossesAt val="0"/>
        <c:crossBetween val="midCat"/>
      </c:valAx>
      <c:spPr>
        <a:noFill/>
        <a:ln w="9528">
          <a:solidFill>
            <a:srgbClr val="B3B3B3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56782411808076505"/>
          <c:y val="7.28704612870444E-2"/>
          <c:w val="0.32015068896875476"/>
          <c:h val="0.19609746804371481"/>
        </c:manualLayout>
      </c:layout>
      <c:overlay val="0"/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sz="800" b="0" i="0" u="none" strike="noStrike" kern="1200" baseline="0">
              <a:solidFill>
                <a:srgbClr val="000000"/>
              </a:solidFill>
              <a:latin typeface="Calibri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en-US" sz="1000" b="0" i="0" u="none" strike="noStrike" kern="1200" baseline="0">
          <a:solidFill>
            <a:srgbClr val="000000"/>
          </a:solidFill>
          <a:latin typeface="Calibri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716D5-ACEA-43FB-9282-292FC8262548}" type="datetimeFigureOut">
              <a:rPr lang="de-DE" smtClean="0"/>
              <a:t>10.02.2022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46895-DAEF-47E5-8529-7A3EBD8431C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5632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Untertitel 2"/>
          <p:cNvSpPr>
            <a:spLocks noGrp="1"/>
          </p:cNvSpPr>
          <p:nvPr>
            <p:ph type="subTitle" idx="1"/>
          </p:nvPr>
        </p:nvSpPr>
        <p:spPr>
          <a:xfrm>
            <a:off x="1533144" y="3690256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20" name="Titel 7"/>
          <p:cNvSpPr>
            <a:spLocks noGrp="1"/>
          </p:cNvSpPr>
          <p:nvPr>
            <p:ph type="title"/>
          </p:nvPr>
        </p:nvSpPr>
        <p:spPr>
          <a:xfrm>
            <a:off x="1533144" y="1501919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D30F-1230-4D37-B402-B3F6CC592B20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21" name="Gruppieren 20"/>
          <p:cNvGrpSpPr/>
          <p:nvPr userDrawn="1"/>
        </p:nvGrpSpPr>
        <p:grpSpPr>
          <a:xfrm>
            <a:off x="3520800" y="5270400"/>
            <a:ext cx="5177783" cy="716032"/>
            <a:chOff x="3520800" y="5270400"/>
            <a:chExt cx="5177783" cy="716032"/>
          </a:xfrm>
        </p:grpSpPr>
        <p:pic>
          <p:nvPicPr>
            <p:cNvPr id="23" name="Grafik 2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24" name="Grafik 2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684276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32D1F97-944A-47FA-B3A7-57FA9FD3E176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675698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6614F8E-5C74-4029-AC4F-3C2743C239DA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647714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F0BCE79-F5CA-4B90-A7D3-531D84128233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9698850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4909CB-D01F-4396-A3E5-6F41D03F70CD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664544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101549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0319D1D-4B03-4086-8635-0F0D64F95940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343000010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61705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Untertitel 2"/>
          <p:cNvSpPr>
            <a:spLocks noGrp="1"/>
          </p:cNvSpPr>
          <p:nvPr userDrawn="1">
            <p:ph type="subTitle" idx="1"/>
          </p:nvPr>
        </p:nvSpPr>
        <p:spPr>
          <a:xfrm>
            <a:off x="1524000" y="3429000"/>
            <a:ext cx="9144000" cy="119470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34" name="Titel 7"/>
          <p:cNvSpPr>
            <a:spLocks noGrp="1"/>
          </p:cNvSpPr>
          <p:nvPr userDrawn="1">
            <p:ph type="title"/>
          </p:nvPr>
        </p:nvSpPr>
        <p:spPr>
          <a:xfrm>
            <a:off x="1524000" y="1240663"/>
            <a:ext cx="9144000" cy="2055378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4" name="Gruppieren 13"/>
          <p:cNvGrpSpPr/>
          <p:nvPr userDrawn="1"/>
        </p:nvGrpSpPr>
        <p:grpSpPr>
          <a:xfrm>
            <a:off x="1930906" y="5892965"/>
            <a:ext cx="8434419" cy="566770"/>
            <a:chOff x="507813" y="5834863"/>
            <a:chExt cx="8135786" cy="566770"/>
          </a:xfrm>
        </p:grpSpPr>
        <p:pic>
          <p:nvPicPr>
            <p:cNvPr id="15" name="Grafik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7813" y="5834863"/>
              <a:ext cx="560411" cy="373742"/>
            </a:xfrm>
            <a:prstGeom prst="rect">
              <a:avLst/>
            </a:prstGeom>
          </p:spPr>
        </p:pic>
        <p:sp>
          <p:nvSpPr>
            <p:cNvPr id="18" name="Subtitle 2"/>
            <p:cNvSpPr txBox="1">
              <a:spLocks/>
            </p:cNvSpPr>
            <p:nvPr userDrawn="1"/>
          </p:nvSpPr>
          <p:spPr>
            <a:xfrm>
              <a:off x="1068224" y="5834863"/>
              <a:ext cx="757537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 smtClean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Euratom</a:t>
              </a:r>
              <a:r>
                <a:rPr lang="en-US" sz="1000" dirty="0" smtClean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programme</a:t>
              </a:r>
              <a:r>
                <a:rPr lang="en-US" sz="1000" dirty="0" smtClean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B28AF-A054-41C9-BC77-03A5A745352B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grpSp>
        <p:nvGrpSpPr>
          <p:cNvPr id="16" name="Gruppieren 15"/>
          <p:cNvGrpSpPr/>
          <p:nvPr userDrawn="1"/>
        </p:nvGrpSpPr>
        <p:grpSpPr>
          <a:xfrm>
            <a:off x="3520800" y="4874400"/>
            <a:ext cx="5177783" cy="716032"/>
            <a:chOff x="3520800" y="5270400"/>
            <a:chExt cx="5177783" cy="716032"/>
          </a:xfrm>
        </p:grpSpPr>
        <p:pic>
          <p:nvPicPr>
            <p:cNvPr id="17" name="Grafik 16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2800" y="5425200"/>
              <a:ext cx="2135783" cy="507600"/>
            </a:xfrm>
            <a:prstGeom prst="rect">
              <a:avLst/>
            </a:prstGeom>
          </p:spPr>
        </p:pic>
        <p:pic>
          <p:nvPicPr>
            <p:cNvPr id="19" name="Grafik 18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382977" cy="716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792222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o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9395"/>
            <a:ext cx="12192000" cy="2264910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BF47D05D-6055-4222-B0EB-5507A02448A2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F. Reimold - EMC3 Drift Project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510472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136247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2" name="Gruppieren 11"/>
          <p:cNvGrpSpPr/>
          <p:nvPr userDrawn="1"/>
        </p:nvGrpSpPr>
        <p:grpSpPr>
          <a:xfrm>
            <a:off x="3520800" y="3312000"/>
            <a:ext cx="5163857" cy="662400"/>
            <a:chOff x="3520800" y="5270400"/>
            <a:chExt cx="5163857" cy="662400"/>
          </a:xfrm>
        </p:grpSpPr>
        <p:pic>
          <p:nvPicPr>
            <p:cNvPr id="13" name="Grafik 12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5903833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7-X w/ acknowledgement w/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fik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28"/>
          <a:stretch/>
        </p:blipFill>
        <p:spPr>
          <a:xfrm>
            <a:off x="0" y="4462943"/>
            <a:ext cx="12192000" cy="2051362"/>
          </a:xfrm>
          <a:prstGeom prst="rect">
            <a:avLst/>
          </a:prstGeom>
        </p:spPr>
      </p:pic>
      <p:sp>
        <p:nvSpPr>
          <p:cNvPr id="14" name="Datumsplatzhalter 2"/>
          <p:cNvSpPr>
            <a:spLocks noGrp="1"/>
          </p:cNvSpPr>
          <p:nvPr>
            <p:ph type="dt" sz="half" idx="10"/>
          </p:nvPr>
        </p:nvSpPr>
        <p:spPr>
          <a:xfrm>
            <a:off x="479425" y="6490520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6F83A5EB-46B4-4FE8-BBF5-99A291CD15E4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1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1813845" y="6488564"/>
            <a:ext cx="8564310" cy="365125"/>
          </a:xfrm>
        </p:spPr>
        <p:txBody>
          <a:bodyPr/>
          <a:lstStyle>
            <a:lvl1pPr>
              <a:defRPr lang="en-US" sz="10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F. Reimold - EMC3 Drift Project</a:t>
            </a:r>
            <a:endParaRPr lang="en-US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10632575" y="6490519"/>
            <a:ext cx="1080000" cy="365125"/>
          </a:xfrm>
        </p:spPr>
        <p:txBody>
          <a:bodyPr/>
          <a:lstStyle>
            <a:lvl1pPr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7" name="Untertitel 2"/>
          <p:cNvSpPr>
            <a:spLocks noGrp="1"/>
          </p:cNvSpPr>
          <p:nvPr>
            <p:ph type="subTitle" idx="1"/>
          </p:nvPr>
        </p:nvSpPr>
        <p:spPr>
          <a:xfrm>
            <a:off x="1524000" y="2407920"/>
            <a:ext cx="9144000" cy="74802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 dirty="0"/>
          </a:p>
        </p:txBody>
      </p:sp>
      <p:sp>
        <p:nvSpPr>
          <p:cNvPr id="23" name="Titel 7"/>
          <p:cNvSpPr>
            <a:spLocks noGrp="1"/>
          </p:cNvSpPr>
          <p:nvPr>
            <p:ph type="title"/>
          </p:nvPr>
        </p:nvSpPr>
        <p:spPr>
          <a:xfrm>
            <a:off x="1524000" y="1033695"/>
            <a:ext cx="9144000" cy="1316396"/>
          </a:xfrm>
          <a:prstGeom prst="rect">
            <a:avLst/>
          </a:prstGeom>
        </p:spPr>
        <p:txBody>
          <a:bodyPr anchor="b"/>
          <a:lstStyle>
            <a:lvl1pPr algn="ctr">
              <a:defRPr b="1"/>
            </a:lvl1pPr>
          </a:lstStyle>
          <a:p>
            <a:r>
              <a:rPr lang="en-US" smtClean="0"/>
              <a:t>Click to edit Master title style</a:t>
            </a:r>
            <a:endParaRPr lang="de-DE" dirty="0"/>
          </a:p>
        </p:txBody>
      </p:sp>
      <p:grpSp>
        <p:nvGrpSpPr>
          <p:cNvPr id="19" name="Gruppieren 18"/>
          <p:cNvGrpSpPr/>
          <p:nvPr userDrawn="1"/>
        </p:nvGrpSpPr>
        <p:grpSpPr>
          <a:xfrm>
            <a:off x="1155700" y="4028478"/>
            <a:ext cx="10055224" cy="566770"/>
            <a:chOff x="498625" y="5834863"/>
            <a:chExt cx="9699204" cy="566770"/>
          </a:xfrm>
        </p:grpSpPr>
        <p:pic>
          <p:nvPicPr>
            <p:cNvPr id="20" name="Grafik 1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8625" y="5834863"/>
              <a:ext cx="560411" cy="373742"/>
            </a:xfrm>
            <a:prstGeom prst="rect">
              <a:avLst/>
            </a:prstGeom>
          </p:spPr>
        </p:pic>
        <p:sp>
          <p:nvSpPr>
            <p:cNvPr id="21" name="Subtitle 2"/>
            <p:cNvSpPr txBox="1">
              <a:spLocks/>
            </p:cNvSpPr>
            <p:nvPr userDrawn="1"/>
          </p:nvSpPr>
          <p:spPr>
            <a:xfrm>
              <a:off x="1068224" y="5834863"/>
              <a:ext cx="9129605" cy="566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000" dirty="0" smtClean="0">
                  <a:latin typeface="Arial Narrow" panose="020B0606020202030204" pitchFamily="34" charset="0"/>
                </a:rPr>
                <a:t>This work has been carried out within the framework of the EUROfusion Consortium and has received funding from the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Euratom</a:t>
              </a:r>
              <a:r>
                <a:rPr lang="en-US" sz="1000" dirty="0" smtClean="0">
                  <a:latin typeface="Arial Narrow" panose="020B0606020202030204" pitchFamily="34" charset="0"/>
                </a:rPr>
                <a:t> research and training </a:t>
              </a:r>
              <a:r>
                <a:rPr lang="en-US" sz="1000" dirty="0" err="1" smtClean="0">
                  <a:latin typeface="Arial Narrow" panose="020B0606020202030204" pitchFamily="34" charset="0"/>
                </a:rPr>
                <a:t>programme</a:t>
              </a:r>
              <a:r>
                <a:rPr lang="en-US" sz="1000" dirty="0" smtClean="0">
                  <a:latin typeface="Arial Narrow" panose="020B0606020202030204" pitchFamily="34" charset="0"/>
                </a:rPr>
                <a:t> 2014-2018 and 2019-2020 under grant agreement No 633053. The views and opinions expressed herein do not necessarily reflect those of the European Commission.</a:t>
              </a:r>
              <a:endParaRPr lang="en-US" sz="1000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39" name="Gruppieren 38"/>
          <p:cNvGrpSpPr/>
          <p:nvPr userDrawn="1"/>
        </p:nvGrpSpPr>
        <p:grpSpPr>
          <a:xfrm>
            <a:off x="3520800" y="3240000"/>
            <a:ext cx="5163857" cy="662400"/>
            <a:chOff x="3520800" y="5270400"/>
            <a:chExt cx="5163857" cy="662400"/>
          </a:xfrm>
        </p:grpSpPr>
        <p:pic>
          <p:nvPicPr>
            <p:cNvPr id="40" name="Grafik 39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5200" y="5418000"/>
              <a:ext cx="1999457" cy="475200"/>
            </a:xfrm>
            <a:prstGeom prst="rect">
              <a:avLst/>
            </a:prstGeom>
          </p:spPr>
        </p:pic>
        <p:pic>
          <p:nvPicPr>
            <p:cNvPr id="41" name="Grafik 40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0800" y="5270400"/>
              <a:ext cx="2204488" cy="662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937316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2AD54E4-8067-40BB-AC37-F00B420FA3AA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96930"/>
            <a:ext cx="11232438" cy="510449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>
              <a:defRPr>
                <a:latin typeface="+mj-lt"/>
              </a:defRPr>
            </a:lvl4pPr>
            <a:lvl5pPr>
              <a:defRPr lang="de-DE" sz="160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5191525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744E4B9-5CF8-4BF8-9479-F02CCB4C5A87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7"/>
          </p:nvPr>
        </p:nvSpPr>
        <p:spPr>
          <a:xfrm>
            <a:off x="479425" y="1096930"/>
            <a:ext cx="11233150" cy="509432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162912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A217154-668A-4781-B3DC-B448FE484057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830137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182845D-092C-4D35-901B-C70D61C3D179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780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089025"/>
            <a:ext cx="5540020" cy="5129212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1956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>
          <a:xfrm>
            <a:off x="479425" y="188638"/>
            <a:ext cx="9502775" cy="658800"/>
          </a:xfrm>
          <a:prstGeom prst="rect">
            <a:avLst/>
          </a:prstGeom>
        </p:spPr>
        <p:txBody>
          <a:bodyPr lIns="0" rIns="0" anchor="b">
            <a:normAutofit/>
          </a:bodyPr>
          <a:lstStyle>
            <a:lvl1pPr>
              <a:defRPr sz="3200" b="1">
                <a:solidFill>
                  <a:schemeClr val="accent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cxnSp>
        <p:nvCxnSpPr>
          <p:cNvPr id="15" name="Gerader Verbinder 10"/>
          <p:cNvCxnSpPr/>
          <p:nvPr userDrawn="1"/>
        </p:nvCxnSpPr>
        <p:spPr bwMode="auto">
          <a:xfrm>
            <a:off x="479425" y="909768"/>
            <a:ext cx="1123314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24C627D-BC07-4D62-993F-3E947EF18093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sp>
        <p:nvSpPr>
          <p:cNvPr id="14" name="Inhaltsplatzhalter 2"/>
          <p:cNvSpPr>
            <a:spLocks noGrp="1"/>
          </p:cNvSpPr>
          <p:nvPr>
            <p:ph idx="1"/>
          </p:nvPr>
        </p:nvSpPr>
        <p:spPr>
          <a:xfrm>
            <a:off x="479425" y="1912937"/>
            <a:ext cx="5540020" cy="4314721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8"/>
          </p:nvPr>
        </p:nvSpPr>
        <p:spPr>
          <a:xfrm>
            <a:off x="6175248" y="1912937"/>
            <a:ext cx="5540020" cy="4305300"/>
          </a:xfrm>
          <a:prstGeom prst="rect">
            <a:avLst/>
          </a:prstGeom>
        </p:spPr>
        <p:txBody>
          <a:bodyPr lIns="0"/>
          <a:lstStyle>
            <a:lvl1pPr>
              <a:defRPr lang="de-DE" sz="24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e-DE" sz="20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e-DE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5pPr>
              <a:defRPr lang="de-DE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6" name="Textplatzhalter 2"/>
          <p:cNvSpPr>
            <a:spLocks noGrp="1"/>
          </p:cNvSpPr>
          <p:nvPr>
            <p:ph type="body" idx="19"/>
          </p:nvPr>
        </p:nvSpPr>
        <p:spPr>
          <a:xfrm>
            <a:off x="479426" y="1089025"/>
            <a:ext cx="5540020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136" y="1089025"/>
            <a:ext cx="5539678" cy="823912"/>
          </a:xfrm>
          <a:prstGeom prst="rect">
            <a:avLst/>
          </a:prstGeom>
        </p:spPr>
        <p:txBody>
          <a:bodyPr lIns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77194871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8" pos="737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D7140B5F-A543-4166-8AAE-5029E4201A94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351" y="189217"/>
            <a:ext cx="571391" cy="511634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183600"/>
            <a:ext cx="2401557" cy="516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4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5" r:id="rId4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86" userDrawn="1">
          <p15:clr>
            <a:srgbClr val="F26B43"/>
          </p15:clr>
        </p15:guide>
        <p15:guide id="9" orient="horz" pos="438">
          <p15:clr>
            <a:srgbClr val="F26B43"/>
          </p15:clr>
        </p15:guide>
        <p15:guide id="10" orient="horz" pos="3917">
          <p15:clr>
            <a:srgbClr val="F26B43"/>
          </p15:clr>
        </p15:guide>
        <p15:guide id="11" orient="horz" pos="23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977C6D7D-3508-4185-BD22-2B7367D51501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91293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fik 8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570" y="191598"/>
            <a:ext cx="599049" cy="5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6" r:id="rId2"/>
    <p:sldLayoutId id="2147483700" r:id="rId3"/>
    <p:sldLayoutId id="2147483701" r:id="rId4"/>
    <p:sldLayoutId id="2147483702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234A5442-DFE0-4FAD-89D3-243F895DFF9B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10850" y="188912"/>
            <a:ext cx="600964" cy="537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6864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717" r:id="rId2"/>
    <p:sldLayoutId id="2147483693" r:id="rId3"/>
    <p:sldLayoutId id="2147483694" r:id="rId4"/>
    <p:sldLayoutId id="2147483695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9425" y="6356350"/>
            <a:ext cx="1115375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 b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fld id="{3BEDEF3A-0E2A-47A4-9499-0ED7A3F4DFE2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812000" y="6356350"/>
            <a:ext cx="856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F. Reimold - EMC3 Drift Project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34400" y="6356350"/>
            <a:ext cx="10800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lang="de-DE" sz="1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fld id="{31AA536C-85F5-4A1B-A111-7CE00A08BCBC}" type="slidenum">
              <a:rPr lang="de-DE" smtClean="0"/>
              <a:pPr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6482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pos="7378">
          <p15:clr>
            <a:srgbClr val="F26B43"/>
          </p15:clr>
        </p15:guide>
        <p15:guide id="3" pos="302">
          <p15:clr>
            <a:srgbClr val="F26B43"/>
          </p15:clr>
        </p15:guide>
        <p15:guide id="4" orient="horz" pos="119">
          <p15:clr>
            <a:srgbClr val="F26B43"/>
          </p15:clr>
        </p15:guide>
        <p15:guide id="5" orient="horz" pos="3997">
          <p15:clr>
            <a:srgbClr val="F26B43"/>
          </p15:clr>
        </p15:guide>
        <p15:guide id="6" orient="horz" pos="572">
          <p15:clr>
            <a:srgbClr val="F26B43"/>
          </p15:clr>
        </p15:guide>
        <p15:guide id="7" orient="horz" pos="686">
          <p15:clr>
            <a:srgbClr val="F26B43"/>
          </p15:clr>
        </p15:guide>
        <p15:guide id="8" orient="horz" pos="2273">
          <p15:clr>
            <a:srgbClr val="F26B43"/>
          </p15:clr>
        </p15:guide>
        <p15:guide id="9" orient="horz" pos="458">
          <p15:clr>
            <a:srgbClr val="F26B43"/>
          </p15:clr>
        </p15:guide>
        <p15:guide id="10" orient="horz" pos="39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0101D-5EA6-4D75-92F9-B9949C71E327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 Reimold - EMC3 Drift Project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u="sng" dirty="0" smtClean="0"/>
              <a:t>Lead Proponent</a:t>
            </a:r>
            <a:r>
              <a:rPr lang="de-DE" dirty="0" smtClean="0"/>
              <a:t>, </a:t>
            </a:r>
            <a:r>
              <a:rPr lang="de-DE" dirty="0" err="1" smtClean="0"/>
              <a:t>Proposal</a:t>
            </a:r>
            <a:r>
              <a:rPr lang="de-DE" dirty="0" smtClean="0"/>
              <a:t> Team,…</a:t>
            </a: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Proposal</a:t>
            </a:r>
            <a:r>
              <a:rPr lang="de-DE" dirty="0" smtClean="0"/>
              <a:t> Title</a:t>
            </a:r>
            <a:endParaRPr lang="de-DE" b="0" dirty="0"/>
          </a:p>
        </p:txBody>
      </p:sp>
    </p:spTree>
    <p:extLst>
      <p:ext uri="{BB962C8B-B14F-4D97-AF65-F5344CB8AC3E}">
        <p14:creationId xmlns:p14="http://schemas.microsoft.com/office/powerpoint/2010/main" val="23487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Title</a:t>
            </a:r>
            <a:endParaRPr lang="de-DE" dirty="0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75EBB6F-798F-4F72-805A-333D49BE81E3}" type="datetime1">
              <a:rPr lang="de-DE" smtClean="0"/>
              <a:t>10.02.2022</a:t>
            </a:fld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smtClean="0"/>
              <a:t>Lead Proponent – Proposal Summary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1AA536C-85F5-4A1B-A111-7CE00A08BCBC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479425" y="1016990"/>
            <a:ext cx="7050379" cy="5104490"/>
          </a:xfrm>
        </p:spPr>
        <p:txBody>
          <a:bodyPr lIns="0"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dirty="0" smtClean="0">
                <a:latin typeface="Arial" panose="020B0604020202020204" pitchFamily="34" charset="0"/>
              </a:rPr>
              <a:t>Objectives: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sz="1600" b="0" dirty="0" smtClean="0">
                <a:latin typeface="Arial" panose="020B0604020202020204" pitchFamily="34" charset="0"/>
              </a:rPr>
              <a:t>Short description of the scientific question to be addressed</a:t>
            </a:r>
            <a:endParaRPr lang="en-US" altLang="de-DE" sz="1600" b="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de-DE" dirty="0" smtClean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de-DE" dirty="0" smtClean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dirty="0" smtClean="0">
                <a:latin typeface="Arial" panose="020B0604020202020204" pitchFamily="34" charset="0"/>
              </a:rPr>
              <a:t>Approach:</a:t>
            </a:r>
            <a:endParaRPr lang="en-US" altLang="de-DE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sz="1600" b="0" dirty="0" smtClean="0">
                <a:latin typeface="Arial" panose="020B0604020202020204" pitchFamily="34" charset="0"/>
              </a:rPr>
              <a:t>Short description of how to achieve the objective with experiments in OP2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de-DE" sz="1600" b="0" dirty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de-DE" sz="1600" b="0" dirty="0" smtClean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altLang="de-DE" sz="1600" dirty="0" smtClean="0"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de-DE" dirty="0" smtClean="0">
                <a:latin typeface="Arial" panose="020B0604020202020204" pitchFamily="34" charset="0"/>
              </a:rPr>
              <a:t>Specific requirements: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600" dirty="0" smtClean="0">
                <a:latin typeface="Arial" panose="020B0604020202020204" pitchFamily="34" charset="0"/>
              </a:rPr>
              <a:t>Special diagnostic (settings)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600" dirty="0" smtClean="0">
                <a:latin typeface="Arial" panose="020B0604020202020204" pitchFamily="34" charset="0"/>
              </a:rPr>
              <a:t>Beam blips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600" dirty="0" smtClean="0">
                <a:latin typeface="Arial" panose="020B0604020202020204" pitchFamily="34" charset="0"/>
              </a:rPr>
              <a:t>Diagnostic puffs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600" dirty="0" smtClean="0">
                <a:latin typeface="Arial" panose="020B0604020202020204" pitchFamily="34" charset="0"/>
              </a:rPr>
              <a:t>LBO,…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de-DE" sz="1600" dirty="0" smtClean="0">
              <a:latin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Can be combined with: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de-DE" sz="1600" b="0" dirty="0" smtClean="0">
                <a:latin typeface="Arial" panose="020B0604020202020204" pitchFamily="34" charset="0"/>
              </a:rPr>
              <a:t>Identified proposals to merge with</a:t>
            </a:r>
            <a:endParaRPr lang="de-DE" altLang="de-DE" sz="1600" b="0" dirty="0">
              <a:latin typeface="Arial" panose="020B0604020202020204" pitchFamily="34" charset="0"/>
            </a:endParaRPr>
          </a:p>
        </p:txBody>
      </p:sp>
      <p:graphicFrame>
        <p:nvGraphicFramePr>
          <p:cNvPr id="13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6991416"/>
              </p:ext>
            </p:extLst>
          </p:nvPr>
        </p:nvGraphicFramePr>
        <p:xfrm>
          <a:off x="7735195" y="1075495"/>
          <a:ext cx="3976668" cy="2330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31590" y="882149"/>
            <a:ext cx="14484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Example </a:t>
            </a:r>
            <a:r>
              <a:rPr lang="en-US" sz="1400" dirty="0" err="1" smtClean="0"/>
              <a:t>Timetrace</a:t>
            </a:r>
            <a:endParaRPr lang="en-US" sz="1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815749"/>
              </p:ext>
            </p:extLst>
          </p:nvPr>
        </p:nvGraphicFramePr>
        <p:xfrm>
          <a:off x="8907515" y="3607893"/>
          <a:ext cx="294497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607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1034363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 Force(s)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I, II, III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Mag.</a:t>
                      </a:r>
                      <a:r>
                        <a:rPr lang="en-US" baseline="0" dirty="0" smtClean="0"/>
                        <a:t> Configurations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EIM,</a:t>
                      </a:r>
                      <a:r>
                        <a:rPr lang="en-US" baseline="0" dirty="0" smtClean="0"/>
                        <a:t> KJM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r>
                        <a:rPr lang="en-US" baseline="0" dirty="0" smtClean="0"/>
                        <a:t> of 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5     , 3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27247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262775"/>
              </p:ext>
            </p:extLst>
          </p:nvPr>
        </p:nvGraphicFramePr>
        <p:xfrm>
          <a:off x="5242621" y="4771272"/>
          <a:ext cx="662591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5559">
                  <a:extLst>
                    <a:ext uri="{9D8B030D-6E8A-4147-A177-3AD203B41FA5}">
                      <a16:colId xmlns:a16="http://schemas.microsoft.com/office/drawing/2014/main" val="3827600593"/>
                    </a:ext>
                  </a:extLst>
                </a:gridCol>
                <a:gridCol w="3340359">
                  <a:extLst>
                    <a:ext uri="{9D8B030D-6E8A-4147-A177-3AD203B41FA5}">
                      <a16:colId xmlns:a16="http://schemas.microsoft.com/office/drawing/2014/main" val="298259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Requested</a:t>
                      </a:r>
                      <a:r>
                        <a:rPr lang="en-US" baseline="0" dirty="0" smtClean="0"/>
                        <a:t> 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844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Heating [MW] (ECRH,</a:t>
                      </a:r>
                      <a:r>
                        <a:rPr lang="en-US" baseline="0" dirty="0" smtClean="0"/>
                        <a:t> NBI, ICRH)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1-5 (ECRH),</a:t>
                      </a:r>
                      <a:r>
                        <a:rPr lang="en-US" baseline="0" dirty="0" smtClean="0"/>
                        <a:t> 2 (NBI)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023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Density (feed-back/-</a:t>
                      </a:r>
                      <a:r>
                        <a:rPr lang="en-US" dirty="0" err="1" smtClean="0"/>
                        <a:t>fwd</a:t>
                      </a:r>
                      <a:r>
                        <a:rPr lang="en-US" baseline="0" dirty="0" smtClean="0"/>
                        <a:t>)</a:t>
                      </a:r>
                      <a:r>
                        <a:rPr lang="en-US" dirty="0" smtClean="0"/>
                        <a:t> [10</a:t>
                      </a:r>
                      <a:r>
                        <a:rPr lang="en-US" baseline="30000" dirty="0" smtClean="0"/>
                        <a:t>19 </a:t>
                      </a:r>
                      <a:r>
                        <a:rPr lang="en-US" baseline="0" dirty="0" smtClean="0"/>
                        <a:t>m</a:t>
                      </a:r>
                      <a:r>
                        <a:rPr lang="en-US" baseline="30000" dirty="0" smtClean="0"/>
                        <a:t>-3</a:t>
                      </a:r>
                      <a:r>
                        <a:rPr lang="en-US" baseline="0" dirty="0" smtClean="0"/>
                        <a:t>] </a:t>
                      </a:r>
                      <a:endParaRPr lang="en-US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1.0-5.0 (fb)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018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Impurities (seeding, LBO, TESPEL)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N, Ne (seeding)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359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30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A03B6DF7-8AFC-492F-A27B-F0D4904FAE74}"/>
    </a:ext>
  </a:extLst>
</a:theme>
</file>

<file path=ppt/theme/theme2.xml><?xml version="1.0" encoding="utf-8"?>
<a:theme xmlns:a="http://schemas.openxmlformats.org/drawingml/2006/main" name="Content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79052847-E89B-4EE1-BF57-F6174897CD11}"/>
    </a:ext>
  </a:extLst>
</a:theme>
</file>

<file path=ppt/theme/theme3.xml><?xml version="1.0" encoding="utf-8"?>
<a:theme xmlns:a="http://schemas.openxmlformats.org/drawingml/2006/main" name="IPP_only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IPP Slide 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1CB40B42-8524-476D-B45F-908EFFE5EF28}"/>
    </a:ext>
  </a:extLst>
</a:theme>
</file>

<file path=ppt/theme/theme4.xml><?xml version="1.0" encoding="utf-8"?>
<a:theme xmlns:a="http://schemas.openxmlformats.org/drawingml/2006/main" name="Blank">
  <a:themeElements>
    <a:clrScheme name="IP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5BAA"/>
      </a:accent1>
      <a:accent2>
        <a:srgbClr val="B42041"/>
      </a:accent2>
      <a:accent3>
        <a:srgbClr val="70AD47"/>
      </a:accent3>
      <a:accent4>
        <a:srgbClr val="F9A807"/>
      </a:accent4>
      <a:accent5>
        <a:srgbClr val="4472C4"/>
      </a:accent5>
      <a:accent6>
        <a:srgbClr val="FF0000"/>
      </a:accent6>
      <a:hlink>
        <a:srgbClr val="005BAA"/>
      </a:hlink>
      <a:folHlink>
        <a:srgbClr val="954F72"/>
      </a:folHlink>
    </a:clrScheme>
    <a:fontScheme name="Standard">
      <a:majorFont>
        <a:latin typeface="Arial Narrow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slide_template_W7X_2021_1_16_9" id="{DB204B8B-2A32-4AB1-8B06-73C1C2016281}" vid="{9D555B17-F7CD-45D6-8709-D6982EBE01C8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IPP blue">
      <a:srgbClr val="005BAA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slide_template_W7X_2021_1_16_9</Template>
  <TotalTime>0</TotalTime>
  <Words>149</Words>
  <Application>Microsoft Office PowerPoint</Application>
  <PresentationFormat>Widescreen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Title</vt:lpstr>
      <vt:lpstr>Content</vt:lpstr>
      <vt:lpstr>IPP_only</vt:lpstr>
      <vt:lpstr>Blank</vt:lpstr>
      <vt:lpstr>Proposal Title</vt:lpstr>
      <vt:lpstr>Proposal Title</vt:lpstr>
    </vt:vector>
  </TitlesOfParts>
  <Company>Max-Planck-Institut f. Plasmaphysik, Greifswald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</dc:title>
  <dc:creator>Felix Reimold</dc:creator>
  <cp:lastModifiedBy>Valeria Perseo</cp:lastModifiedBy>
  <cp:revision>115</cp:revision>
  <dcterms:created xsi:type="dcterms:W3CDTF">2021-03-10T14:07:24Z</dcterms:created>
  <dcterms:modified xsi:type="dcterms:W3CDTF">2022-03-02T10:05:06Z</dcterms:modified>
</cp:coreProperties>
</file>