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3" r:id="rId4"/>
    <p:sldId id="289" r:id="rId5"/>
    <p:sldId id="288" r:id="rId6"/>
    <p:sldId id="293" r:id="rId7"/>
    <p:sldId id="292" r:id="rId8"/>
    <p:sldId id="290" r:id="rId9"/>
    <p:sldId id="291" r:id="rId10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5400" autoAdjust="0"/>
  </p:normalViewPr>
  <p:slideViewPr>
    <p:cSldViewPr showGuides="1">
      <p:cViewPr varScale="1">
        <p:scale>
          <a:sx n="113" d="100"/>
          <a:sy n="113" d="100"/>
        </p:scale>
        <p:origin x="6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23/04/2021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Sebastijan</a:t>
            </a:r>
            <a:r>
              <a:rPr lang="en-GB" dirty="0" smtClean="0"/>
              <a:t> </a:t>
            </a:r>
            <a:r>
              <a:rPr lang="en-GB" dirty="0" err="1" smtClean="0"/>
              <a:t>Brezinsek</a:t>
            </a:r>
            <a:r>
              <a:rPr lang="en-GB" dirty="0" smtClean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://www.eirene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23678"/>
            <a:ext cx="8496944" cy="972108"/>
          </a:xfrm>
        </p:spPr>
        <p:txBody>
          <a:bodyPr/>
          <a:lstStyle/>
          <a:p>
            <a:r>
              <a:rPr lang="en-US" sz="3200" dirty="0" smtClean="0"/>
              <a:t>Thrust 2 | WP Plasma-Wall Interactions and Exhaust in FP9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4824536" cy="648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Sebastijan</a:t>
            </a:r>
            <a:r>
              <a:rPr lang="en-US" dirty="0" smtClean="0"/>
              <a:t> </a:t>
            </a:r>
            <a:r>
              <a:rPr lang="en-US" dirty="0" err="1" smtClean="0"/>
              <a:t>Brezinsek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9942"/>
            <a:ext cx="2088232" cy="6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7150"/>
            <a:ext cx="8496944" cy="342900"/>
          </a:xfrm>
        </p:spPr>
        <p:txBody>
          <a:bodyPr/>
          <a:lstStyle/>
          <a:p>
            <a:r>
              <a:rPr lang="de-DE" dirty="0" smtClean="0"/>
              <a:t>Plasma-Wall Interactions &amp; </a:t>
            </a:r>
            <a:r>
              <a:rPr lang="de-DE" dirty="0" err="1" smtClean="0"/>
              <a:t>Exhaust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</a:t>
            </a:r>
            <a:r>
              <a:rPr lang="en-GB" dirty="0" smtClean="0"/>
              <a:t>TSVV KOM | </a:t>
            </a:r>
            <a:r>
              <a:rPr lang="en-GB" dirty="0"/>
              <a:t>Zoom | </a:t>
            </a:r>
            <a:r>
              <a:rPr lang="en-GB" dirty="0" smtClean="0"/>
              <a:t>23.04.2021 </a:t>
            </a:r>
            <a:r>
              <a:rPr lang="en-GB" dirty="0"/>
              <a:t>| Page </a:t>
            </a:r>
            <a:fld id="{6A6D9FA1-99C7-4910-8E32-B85D378B0060}" type="slidenum">
              <a:rPr lang="en-GB"/>
              <a:pPr algn="r"/>
              <a:t>2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42" y="1441040"/>
            <a:ext cx="2130998" cy="1198687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/>
        </p:blipFill>
        <p:spPr>
          <a:xfrm>
            <a:off x="53498" y="2356635"/>
            <a:ext cx="786319" cy="1353200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/>
          <a:stretch/>
        </p:blipFill>
        <p:spPr>
          <a:xfrm>
            <a:off x="1097566" y="1826816"/>
            <a:ext cx="1212501" cy="2475067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68095" y="2854604"/>
            <a:ext cx="38504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JET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52778" y="2980214"/>
            <a:ext cx="45717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28134" y="1441040"/>
            <a:ext cx="752129" cy="2458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dirty="0"/>
              <a:t>MAGNUM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496" y="4371950"/>
            <a:ext cx="250902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88" y="2798924"/>
            <a:ext cx="2128052" cy="1510975"/>
          </a:xfrm>
          <a:prstGeom prst="rect">
            <a:avLst/>
          </a:prstGeom>
        </p:spPr>
      </p:pic>
      <p:pic>
        <p:nvPicPr>
          <p:cNvPr id="14" name="Grafik 13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30" y="1084398"/>
            <a:ext cx="1743342" cy="24029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12160" y="1295872"/>
            <a:ext cx="469167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AUG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23510" y="656975"/>
            <a:ext cx="1377300" cy="61863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</a:t>
            </a:r>
          </a:p>
          <a:p>
            <a:pPr algn="ctr">
              <a:lnSpc>
                <a:spcPct val="95000"/>
              </a:lnSpc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(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de-DE" sz="1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84517" y="843558"/>
            <a:ext cx="1803507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699792" y="4371950"/>
            <a:ext cx="235975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Fuel (Tritium)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Deuterium/Helium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020272" y="845378"/>
            <a:ext cx="2119491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Divertor Solutions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-25446" y="4079067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[J. Romazanov]</a:t>
            </a:r>
            <a:endParaRPr lang="de-DE" sz="9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2697924" y="2603910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[T. Morgan]</a:t>
            </a:r>
            <a:endParaRPr lang="de-DE" sz="9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128134" y="4110093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[S. </a:t>
            </a:r>
            <a:r>
              <a:rPr lang="de-DE" sz="900" b="1" dirty="0" err="1" smtClean="0"/>
              <a:t>Markelj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5822425" y="3277022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[M. </a:t>
            </a:r>
            <a:r>
              <a:rPr lang="de-DE" sz="900" b="1" dirty="0" err="1" smtClean="0"/>
              <a:t>Bernert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pic>
        <p:nvPicPr>
          <p:cNvPr id="28" name="Grafik 27" descr="Bildschirmausschnit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b="5632"/>
          <a:stretch/>
        </p:blipFill>
        <p:spPr>
          <a:xfrm>
            <a:off x="7348728" y="1347613"/>
            <a:ext cx="1543752" cy="208823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236296" y="1275606"/>
            <a:ext cx="58862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DEMO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334593" y="3277022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[F. </a:t>
            </a:r>
            <a:r>
              <a:rPr lang="de-DE" sz="900" b="1" dirty="0" err="1" smtClean="0"/>
              <a:t>Militello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30" name="Textfeld 29"/>
          <p:cNvSpPr txBox="1"/>
          <p:nvPr/>
        </p:nvSpPr>
        <p:spPr>
          <a:xfrm flipH="1">
            <a:off x="5364088" y="3579862"/>
            <a:ext cx="3521163" cy="69249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WP PWIE covers laboratory experiments, linear plasma devices, and high heat flux facilities and modelling.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 flipH="1">
            <a:off x="110809" y="727125"/>
            <a:ext cx="2545251" cy="8925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ITER and DEMO materials, H, isotopes, He, seeding gases, and impurities.</a:t>
            </a:r>
          </a:p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Goal on steady-state operation.</a:t>
            </a:r>
          </a:p>
        </p:txBody>
      </p:sp>
      <p:sp>
        <p:nvSpPr>
          <p:cNvPr id="32" name="Textfeld 31"/>
          <p:cNvSpPr txBox="1"/>
          <p:nvPr/>
        </p:nvSpPr>
        <p:spPr>
          <a:xfrm flipH="1">
            <a:off x="5373041" y="4338818"/>
            <a:ext cx="3521163" cy="492443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WP PWIE supports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at toroidal devices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W7-X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9239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19" grpId="0"/>
      <p:bldP spid="29" grpId="0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3090"/>
            <a:ext cx="7893496" cy="342900"/>
          </a:xfrm>
        </p:spPr>
        <p:txBody>
          <a:bodyPr/>
          <a:lstStyle/>
          <a:p>
            <a:r>
              <a:rPr lang="de-DE" dirty="0" smtClean="0"/>
              <a:t>WP PWIE </a:t>
            </a:r>
            <a:r>
              <a:rPr lang="de-DE" dirty="0" err="1" smtClean="0"/>
              <a:t>role</a:t>
            </a:r>
            <a:r>
              <a:rPr lang="de-DE" dirty="0" smtClean="0"/>
              <a:t> in EUROfusion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260058" y="2775879"/>
            <a:ext cx="4184150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b="1" dirty="0" err="1"/>
          </a:p>
        </p:txBody>
      </p:sp>
      <p:sp>
        <p:nvSpPr>
          <p:cNvPr id="6" name="Rechteck 5"/>
          <p:cNvSpPr/>
          <p:nvPr/>
        </p:nvSpPr>
        <p:spPr>
          <a:xfrm>
            <a:off x="2260058" y="1529994"/>
            <a:ext cx="4184149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1350" dirty="0" err="1"/>
          </a:p>
        </p:txBody>
      </p:sp>
      <p:sp>
        <p:nvSpPr>
          <p:cNvPr id="7" name="Textfeld 6"/>
          <p:cNvSpPr txBox="1"/>
          <p:nvPr/>
        </p:nvSpPr>
        <p:spPr>
          <a:xfrm>
            <a:off x="3798365" y="2381120"/>
            <a:ext cx="1034001" cy="3116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PWIE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7613" y="1870579"/>
            <a:ext cx="89582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MAT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30336" y="1870579"/>
            <a:ext cx="820994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DIV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8230" y="1870579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DES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85946" y="1529994"/>
            <a:ext cx="63350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FTD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36657" y="1870579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SAE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46895" y="2869719"/>
            <a:ext cx="901145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7246" y="2869719"/>
            <a:ext cx="750462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56883" y="2869719"/>
            <a:ext cx="771301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96914" y="2869719"/>
            <a:ext cx="91076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W7X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023334" y="3165779"/>
            <a:ext cx="64633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FSD</a:t>
            </a:r>
          </a:p>
        </p:txBody>
      </p:sp>
      <p:sp>
        <p:nvSpPr>
          <p:cNvPr id="18" name="Rechteck 17"/>
          <p:cNvSpPr/>
          <p:nvPr/>
        </p:nvSpPr>
        <p:spPr>
          <a:xfrm>
            <a:off x="2260058" y="2288627"/>
            <a:ext cx="4184150" cy="124333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19" name="Textfeld 18"/>
          <p:cNvSpPr txBox="1"/>
          <p:nvPr/>
        </p:nvSpPr>
        <p:spPr>
          <a:xfrm>
            <a:off x="791581" y="1527573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20" name="Rechteck 19"/>
          <p:cNvSpPr/>
          <p:nvPr/>
        </p:nvSpPr>
        <p:spPr>
          <a:xfrm>
            <a:off x="225977" y="1816114"/>
            <a:ext cx="17460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Neutral Gas Dynamics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in the Edge </a:t>
            </a:r>
            <a:endParaRPr lang="de-DE" sz="1200" dirty="0"/>
          </a:p>
        </p:txBody>
      </p:sp>
      <p:sp>
        <p:nvSpPr>
          <p:cNvPr id="21" name="Rechteck 20"/>
          <p:cNvSpPr/>
          <p:nvPr/>
        </p:nvSpPr>
        <p:spPr>
          <a:xfrm>
            <a:off x="203912" y="2362708"/>
            <a:ext cx="176811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Impurity Sources,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Transport, and Screening </a:t>
            </a:r>
            <a:endParaRPr lang="de-DE" sz="1200" dirty="0"/>
          </a:p>
        </p:txBody>
      </p:sp>
      <p:sp>
        <p:nvSpPr>
          <p:cNvPr id="22" name="Rechteck 21"/>
          <p:cNvSpPr/>
          <p:nvPr/>
        </p:nvSpPr>
        <p:spPr>
          <a:xfrm>
            <a:off x="220261" y="2921082"/>
            <a:ext cx="1751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Plasma-Wall Interaction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in DEMO 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6732240" y="1955507"/>
            <a:ext cx="209938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Fluid/Gyrofluid Edge Codes 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6732240" y="2554934"/>
            <a:ext cx="21245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Gyrokinetic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Edge Codes 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430746" y="1560356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51520" y="555526"/>
            <a:ext cx="8638470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Works hand in hand with FTD in the area of DEMO PWI,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solutions, and safety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Complements WP DIV studies regarding (plasma) qualification of PFCs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for DEMO &amp; JT60-SA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DTT, W7-X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7514" y="3879193"/>
            <a:ext cx="8694966" cy="92480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Addresses Mission 2 in FSD in laboratory experiments, linear plasma devices, and toroidal devices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Works hand in hand with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 TE (and JET-1)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the areas of PWI and PFC-compatible exhaust solutions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Executes post-mortem analysis of PFCs (JET, WEST,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AUG etc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.) and associated interpretation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060419" y="3205144"/>
            <a:ext cx="1681871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/>
              <a:t>v</a:t>
            </a:r>
            <a:r>
              <a:rPr lang="de-DE" sz="1200" i="1" dirty="0" smtClean="0"/>
              <a:t>ia WP TE </a:t>
            </a:r>
            <a:r>
              <a:rPr lang="de-DE" sz="1200" i="1" dirty="0" err="1" smtClean="0"/>
              <a:t>and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thrust</a:t>
            </a:r>
            <a:r>
              <a:rPr lang="de-DE" sz="1200" i="1" dirty="0" smtClean="0"/>
              <a:t>  1!</a:t>
            </a:r>
            <a:endParaRPr lang="de-DE" sz="1200" i="1" dirty="0"/>
          </a:p>
        </p:txBody>
      </p:sp>
      <p:sp>
        <p:nvSpPr>
          <p:cNvPr id="2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TSVV KOM | Zoom | 23.04.2021 | Page </a:t>
            </a:r>
            <a:fld id="{6A6D9FA1-99C7-4910-8E32-B85D378B0060}" type="slidenum">
              <a:rPr lang="en-GB"/>
              <a:pPr algn="r"/>
              <a:t>3</a:t>
            </a:fld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107504" y="1427232"/>
            <a:ext cx="2016224" cy="2296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6152" y="333624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THRUST 2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8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WP PWIE</a:t>
            </a:r>
            <a:endParaRPr lang="de-DE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9" y="627534"/>
            <a:ext cx="7209145" cy="293395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7504" y="62753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PL: S. </a:t>
            </a:r>
            <a:r>
              <a:rPr lang="de-DE" dirty="0" err="1" smtClean="0"/>
              <a:t>Brezinsek</a:t>
            </a:r>
            <a:endParaRPr lang="de-DE" dirty="0" smtClean="0"/>
          </a:p>
          <a:p>
            <a:r>
              <a:rPr lang="de-DE" dirty="0" smtClean="0"/>
              <a:t>DPL: G. Calabro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62753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PSO: </a:t>
            </a:r>
            <a:r>
              <a:rPr lang="de-DE" dirty="0"/>
              <a:t>M</a:t>
            </a:r>
            <a:r>
              <a:rPr lang="de-DE" dirty="0" smtClean="0"/>
              <a:t>. Reinhart</a:t>
            </a:r>
          </a:p>
          <a:p>
            <a:r>
              <a:rPr lang="de-DE" dirty="0" smtClean="0"/>
              <a:t>CO: D. </a:t>
            </a:r>
            <a:r>
              <a:rPr lang="de-DE" dirty="0" err="1" smtClean="0"/>
              <a:t>Douai</a:t>
            </a:r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TSVV KOM | Zoom | 23.04.2021 | Page </a:t>
            </a:r>
            <a:fld id="{6A6D9FA1-99C7-4910-8E32-B85D378B0060}" type="slidenum">
              <a:rPr lang="en-GB"/>
              <a:pPr algn="r"/>
              <a:t>4</a:t>
            </a:fld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1392885" y="3596151"/>
            <a:ext cx="606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TSVV links </a:t>
            </a:r>
            <a:r>
              <a:rPr lang="de-DE" dirty="0" err="1" smtClean="0"/>
              <a:t>to</a:t>
            </a:r>
            <a:r>
              <a:rPr lang="de-DE" dirty="0" smtClean="0"/>
              <a:t> different </a:t>
            </a:r>
            <a:r>
              <a:rPr lang="de-DE" dirty="0" err="1" smtClean="0"/>
              <a:t>subprojects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30 Tasks per </a:t>
            </a:r>
            <a:r>
              <a:rPr lang="de-DE" dirty="0" err="1" smtClean="0"/>
              <a:t>year</a:t>
            </a:r>
            <a:endParaRPr lang="de-DE" dirty="0" smtClean="0"/>
          </a:p>
          <a:p>
            <a:r>
              <a:rPr lang="de-DE" dirty="0" smtClean="0"/>
              <a:t>Project </a:t>
            </a:r>
            <a:r>
              <a:rPr lang="de-DE" dirty="0" err="1" smtClean="0"/>
              <a:t>Managment</a:t>
            </a:r>
            <a:r>
              <a:rPr lang="de-DE" dirty="0" smtClean="0"/>
              <a:t> Plan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May </a:t>
            </a:r>
            <a:r>
              <a:rPr lang="de-DE" dirty="0" err="1" smtClean="0"/>
              <a:t>for</a:t>
            </a:r>
            <a:r>
              <a:rPr lang="de-DE" dirty="0" smtClean="0"/>
              <a:t> TSVV PIs!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187624" y="4299942"/>
            <a:ext cx="673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linear </a:t>
            </a:r>
            <a:r>
              <a:rPr lang="de-DE" dirty="0" err="1" smtClean="0"/>
              <a:t>devices</a:t>
            </a:r>
            <a:r>
              <a:rPr lang="de-DE" dirty="0" smtClean="0"/>
              <a:t>: MAGNUM-PSI, PSI-2, JULE-PSI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benchmark</a:t>
            </a:r>
            <a:endParaRPr lang="de-DE" dirty="0" smtClean="0"/>
          </a:p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facilties</a:t>
            </a:r>
            <a:r>
              <a:rPr lang="de-DE" dirty="0" smtClean="0"/>
              <a:t> via WP W7-X </a:t>
            </a:r>
            <a:r>
              <a:rPr lang="de-DE" dirty="0" err="1" smtClean="0"/>
              <a:t>and</a:t>
            </a:r>
            <a:r>
              <a:rPr lang="de-DE" dirty="0" smtClean="0"/>
              <a:t> WP 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1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Thrust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555526"/>
            <a:ext cx="9324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Thrust definition: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A Thrust serves as a communication platform </a:t>
            </a:r>
            <a:r>
              <a:rPr lang="en-US" dirty="0">
                <a:latin typeface="Arial" panose="020B0604020202020204" pitchFamily="34" charset="0"/>
              </a:rPr>
              <a:t>among a group of </a:t>
            </a:r>
            <a:r>
              <a:rPr lang="en-US" dirty="0" smtClean="0">
                <a:latin typeface="Arial" panose="020B0604020202020204" pitchFamily="34" charset="0"/>
              </a:rPr>
              <a:t>related TSVVs and </a:t>
            </a:r>
            <a:r>
              <a:rPr lang="en-US" dirty="0">
                <a:latin typeface="Arial" panose="020B0604020202020204" pitchFamily="34" charset="0"/>
              </a:rPr>
              <a:t>WPs, on behalf of the entire E-TASC SB. It consists of a set of TSVV leaders, E-TASC SB members, and relevant PLs/TFLs and is coordinated by a facilitator chosen among the latter. The facilitator </a:t>
            </a:r>
            <a:r>
              <a:rPr lang="en-US" dirty="0" smtClean="0">
                <a:latin typeface="Arial" panose="020B0604020202020204" pitchFamily="34" charset="0"/>
              </a:rPr>
              <a:t>provides feedback </a:t>
            </a:r>
            <a:r>
              <a:rPr lang="en-US" dirty="0">
                <a:latin typeface="Arial" panose="020B0604020202020204" pitchFamily="34" charset="0"/>
              </a:rPr>
              <a:t>on the Thrust activities and </a:t>
            </a:r>
            <a:r>
              <a:rPr lang="en-US" dirty="0" smtClean="0">
                <a:latin typeface="Arial" panose="020B0604020202020204" pitchFamily="34" charset="0"/>
              </a:rPr>
              <a:t>proposes corrective actions for </a:t>
            </a:r>
            <a:r>
              <a:rPr lang="en-US" dirty="0">
                <a:latin typeface="Arial" panose="020B0604020202020204" pitchFamily="34" charset="0"/>
              </a:rPr>
              <a:t>the TSVV work </a:t>
            </a:r>
            <a:r>
              <a:rPr lang="en-US" dirty="0" err="1" smtClean="0">
                <a:latin typeface="Arial" panose="020B0604020202020204" pitchFamily="34" charset="0"/>
              </a:rPr>
              <a:t>programmes</a:t>
            </a:r>
            <a:r>
              <a:rPr lang="en-US" dirty="0" smtClean="0">
                <a:latin typeface="Arial" panose="020B0604020202020204" pitchFamily="34" charset="0"/>
              </a:rPr>
              <a:t> to </a:t>
            </a:r>
            <a:r>
              <a:rPr lang="en-US" dirty="0">
                <a:latin typeface="Arial" panose="020B0604020202020204" pitchFamily="34" charset="0"/>
              </a:rPr>
              <a:t>the E-TASC </a:t>
            </a:r>
            <a:r>
              <a:rPr lang="en-US" dirty="0" smtClean="0">
                <a:latin typeface="Arial" panose="020B0604020202020204" pitchFamily="34" charset="0"/>
              </a:rPr>
              <a:t>SB if </a:t>
            </a:r>
            <a:r>
              <a:rPr lang="en-US" dirty="0">
                <a:latin typeface="Arial" panose="020B0604020202020204" pitchFamily="34" charset="0"/>
              </a:rPr>
              <a:t>and when </a:t>
            </a:r>
            <a:r>
              <a:rPr lang="en-US" dirty="0" smtClean="0">
                <a:latin typeface="Arial" panose="020B0604020202020204" pitchFamily="34" charset="0"/>
              </a:rPr>
              <a:t>needed.</a:t>
            </a:r>
            <a:endParaRPr lang="de-DE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1095F1-BB04-4F1A-88C7-864B893AC118}"/>
              </a:ext>
            </a:extLst>
          </p:cNvPr>
          <p:cNvSpPr/>
          <p:nvPr/>
        </p:nvSpPr>
        <p:spPr>
          <a:xfrm>
            <a:off x="1282089" y="2597713"/>
            <a:ext cx="979714" cy="483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B2B98-5E0E-4C00-B23D-000265FB7FD0}"/>
              </a:ext>
            </a:extLst>
          </p:cNvPr>
          <p:cNvSpPr txBox="1"/>
          <p:nvPr/>
        </p:nvSpPr>
        <p:spPr>
          <a:xfrm>
            <a:off x="2488934" y="2427734"/>
            <a:ext cx="501613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are building a group to foster the discussion and promote the synergies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3568" y="3317905"/>
            <a:ext cx="6926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Thrust </a:t>
            </a:r>
            <a:r>
              <a:rPr lang="en-US" b="1" u="sng" dirty="0"/>
              <a:t>2: Edge Physics &amp; PWI</a:t>
            </a:r>
            <a:endParaRPr lang="en-US" dirty="0"/>
          </a:p>
          <a:p>
            <a:r>
              <a:rPr lang="en-US" i="1" dirty="0"/>
              <a:t>Facilitator:</a:t>
            </a:r>
            <a:r>
              <a:rPr lang="en-US" dirty="0"/>
              <a:t> </a:t>
            </a:r>
            <a:r>
              <a:rPr lang="en-US" b="1" dirty="0"/>
              <a:t>S. </a:t>
            </a:r>
            <a:r>
              <a:rPr lang="en-US" b="1" dirty="0" err="1"/>
              <a:t>Brezinsek</a:t>
            </a:r>
            <a:r>
              <a:rPr lang="en-US" dirty="0"/>
              <a:t>                                           </a:t>
            </a:r>
            <a:r>
              <a:rPr lang="en-US" b="1" dirty="0"/>
              <a:t>[WPPWIE]</a:t>
            </a:r>
            <a:endParaRPr lang="en-US" dirty="0"/>
          </a:p>
          <a:p>
            <a:r>
              <a:rPr lang="en-US" i="1" dirty="0"/>
              <a:t>Involving:</a:t>
            </a:r>
            <a:r>
              <a:rPr lang="en-US" dirty="0"/>
              <a:t>  D. Borodin; G. </a:t>
            </a:r>
            <a:r>
              <a:rPr lang="en-US" dirty="0" err="1"/>
              <a:t>Ciraolo</a:t>
            </a:r>
            <a:r>
              <a:rPr lang="en-US" dirty="0"/>
              <a:t>; D. </a:t>
            </a:r>
            <a:r>
              <a:rPr lang="en-US" dirty="0" err="1"/>
              <a:t>Matveev</a:t>
            </a:r>
            <a:r>
              <a:rPr lang="en-US" dirty="0"/>
              <a:t>   </a:t>
            </a:r>
            <a:r>
              <a:rPr lang="en-US" dirty="0" smtClean="0"/>
              <a:t>  </a:t>
            </a:r>
            <a:r>
              <a:rPr lang="en-US" b="1" dirty="0"/>
              <a:t>[TSVV-5, -6, -7]</a:t>
            </a:r>
            <a:endParaRPr lang="en-US" dirty="0"/>
          </a:p>
          <a:p>
            <a:r>
              <a:rPr lang="en-US" dirty="0"/>
              <a:t>                    A. Alonso; C. </a:t>
            </a:r>
            <a:r>
              <a:rPr lang="en-US" dirty="0" err="1"/>
              <a:t>Sozzi</a:t>
            </a:r>
            <a:r>
              <a:rPr lang="en-US" dirty="0"/>
              <a:t>; </a:t>
            </a:r>
            <a:r>
              <a:rPr lang="en-US" dirty="0" smtClean="0"/>
              <a:t>A. </a:t>
            </a:r>
            <a:r>
              <a:rPr lang="en-US" dirty="0" err="1" smtClean="0"/>
              <a:t>Hakola</a:t>
            </a:r>
            <a:r>
              <a:rPr lang="en-US" dirty="0"/>
              <a:t>   </a:t>
            </a:r>
            <a:r>
              <a:rPr lang="en-US" dirty="0" smtClean="0"/>
              <a:t>           </a:t>
            </a:r>
            <a:r>
              <a:rPr lang="en-US" b="1" dirty="0" smtClean="0"/>
              <a:t>[</a:t>
            </a:r>
            <a:r>
              <a:rPr lang="en-US" b="1" dirty="0"/>
              <a:t>WPW7X, WPSA, WPTE]</a:t>
            </a:r>
            <a:endParaRPr lang="en-US" dirty="0"/>
          </a:p>
          <a:p>
            <a:r>
              <a:rPr lang="en-US" dirty="0"/>
              <a:t>                    B. </a:t>
            </a:r>
            <a:r>
              <a:rPr lang="en-US" dirty="0" err="1"/>
              <a:t>Braams</a:t>
            </a:r>
            <a:r>
              <a:rPr lang="en-US" dirty="0"/>
              <a:t>, D. </a:t>
            </a:r>
            <a:r>
              <a:rPr lang="en-US" dirty="0" err="1"/>
              <a:t>Tskhakaya</a:t>
            </a:r>
            <a:r>
              <a:rPr lang="en-US" dirty="0"/>
              <a:t>                      </a:t>
            </a:r>
            <a:r>
              <a:rPr lang="en-US" b="1" dirty="0" smtClean="0"/>
              <a:t>[ETASC </a:t>
            </a:r>
            <a:r>
              <a:rPr lang="en-US" b="1" dirty="0"/>
              <a:t>SB</a:t>
            </a:r>
            <a:r>
              <a:rPr lang="en-US" b="1" dirty="0" smtClean="0"/>
              <a:t>]</a:t>
            </a:r>
            <a:endParaRPr lang="en-US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TSVV KOM | Zoom | 23.04.2021 | Page </a:t>
            </a:r>
            <a:fld id="{6A6D9FA1-99C7-4910-8E32-B85D378B0060}" type="slidenum">
              <a:rPr lang="en-GB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Edge </a:t>
            </a:r>
            <a:r>
              <a:rPr lang="de-DE" dirty="0" err="1" smtClean="0"/>
              <a:t>Physics</a:t>
            </a:r>
            <a:r>
              <a:rPr lang="de-DE" dirty="0" smtClean="0"/>
              <a:t> &amp; Plasma-Wall Interactions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91581" y="741042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6" name="Rechteck 5"/>
          <p:cNvSpPr/>
          <p:nvPr/>
        </p:nvSpPr>
        <p:spPr>
          <a:xfrm>
            <a:off x="225977" y="1029583"/>
            <a:ext cx="17460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Neutral Gas Dynamics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in the Edge 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203912" y="1576177"/>
            <a:ext cx="176811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Impurity Sources,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Transport, and Screening </a:t>
            </a:r>
            <a:endParaRPr lang="de-DE" sz="1200" dirty="0"/>
          </a:p>
        </p:txBody>
      </p:sp>
      <p:sp>
        <p:nvSpPr>
          <p:cNvPr id="8" name="Rechteck 7"/>
          <p:cNvSpPr/>
          <p:nvPr/>
        </p:nvSpPr>
        <p:spPr>
          <a:xfrm>
            <a:off x="220261" y="2134551"/>
            <a:ext cx="1751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Plasma-Wall Interaction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in DEMO 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7067021" y="7538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THRUST 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5576" y="3130899"/>
            <a:ext cx="6926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Thrust </a:t>
            </a:r>
            <a:r>
              <a:rPr lang="en-US" b="1" u="sng" dirty="0"/>
              <a:t>2: Edge Physics &amp; PWI</a:t>
            </a:r>
            <a:endParaRPr lang="en-US" dirty="0"/>
          </a:p>
          <a:p>
            <a:r>
              <a:rPr lang="en-US" i="1" dirty="0"/>
              <a:t>Facilitator:</a:t>
            </a:r>
            <a:r>
              <a:rPr lang="en-US" dirty="0"/>
              <a:t> </a:t>
            </a:r>
            <a:r>
              <a:rPr lang="en-US" b="1" dirty="0"/>
              <a:t>S. </a:t>
            </a:r>
            <a:r>
              <a:rPr lang="en-US" b="1" dirty="0" err="1"/>
              <a:t>Brezinsek</a:t>
            </a:r>
            <a:r>
              <a:rPr lang="en-US" dirty="0"/>
              <a:t>                                           </a:t>
            </a:r>
            <a:r>
              <a:rPr lang="en-US" b="1" dirty="0"/>
              <a:t>[WPPWIE]</a:t>
            </a:r>
            <a:endParaRPr lang="en-US" dirty="0"/>
          </a:p>
          <a:p>
            <a:r>
              <a:rPr lang="en-US" i="1" dirty="0"/>
              <a:t>Involving:</a:t>
            </a:r>
            <a:r>
              <a:rPr lang="en-US" dirty="0"/>
              <a:t>  D. Borodin; G. </a:t>
            </a:r>
            <a:r>
              <a:rPr lang="en-US" dirty="0" err="1"/>
              <a:t>Ciraolo</a:t>
            </a:r>
            <a:r>
              <a:rPr lang="en-US" dirty="0"/>
              <a:t>; D. </a:t>
            </a:r>
            <a:r>
              <a:rPr lang="en-US" dirty="0" err="1"/>
              <a:t>Matveev</a:t>
            </a:r>
            <a:r>
              <a:rPr lang="en-US" dirty="0"/>
              <a:t>   </a:t>
            </a:r>
            <a:r>
              <a:rPr lang="en-US" dirty="0" smtClean="0"/>
              <a:t>  </a:t>
            </a:r>
            <a:r>
              <a:rPr lang="en-US" b="1" dirty="0"/>
              <a:t>[TSVV-5, -6, -7]</a:t>
            </a:r>
            <a:endParaRPr lang="en-US" dirty="0"/>
          </a:p>
          <a:p>
            <a:r>
              <a:rPr lang="en-US" dirty="0"/>
              <a:t>                    A. Alonso; C. </a:t>
            </a:r>
            <a:r>
              <a:rPr lang="en-US" dirty="0" err="1"/>
              <a:t>Sozzi</a:t>
            </a:r>
            <a:r>
              <a:rPr lang="en-US" dirty="0"/>
              <a:t>; </a:t>
            </a:r>
            <a:r>
              <a:rPr lang="en-US" dirty="0" smtClean="0"/>
              <a:t>A. </a:t>
            </a:r>
            <a:r>
              <a:rPr lang="en-US" dirty="0" err="1" smtClean="0"/>
              <a:t>Hakola</a:t>
            </a:r>
            <a:r>
              <a:rPr lang="en-US" dirty="0"/>
              <a:t>   </a:t>
            </a:r>
            <a:r>
              <a:rPr lang="en-US" dirty="0" smtClean="0"/>
              <a:t>           </a:t>
            </a:r>
            <a:r>
              <a:rPr lang="en-US" b="1" dirty="0" smtClean="0"/>
              <a:t>[</a:t>
            </a:r>
            <a:r>
              <a:rPr lang="en-US" b="1" dirty="0"/>
              <a:t>WPW7X, WPSA, WPTE]</a:t>
            </a:r>
            <a:endParaRPr lang="en-US" dirty="0"/>
          </a:p>
          <a:p>
            <a:r>
              <a:rPr lang="en-US" dirty="0"/>
              <a:t>                    B. </a:t>
            </a:r>
            <a:r>
              <a:rPr lang="en-US" dirty="0" err="1"/>
              <a:t>Braams</a:t>
            </a:r>
            <a:r>
              <a:rPr lang="en-US" dirty="0"/>
              <a:t>, D. </a:t>
            </a:r>
            <a:r>
              <a:rPr lang="en-US" dirty="0" err="1"/>
              <a:t>Tskhakaya</a:t>
            </a:r>
            <a:r>
              <a:rPr lang="en-US" dirty="0"/>
              <a:t>                      </a:t>
            </a:r>
            <a:r>
              <a:rPr lang="en-US" b="1" dirty="0" smtClean="0"/>
              <a:t>[ETASC </a:t>
            </a:r>
            <a:r>
              <a:rPr lang="en-US" b="1" dirty="0"/>
              <a:t>SB</a:t>
            </a:r>
            <a:r>
              <a:rPr lang="en-US" b="1" dirty="0" smtClean="0"/>
              <a:t>]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039392" y="653456"/>
            <a:ext cx="483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(Strong) Interaction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TSVVs </a:t>
            </a:r>
          </a:p>
          <a:p>
            <a:pPr algn="ctr"/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(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)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175455" y="1316361"/>
            <a:ext cx="4566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Links linear </a:t>
            </a:r>
            <a:r>
              <a:rPr lang="de-DE" dirty="0" err="1" smtClean="0"/>
              <a:t>plasmas</a:t>
            </a:r>
            <a:r>
              <a:rPr lang="de-DE" dirty="0" smtClean="0"/>
              <a:t> &amp;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</a:p>
          <a:p>
            <a:pPr algn="ctr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tokamaks</a:t>
            </a:r>
            <a:r>
              <a:rPr lang="de-DE" dirty="0" smtClean="0"/>
              <a:t> &amp; stellarators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benchmark</a:t>
            </a:r>
            <a:endParaRPr lang="de-DE" dirty="0" smtClean="0"/>
          </a:p>
          <a:p>
            <a:pPr algn="ctr"/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approrpriate</a:t>
            </a:r>
            <a:r>
              <a:rPr lang="de-DE" dirty="0" smtClean="0"/>
              <a:t> (e.g. </a:t>
            </a:r>
            <a:r>
              <a:rPr lang="de-DE" dirty="0" err="1" smtClean="0"/>
              <a:t>detachment</a:t>
            </a:r>
            <a:r>
              <a:rPr lang="de-DE" dirty="0" smtClean="0"/>
              <a:t>) 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TSVV KOM | Zoom | 23.04.2021 | Page </a:t>
            </a:r>
            <a:fld id="{6A6D9FA1-99C7-4910-8E32-B85D378B0060}" type="slidenum">
              <a:rPr lang="en-GB"/>
              <a:pPr algn="r"/>
              <a:t>6</a:t>
            </a:fld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3549925" y="2680205"/>
            <a:ext cx="39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S</a:t>
            </a:r>
            <a:r>
              <a:rPr lang="de-DE" dirty="0" err="1" smtClean="0"/>
              <a:t>cheme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ACH  </a:t>
            </a:r>
            <a:r>
              <a:rPr lang="de-DE" dirty="0" err="1" smtClean="0"/>
              <a:t>interaction</a:t>
            </a:r>
            <a:r>
              <a:rPr lang="de-DE" dirty="0" smtClean="0"/>
              <a:t>? </a:t>
            </a:r>
            <a:r>
              <a:rPr lang="de-DE" dirty="0" err="1" smtClean="0"/>
              <a:t>Priorities</a:t>
            </a:r>
            <a:r>
              <a:rPr lang="de-DE" dirty="0" smtClean="0"/>
              <a:t>?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11894" y="2272482"/>
            <a:ext cx="394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Benchmark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32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70899" y="71418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70899" y="714780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5496" y="17077"/>
            <a:ext cx="8388424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Neutral </a:t>
            </a:r>
            <a:r>
              <a:rPr lang="en-GB" sz="2800" dirty="0">
                <a:solidFill>
                  <a:srgbClr val="C00000"/>
                </a:solidFill>
              </a:rPr>
              <a:t>Gas Dynamics in the Edge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21406431">
            <a:off x="3143078" y="720369"/>
            <a:ext cx="484982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performance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parallelization, refactoring, domain decomposition, I/O for HPC, 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406431">
            <a:off x="3142448" y="1479420"/>
            <a:ext cx="5644526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physics and features incl. fluid-kinetic hybridisation (FKH) and improved CRMs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1406431">
            <a:off x="3144112" y="2403402"/>
            <a:ext cx="3545599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AMNS data, both in structure/physics and content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21406431">
            <a:off x="3142735" y="3317157"/>
            <a:ext cx="5281064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as NGM – restructuring, interfaces to other codes, time-dependent runs, kinetic ions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21406431">
            <a:off x="3143529" y="4194191"/>
            <a:ext cx="42797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with experiments and test of predictive capabilities for ITER and DEMO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567" y="501001"/>
            <a:ext cx="2389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simulation tool: </a:t>
            </a:r>
          </a:p>
          <a:p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(and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EIRENE-CFD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packages)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http://www.eirene.de/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transform it to IM- and HPC-ready neutral gas module (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EIRENE-NGM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simulations on ITER and DEMO scale with large focus on (semi)detached divertor plasmas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32846" y="430477"/>
            <a:ext cx="272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FP-9 deliverables:</a:t>
            </a:r>
            <a:endParaRPr lang="en-GB" sz="1400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3908454"/>
            <a:ext cx="930011" cy="33154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49535"/>
            <a:ext cx="1008113" cy="277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55" y="4349535"/>
            <a:ext cx="470477" cy="31467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1" y="4349535"/>
            <a:ext cx="712474" cy="2836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706" y="3920463"/>
            <a:ext cx="1188133" cy="31953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4729269"/>
            <a:ext cx="1080120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Sebastijan Brezinsek | Annual Meeting JET-2 / PFC  | Zoom | 10.11.2020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" y="31784"/>
            <a:ext cx="9032583" cy="50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48" y="0"/>
            <a:ext cx="9198698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1421</Words>
  <Application>Microsoft Office PowerPoint</Application>
  <PresentationFormat>Affichage à l'écran (16:9)</PresentationFormat>
  <Paragraphs>133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</vt:lpstr>
      <vt:lpstr>Thrust 2 | WP Plasma-Wall Interactions and Exhaust in FP9</vt:lpstr>
      <vt:lpstr>Plasma-Wall Interactions &amp; Exhaust</vt:lpstr>
      <vt:lpstr>WP PWIE role in EUROfusion </vt:lpstr>
      <vt:lpstr>Structure of WP PWIE</vt:lpstr>
      <vt:lpstr>Thrust</vt:lpstr>
      <vt:lpstr>Edge Physics &amp; Plasma-Wall Interactions</vt:lpstr>
      <vt:lpstr>TSVV-5: Neutral Gas Dynamics in the Edge</vt:lpstr>
      <vt:lpstr>Présentation PowerPoint</vt:lpstr>
      <vt:lpstr>Présentation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CIRAOLO Guido 209552</cp:lastModifiedBy>
  <cp:revision>108</cp:revision>
  <cp:lastPrinted>2014-10-16T14:51:28Z</cp:lastPrinted>
  <dcterms:created xsi:type="dcterms:W3CDTF">2020-10-16T13:52:18Z</dcterms:created>
  <dcterms:modified xsi:type="dcterms:W3CDTF">2021-04-23T15:54:49Z</dcterms:modified>
</cp:coreProperties>
</file>