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0"/>
  </p:notesMasterIdLst>
  <p:handoutMasterIdLst>
    <p:handoutMasterId r:id="rId11"/>
  </p:handoutMasterIdLst>
  <p:sldIdLst>
    <p:sldId id="256" r:id="rId2"/>
    <p:sldId id="395" r:id="rId3"/>
    <p:sldId id="396" r:id="rId4"/>
    <p:sldId id="397" r:id="rId5"/>
    <p:sldId id="398" r:id="rId6"/>
    <p:sldId id="399" r:id="rId7"/>
    <p:sldId id="400" r:id="rId8"/>
    <p:sldId id="401" r:id="rId9"/>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cDonald Darren" initials="DMcD" lastIdx="3" clrIdx="0"/>
  <p:cmAuthor id="1" name="Donne Tony" initials="DT" lastIdx="8" clrIdx="1">
    <p:extLst/>
  </p:cmAuthor>
  <p:cmAuthor id="2" name="Litaudon, Xavier" initials="LX" lastIdx="0" clrIdx="2"/>
  <p:cmAuthor id="3" name="FALCHETTO Gloria 201193" initials="FG2" lastIdx="1" clrIdx="3">
    <p:extLst>
      <p:ext uri="{19B8F6BF-5375-455C-9EA6-DF929625EA0E}">
        <p15:presenceInfo xmlns:p15="http://schemas.microsoft.com/office/powerpoint/2012/main" userId="S-1-5-21-1801674531-299502267-839522115-550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66CC"/>
    <a:srgbClr val="008000"/>
    <a:srgbClr val="7F7F7F"/>
    <a:srgbClr val="E3E3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79" autoAdjust="0"/>
    <p:restoredTop sz="94766" autoAdjust="0"/>
  </p:normalViewPr>
  <p:slideViewPr>
    <p:cSldViewPr showGuides="1">
      <p:cViewPr varScale="1">
        <p:scale>
          <a:sx n="83" d="100"/>
          <a:sy n="83" d="100"/>
        </p:scale>
        <p:origin x="1387" y="91"/>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howGuides="1">
      <p:cViewPr varScale="1">
        <p:scale>
          <a:sx n="55" d="100"/>
          <a:sy n="55" d="100"/>
        </p:scale>
        <p:origin x="2376" y="58"/>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3633"/>
          </a:xfrm>
          <a:prstGeom prst="rect">
            <a:avLst/>
          </a:prstGeom>
        </p:spPr>
        <p:txBody>
          <a:bodyPr vert="horz" lIns="94829" tIns="47414" rIns="94829" bIns="47414" rtlCol="0"/>
          <a:lstStyle>
            <a:lvl1pPr algn="l">
              <a:defRPr sz="1200"/>
            </a:lvl1pPr>
          </a:lstStyle>
          <a:p>
            <a:endParaRPr lang="en-GB" dirty="0">
              <a:latin typeface="Arial" panose="020B0604020202020204" pitchFamily="34" charset="0"/>
            </a:endParaRPr>
          </a:p>
        </p:txBody>
      </p:sp>
      <p:sp>
        <p:nvSpPr>
          <p:cNvPr id="3" name="Date Placeholder 2"/>
          <p:cNvSpPr>
            <a:spLocks noGrp="1"/>
          </p:cNvSpPr>
          <p:nvPr>
            <p:ph type="dt" sz="quarter" idx="1"/>
          </p:nvPr>
        </p:nvSpPr>
        <p:spPr>
          <a:xfrm>
            <a:off x="3850443" y="1"/>
            <a:ext cx="2945659" cy="493633"/>
          </a:xfrm>
          <a:prstGeom prst="rect">
            <a:avLst/>
          </a:prstGeom>
        </p:spPr>
        <p:txBody>
          <a:bodyPr vert="horz" lIns="94829" tIns="47414" rIns="94829" bIns="47414" rtlCol="0"/>
          <a:lstStyle>
            <a:lvl1pPr algn="r">
              <a:defRPr sz="1200"/>
            </a:lvl1pPr>
          </a:lstStyle>
          <a:p>
            <a:fld id="{15B2C45A-E869-45FE-B529-AF49C0F3C669}" type="datetimeFigureOut">
              <a:rPr lang="en-GB" smtClean="0">
                <a:latin typeface="Arial" panose="020B0604020202020204" pitchFamily="34" charset="0"/>
              </a:rPr>
              <a:pPr/>
              <a:t>23/04/2021</a:t>
            </a:fld>
            <a:endParaRPr lang="en-GB" dirty="0">
              <a:latin typeface="Arial" panose="020B0604020202020204" pitchFamily="34" charset="0"/>
            </a:endParaRPr>
          </a:p>
        </p:txBody>
      </p:sp>
      <p:sp>
        <p:nvSpPr>
          <p:cNvPr id="4" name="Footer Placeholder 3"/>
          <p:cNvSpPr>
            <a:spLocks noGrp="1"/>
          </p:cNvSpPr>
          <p:nvPr>
            <p:ph type="ftr" sz="quarter" idx="2"/>
          </p:nvPr>
        </p:nvSpPr>
        <p:spPr>
          <a:xfrm>
            <a:off x="0" y="9377317"/>
            <a:ext cx="2945659" cy="493633"/>
          </a:xfrm>
          <a:prstGeom prst="rect">
            <a:avLst/>
          </a:prstGeom>
        </p:spPr>
        <p:txBody>
          <a:bodyPr vert="horz" lIns="94829" tIns="47414" rIns="94829" bIns="47414" rtlCol="0" anchor="b"/>
          <a:lstStyle>
            <a:lvl1pPr algn="l">
              <a:defRPr sz="1200"/>
            </a:lvl1pPr>
          </a:lstStyle>
          <a:p>
            <a:endParaRPr lang="en-GB" dirty="0">
              <a:latin typeface="Arial" panose="020B0604020202020204" pitchFamily="34" charset="0"/>
            </a:endParaRPr>
          </a:p>
        </p:txBody>
      </p:sp>
      <p:sp>
        <p:nvSpPr>
          <p:cNvPr id="5" name="Slide Number Placeholder 4"/>
          <p:cNvSpPr>
            <a:spLocks noGrp="1"/>
          </p:cNvSpPr>
          <p:nvPr>
            <p:ph type="sldNum" sz="quarter" idx="3"/>
          </p:nvPr>
        </p:nvSpPr>
        <p:spPr>
          <a:xfrm>
            <a:off x="3850443" y="9377317"/>
            <a:ext cx="2945659" cy="493633"/>
          </a:xfrm>
          <a:prstGeom prst="rect">
            <a:avLst/>
          </a:prstGeom>
        </p:spPr>
        <p:txBody>
          <a:bodyPr vert="horz" lIns="94829" tIns="47414" rIns="94829" bIns="47414" rtlCol="0" anchor="b"/>
          <a:lstStyle>
            <a:lvl1pPr algn="r">
              <a:defRPr sz="1200"/>
            </a:lvl1pPr>
          </a:lstStyle>
          <a:p>
            <a:fld id="{A1166760-0E69-430F-A97F-08802152DB5E}" type="slidenum">
              <a:rPr lang="en-GB" smtClean="0">
                <a:latin typeface="Arial" panose="020B0604020202020204" pitchFamily="34" charset="0"/>
              </a:rPr>
              <a:pPr/>
              <a:t>‹N°›</a:t>
            </a:fld>
            <a:endParaRPr lang="en-GB" dirty="0">
              <a:latin typeface="Arial" panose="020B0604020202020204" pitchFamily="34" charset="0"/>
            </a:endParaRPr>
          </a:p>
        </p:txBody>
      </p:sp>
    </p:spTree>
    <p:extLst>
      <p:ext uri="{BB962C8B-B14F-4D97-AF65-F5344CB8AC3E}">
        <p14:creationId xmlns:p14="http://schemas.microsoft.com/office/powerpoint/2010/main" val="294364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3633"/>
          </a:xfrm>
          <a:prstGeom prst="rect">
            <a:avLst/>
          </a:prstGeom>
        </p:spPr>
        <p:txBody>
          <a:bodyPr vert="horz" lIns="94829" tIns="47414" rIns="94829" bIns="47414"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3" y="1"/>
            <a:ext cx="2945659" cy="493633"/>
          </a:xfrm>
          <a:prstGeom prst="rect">
            <a:avLst/>
          </a:prstGeom>
        </p:spPr>
        <p:txBody>
          <a:bodyPr vert="horz" lIns="94829" tIns="47414" rIns="94829" bIns="47414" rtlCol="0"/>
          <a:lstStyle>
            <a:lvl1pPr algn="r">
              <a:defRPr sz="1200">
                <a:latin typeface="Arial" panose="020B0604020202020204" pitchFamily="34" charset="0"/>
              </a:defRPr>
            </a:lvl1pPr>
          </a:lstStyle>
          <a:p>
            <a:fld id="{F93E6C17-F35F-4654-8DE9-B693AC206066}" type="datetimeFigureOut">
              <a:rPr lang="en-GB" smtClean="0"/>
              <a:pPr/>
              <a:t>23/04/2021</a:t>
            </a:fld>
            <a:endParaRPr lang="en-GB" dirty="0"/>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4829" tIns="47414" rIns="94829" bIns="47414" rtlCol="0" anchor="ctr"/>
          <a:lstStyle/>
          <a:p>
            <a:endParaRPr lang="en-GB" dirty="0"/>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4829" tIns="47414" rIns="94829" bIns="47414"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377317"/>
            <a:ext cx="2945659" cy="493633"/>
          </a:xfrm>
          <a:prstGeom prst="rect">
            <a:avLst/>
          </a:prstGeom>
        </p:spPr>
        <p:txBody>
          <a:bodyPr vert="horz" lIns="94829" tIns="47414" rIns="94829" bIns="47414"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3" y="9377317"/>
            <a:ext cx="2945659" cy="493633"/>
          </a:xfrm>
          <a:prstGeom prst="rect">
            <a:avLst/>
          </a:prstGeom>
        </p:spPr>
        <p:txBody>
          <a:bodyPr vert="horz" lIns="94829" tIns="47414" rIns="94829" bIns="47414" rtlCol="0" anchor="b"/>
          <a:lstStyle>
            <a:lvl1pPr algn="r">
              <a:defRPr sz="1200">
                <a:latin typeface="Arial" panose="020B0604020202020204" pitchFamily="34" charset="0"/>
              </a:defRPr>
            </a:lvl1pPr>
          </a:lstStyle>
          <a:p>
            <a:fld id="{49027E0A-1465-4A40-B1D5-9126D49509FC}" type="slidenum">
              <a:rPr lang="en-GB" smtClean="0"/>
              <a:pPr/>
              <a:t>‹N°›</a:t>
            </a:fld>
            <a:endParaRPr lang="en-GB" dirty="0"/>
          </a:p>
        </p:txBody>
      </p:sp>
    </p:spTree>
    <p:extLst>
      <p:ext uri="{BB962C8B-B14F-4D97-AF65-F5344CB8AC3E}">
        <p14:creationId xmlns:p14="http://schemas.microsoft.com/office/powerpoint/2010/main" val="251334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image1.png" descr="EUROFUSION PowerPoint MASTER DECKBLATT.png"/>
          <p:cNvPicPr/>
          <p:nvPr userDrawn="1"/>
        </p:nvPicPr>
        <p:blipFill>
          <a:blip r:embed="rId2" cstate="email">
            <a:extLst>
              <a:ext uri="{28A0092B-C50C-407E-A947-70E740481C1C}">
                <a14:useLocalDpi xmlns:a14="http://schemas.microsoft.com/office/drawing/2010/main"/>
              </a:ext>
            </a:extLst>
          </a:blip>
          <a:stretch>
            <a:fillRect/>
          </a:stretch>
        </p:blipFill>
        <p:spPr>
          <a:xfrm>
            <a:off x="0" y="-6350"/>
            <a:ext cx="9144000" cy="6531694"/>
          </a:xfrm>
          <a:prstGeom prst="rect">
            <a:avLst/>
          </a:prstGeom>
          <a:ln w="12700">
            <a:miter lim="400000"/>
          </a:ln>
        </p:spPr>
      </p:pic>
      <p:sp>
        <p:nvSpPr>
          <p:cNvPr id="2" name="Title 1"/>
          <p:cNvSpPr>
            <a:spLocks noGrp="1"/>
          </p:cNvSpPr>
          <p:nvPr>
            <p:ph type="ctrTitle" hasCustomPrompt="1"/>
          </p:nvPr>
        </p:nvSpPr>
        <p:spPr>
          <a:xfrm>
            <a:off x="395536" y="2348880"/>
            <a:ext cx="8496944" cy="1296144"/>
          </a:xfrm>
        </p:spPr>
        <p:txBody>
          <a:bodyPr>
            <a:noAutofit/>
          </a:bodyPr>
          <a:lstStyle>
            <a:lvl1pPr algn="l">
              <a:defRPr sz="3500" b="1" baseline="0">
                <a:latin typeface="Arial" panose="020B0604020202020204" pitchFamily="34" charset="0"/>
                <a:cs typeface="Arial" panose="020B0604020202020204" pitchFamily="34" charset="0"/>
              </a:defRPr>
            </a:lvl1pPr>
          </a:lstStyle>
          <a:p>
            <a:r>
              <a:rPr lang="en-GB" dirty="0" smtClean="0"/>
              <a:t>Presentation title</a:t>
            </a:r>
            <a:endParaRPr lang="en-GB" dirty="0"/>
          </a:p>
        </p:txBody>
      </p:sp>
      <p:sp>
        <p:nvSpPr>
          <p:cNvPr id="3" name="Subtitle 2"/>
          <p:cNvSpPr>
            <a:spLocks noGrp="1"/>
          </p:cNvSpPr>
          <p:nvPr>
            <p:ph type="subTitle" idx="1" hasCustomPrompt="1"/>
          </p:nvPr>
        </p:nvSpPr>
        <p:spPr>
          <a:xfrm>
            <a:off x="395536" y="4293096"/>
            <a:ext cx="4392488" cy="432048"/>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Name </a:t>
            </a:r>
            <a:r>
              <a:rPr lang="en-US" smtClean="0"/>
              <a:t>of presenter</a:t>
            </a:r>
            <a:endParaRPr lang="en-US" dirty="0" smtClean="0"/>
          </a:p>
        </p:txBody>
      </p:sp>
      <p:sp>
        <p:nvSpPr>
          <p:cNvPr id="5" name="AutoShape 2" descr="https://idw-online.de/pages/de/institutionlogo921"/>
          <p:cNvSpPr>
            <a:spLocks noChangeAspect="1" noChangeArrowheads="1"/>
          </p:cNvSpPr>
          <p:nvPr userDrawn="1"/>
        </p:nvSpPr>
        <p:spPr bwMode="auto">
          <a:xfrm>
            <a:off x="155575" y="-457200"/>
            <a:ext cx="1076325" cy="95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Picture Placeholder 10"/>
          <p:cNvSpPr>
            <a:spLocks noGrp="1"/>
          </p:cNvSpPr>
          <p:nvPr>
            <p:ph type="pic" sz="quarter" idx="10" hasCustomPrompt="1"/>
          </p:nvPr>
        </p:nvSpPr>
        <p:spPr>
          <a:xfrm>
            <a:off x="395536" y="5691683"/>
            <a:ext cx="1295375" cy="905669"/>
          </a:xfrm>
        </p:spPr>
        <p:txBody>
          <a:bodyPr>
            <a:normAutofit/>
          </a:bodyPr>
          <a:lstStyle>
            <a:lvl1pPr marL="0" indent="0" algn="ctr">
              <a:buFontTx/>
              <a:buNone/>
              <a:defRPr sz="1800">
                <a:latin typeface="Arial" panose="020B0604020202020204" pitchFamily="34" charset="0"/>
                <a:cs typeface="Arial" panose="020B0604020202020204" pitchFamily="34" charset="0"/>
              </a:defRPr>
            </a:lvl1pPr>
          </a:lstStyle>
          <a:p>
            <a:r>
              <a:rPr lang="en-US" dirty="0" smtClean="0"/>
              <a:t>Logo of presenter</a:t>
            </a:r>
            <a:endParaRPr lang="en-GB" dirty="0"/>
          </a:p>
        </p:txBody>
      </p:sp>
      <p:sp>
        <p:nvSpPr>
          <p:cNvPr id="11" name="Rectangle 10"/>
          <p:cNvSpPr/>
          <p:nvPr userDrawn="1"/>
        </p:nvSpPr>
        <p:spPr>
          <a:xfrm>
            <a:off x="5724129" y="5661248"/>
            <a:ext cx="3168352" cy="9361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12" name="Bild 13" descr="EU_und_Text.jp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867057" y="5805265"/>
            <a:ext cx="4025423" cy="756084"/>
          </a:xfrm>
          <a:prstGeom prst="rect">
            <a:avLst/>
          </a:prstGeom>
        </p:spPr>
      </p:pic>
    </p:spTree>
    <p:extLst>
      <p:ext uri="{BB962C8B-B14F-4D97-AF65-F5344CB8AC3E}">
        <p14:creationId xmlns:p14="http://schemas.microsoft.com/office/powerpoint/2010/main" val="16942950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571038"/>
          </a:xfrm>
        </p:spPr>
        <p:txBody>
          <a:bodyPr/>
          <a:lstStyle>
            <a:lvl1pPr marL="342900" indent="-342900">
              <a:spcAft>
                <a:spcPts val="600"/>
              </a:spcAft>
              <a:buFont typeface="Arial" panose="020B0604020202020204" pitchFamily="34" charset="0"/>
              <a:buChar char="•"/>
              <a:defRPr sz="2400" b="1">
                <a:latin typeface="+mj-lt"/>
                <a:cs typeface="Arial" panose="020B0604020202020204" pitchFamily="34" charset="0"/>
              </a:defRPr>
            </a:lvl1pPr>
            <a:lvl2pPr marL="742950" indent="-285750">
              <a:buFont typeface="Arial" panose="020B0604020202020204" pitchFamily="34" charset="0"/>
              <a:buChar char="−"/>
              <a:defRPr sz="2000">
                <a:solidFill>
                  <a:srgbClr val="002060"/>
                </a:solidFill>
                <a:latin typeface="+mj-lt"/>
                <a:cs typeface="Arial" panose="020B0604020202020204" pitchFamily="34" charset="0"/>
              </a:defRPr>
            </a:lvl2pPr>
            <a:lvl3pPr marL="1143000" indent="-228600">
              <a:buFont typeface="Courier New" panose="02070309020205020404" pitchFamily="49" charset="0"/>
              <a:buChar char="o"/>
              <a:defRPr sz="2000">
                <a:latin typeface="+mj-lt"/>
                <a:cs typeface="Arial" panose="020B0604020202020204" pitchFamily="34" charset="0"/>
              </a:defRPr>
            </a:lvl3pPr>
            <a:lvl4pPr marL="1714500" indent="-342900">
              <a:buFont typeface="Arial" panose="020B0604020202020204" pitchFamily="34" charset="0"/>
              <a:buChar char="•"/>
              <a:defRPr sz="2000" baseline="0">
                <a:solidFill>
                  <a:srgbClr val="002060"/>
                </a:solidFill>
                <a:latin typeface="+mj-lt"/>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Rectangle 6"/>
          <p:cNvSpPr/>
          <p:nvPr userDrawn="1"/>
        </p:nvSpPr>
        <p:spPr>
          <a:xfrm>
            <a:off x="0" y="0"/>
            <a:ext cx="9144000" cy="9144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pic>
        <p:nvPicPr>
          <p:cNvPr id="9" name="Picture 8" descr="EurofusionDisc.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244408" y="220092"/>
            <a:ext cx="458197" cy="465708"/>
          </a:xfrm>
          <a:prstGeom prst="rect">
            <a:avLst/>
          </a:prstGeom>
        </p:spPr>
      </p:pic>
      <p:sp>
        <p:nvSpPr>
          <p:cNvPr id="10" name="Title 1"/>
          <p:cNvSpPr>
            <a:spLocks noGrp="1"/>
          </p:cNvSpPr>
          <p:nvPr>
            <p:ph type="title" hasCustomPrompt="1"/>
          </p:nvPr>
        </p:nvSpPr>
        <p:spPr>
          <a:xfrm>
            <a:off x="457200" y="0"/>
            <a:ext cx="7543800" cy="914400"/>
          </a:xfrm>
        </p:spPr>
        <p:txBody>
          <a:bodyPr>
            <a:normAutofit/>
          </a:bodyPr>
          <a:lstStyle>
            <a:lvl1pPr algn="l">
              <a:lnSpc>
                <a:spcPts val="3200"/>
              </a:lnSpc>
              <a:defRPr sz="3000" b="1">
                <a:latin typeface="+mj-lt"/>
                <a:cs typeface="Arial" panose="020B0604020202020204" pitchFamily="34" charset="0"/>
              </a:defRPr>
            </a:lvl1pPr>
          </a:lstStyle>
          <a:p>
            <a:r>
              <a:rPr lang="en-US" dirty="0" smtClean="0"/>
              <a:t>Click to edit Master title style</a:t>
            </a:r>
            <a:br>
              <a:rPr lang="en-US" dirty="0" smtClean="0"/>
            </a:br>
            <a:r>
              <a:rPr lang="en-US" dirty="0" smtClean="0"/>
              <a:t>Second line of title</a:t>
            </a:r>
            <a:endParaRPr lang="en-GB" dirty="0"/>
          </a:p>
        </p:txBody>
      </p:sp>
      <p:sp>
        <p:nvSpPr>
          <p:cNvPr id="2" name="TextBox 1"/>
          <p:cNvSpPr txBox="1"/>
          <p:nvPr userDrawn="1"/>
        </p:nvSpPr>
        <p:spPr>
          <a:xfrm>
            <a:off x="827584" y="6597352"/>
            <a:ext cx="8235061" cy="261610"/>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b="0" dirty="0" smtClean="0">
                <a:latin typeface="+mn-lt"/>
                <a:cs typeface="Arial" panose="020B0604020202020204" pitchFamily="34" charset="0"/>
              </a:rPr>
              <a:t>X. Litaudon et al </a:t>
            </a:r>
            <a:r>
              <a:rPr lang="en-GB" sz="1100" b="0" dirty="0" smtClean="0">
                <a:latin typeface="+mn-lt"/>
                <a:cs typeface="Arial" panose="020B0604020202020204" pitchFamily="34" charset="0"/>
              </a:rPr>
              <a:t>| thrust 5 | 23 April</a:t>
            </a:r>
            <a:r>
              <a:rPr lang="en-GB" sz="1100" b="0" baseline="0" dirty="0" smtClean="0">
                <a:latin typeface="+mn-lt"/>
                <a:cs typeface="Arial" panose="020B0604020202020204" pitchFamily="34" charset="0"/>
              </a:rPr>
              <a:t> </a:t>
            </a:r>
            <a:r>
              <a:rPr lang="en-GB" sz="1100" b="0" dirty="0" smtClean="0">
                <a:latin typeface="+mn-lt"/>
                <a:cs typeface="Arial" panose="020B0604020202020204" pitchFamily="34" charset="0"/>
              </a:rPr>
              <a:t>2021 | Page </a:t>
            </a:r>
            <a:fld id="{6A6D9FA1-99C7-4910-8E32-B85D378B0060}" type="slidenum">
              <a:rPr lang="en-GB" sz="1100" b="1" smtClean="0">
                <a:latin typeface="+mn-lt"/>
                <a:cs typeface="Arial" panose="020B0604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‹N°›</a:t>
            </a:fld>
            <a:endParaRPr lang="en-GB" sz="1100" b="1" dirty="0" smtClean="0">
              <a:latin typeface="+mn-lt"/>
              <a:cs typeface="Arial" panose="020B0604020202020204" pitchFamily="34" charset="0"/>
            </a:endParaRPr>
          </a:p>
        </p:txBody>
      </p:sp>
    </p:spTree>
    <p:extLst>
      <p:ext uri="{BB962C8B-B14F-4D97-AF65-F5344CB8AC3E}">
        <p14:creationId xmlns:p14="http://schemas.microsoft.com/office/powerpoint/2010/main" val="1996975160"/>
      </p:ext>
    </p:extLst>
  </p:cSld>
  <p:clrMapOvr>
    <a:masterClrMapping/>
  </p:clrMapOvr>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5" name="Rectangle 4"/>
          <p:cNvSpPr/>
          <p:nvPr/>
        </p:nvSpPr>
        <p:spPr>
          <a:xfrm>
            <a:off x="0" y="0"/>
            <a:ext cx="9144000" cy="6858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noFill/>
              </a:ln>
              <a:effectLst/>
            </a:endParaRPr>
          </a:p>
        </p:txBody>
      </p:sp>
      <p:sp>
        <p:nvSpPr>
          <p:cNvPr id="2" name="Title 1"/>
          <p:cNvSpPr>
            <a:spLocks noGrp="1"/>
          </p:cNvSpPr>
          <p:nvPr>
            <p:ph type="title"/>
          </p:nvPr>
        </p:nvSpPr>
        <p:spPr>
          <a:xfrm>
            <a:off x="457200" y="76200"/>
            <a:ext cx="7543800" cy="457200"/>
          </a:xfrm>
        </p:spPr>
        <p:txBody>
          <a:bodyPr>
            <a:noAutofit/>
          </a:bodyPr>
          <a:lstStyle>
            <a:lvl1pPr algn="l">
              <a:lnSpc>
                <a:spcPts val="3200"/>
              </a:lnSpc>
              <a:defRPr sz="2400" b="1">
                <a:latin typeface="Arial" panose="020B0604020202020204" pitchFamily="34" charset="0"/>
                <a:cs typeface="Arial" panose="020B0604020202020204" pitchFamily="34" charset="0"/>
              </a:defRPr>
            </a:lvl1pPr>
          </a:lstStyle>
          <a:p>
            <a:r>
              <a:rPr lang="fr-FR" smtClean="0"/>
              <a:t>Modifiez le style du titre</a:t>
            </a:r>
            <a:endParaRPr lang="en-GB" dirty="0"/>
          </a:p>
        </p:txBody>
      </p:sp>
      <p:sp>
        <p:nvSpPr>
          <p:cNvPr id="3" name="Content Placeholder 2"/>
          <p:cNvSpPr>
            <a:spLocks noGrp="1"/>
          </p:cNvSpPr>
          <p:nvPr>
            <p:ph idx="1"/>
          </p:nvPr>
        </p:nvSpPr>
        <p:spPr>
          <a:xfrm>
            <a:off x="457200" y="1412776"/>
            <a:ext cx="8229600" cy="4896544"/>
          </a:xfrm>
        </p:spPr>
        <p:txBody>
          <a:bodyPr>
            <a:normAutofit/>
          </a:bodyPr>
          <a:lstStyle>
            <a:lvl1pPr marL="342892" indent="-342892">
              <a:buFont typeface="Arial" panose="020B0604020202020204" pitchFamily="34" charset="0"/>
              <a:buChar char="•"/>
              <a:defRPr sz="2000">
                <a:latin typeface="Arial" panose="020B0604020202020204" pitchFamily="34" charset="0"/>
                <a:cs typeface="Arial" panose="020B0604020202020204" pitchFamily="34" charset="0"/>
              </a:defRPr>
            </a:lvl1pPr>
            <a:lvl2pPr marL="742931" indent="-285743">
              <a:buFont typeface="Arial" panose="020B0604020202020204" pitchFamily="34" charset="0"/>
              <a:buChar char="•"/>
              <a:defRPr sz="2000">
                <a:latin typeface="Arial" panose="020B0604020202020204" pitchFamily="34" charset="0"/>
                <a:cs typeface="Arial" panose="020B0604020202020204" pitchFamily="34" charset="0"/>
              </a:defRPr>
            </a:lvl2pPr>
            <a:lvl3pPr marL="1142972" indent="-228594">
              <a:buFont typeface="Arial" panose="020B0604020202020204" pitchFamily="34" charset="0"/>
              <a:buChar char="•"/>
              <a:defRPr sz="2000">
                <a:latin typeface="Arial" panose="020B0604020202020204" pitchFamily="34" charset="0"/>
                <a:cs typeface="Arial" panose="020B0604020202020204" pitchFamily="34" charset="0"/>
              </a:defRPr>
            </a:lvl3pPr>
            <a:lvl4pPr>
              <a:defRPr/>
            </a:lvl4pPr>
            <a:lvl5pPr>
              <a:defRPr/>
            </a:lvl5pPr>
          </a:lstStyle>
          <a:p>
            <a:pPr lvl="0"/>
            <a:r>
              <a:rPr lang="fr-FR" smtClean="0"/>
              <a:t>Modifier les styles du texte du masque</a:t>
            </a:r>
          </a:p>
          <a:p>
            <a:pPr lvl="1"/>
            <a:r>
              <a:rPr lang="fr-FR" smtClean="0"/>
              <a:t>Deuxième niveau</a:t>
            </a:r>
          </a:p>
          <a:p>
            <a:pPr lvl="2"/>
            <a:r>
              <a:rPr lang="fr-FR" smtClean="0"/>
              <a:t>Troisième niveau</a:t>
            </a:r>
          </a:p>
        </p:txBody>
      </p:sp>
      <p:sp>
        <p:nvSpPr>
          <p:cNvPr id="8" name="Footer Placeholder 4"/>
          <p:cNvSpPr>
            <a:spLocks noGrp="1"/>
          </p:cNvSpPr>
          <p:nvPr>
            <p:ph type="ftr" sz="quarter" idx="11"/>
          </p:nvPr>
        </p:nvSpPr>
        <p:spPr>
          <a:xfrm>
            <a:off x="467545" y="6545238"/>
            <a:ext cx="8240228" cy="268139"/>
          </a:xfrm>
        </p:spPr>
        <p:txBody>
          <a:bodyPr/>
          <a:lstStyle>
            <a:lvl1pPr>
              <a:defRPr sz="1100">
                <a:solidFill>
                  <a:schemeClr val="tx1"/>
                </a:solidFill>
                <a:latin typeface="Arial" panose="020B0604020202020204" pitchFamily="34" charset="0"/>
                <a:cs typeface="Arial" panose="020B0604020202020204" pitchFamily="34" charset="0"/>
              </a:defRPr>
            </a:lvl1pPr>
          </a:lstStyle>
          <a:p>
            <a:endParaRPr lang="fr-FR"/>
          </a:p>
        </p:txBody>
      </p:sp>
      <p:pic>
        <p:nvPicPr>
          <p:cNvPr id="7" name="Picture 6" descr="EurofusionDisc.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6417" y="93575"/>
            <a:ext cx="367958" cy="498653"/>
          </a:xfrm>
          <a:prstGeom prst="rect">
            <a:avLst/>
          </a:prstGeom>
        </p:spPr>
      </p:pic>
    </p:spTree>
    <p:extLst>
      <p:ext uri="{BB962C8B-B14F-4D97-AF65-F5344CB8AC3E}">
        <p14:creationId xmlns:p14="http://schemas.microsoft.com/office/powerpoint/2010/main" val="249231522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AEB1851A-CFBC-47C7-80F8-04FF84B1759D}" type="datetimeFigureOut">
              <a:rPr lang="en-GB" smtClean="0"/>
              <a:pPr/>
              <a:t>23/04/2021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6A6D9FA1-99C7-4910-8E32-B85D378B0060}" type="slidenum">
              <a:rPr lang="en-GB" smtClean="0"/>
              <a:pPr/>
              <a:t>‹N°›</a:t>
            </a:fld>
            <a:endParaRPr lang="en-GB" dirty="0"/>
          </a:p>
        </p:txBody>
      </p:sp>
    </p:spTree>
    <p:extLst>
      <p:ext uri="{BB962C8B-B14F-4D97-AF65-F5344CB8AC3E}">
        <p14:creationId xmlns:p14="http://schemas.microsoft.com/office/powerpoint/2010/main" val="886642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prominence-eosc.github.io/docs/" TargetMode="External"/><Relationship Id="rId2" Type="http://schemas.openxmlformats.org/officeDocument/2006/relationships/hyperlink" Target="http://gitlab.com/"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378" y="2132856"/>
            <a:ext cx="8941466" cy="1512168"/>
          </a:xfrm>
        </p:spPr>
        <p:txBody>
          <a:bodyPr/>
          <a:lstStyle/>
          <a:p>
            <a:r>
              <a:rPr lang="en-US" sz="3600" dirty="0" smtClean="0">
                <a:solidFill>
                  <a:srgbClr val="FF0000"/>
                </a:solidFill>
              </a:rPr>
              <a:t>Thrust#5 Whole-Device Modelling</a:t>
            </a:r>
            <a:endParaRPr lang="en-US" sz="3600" dirty="0">
              <a:latin typeface="+mj-lt"/>
            </a:endParaRPr>
          </a:p>
        </p:txBody>
      </p:sp>
      <p:pic>
        <p:nvPicPr>
          <p:cNvPr id="7" name="Image 16" descr="bandeau_titre.png"/>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bwMode="gray">
          <a:xfrm>
            <a:off x="10784" y="5362137"/>
            <a:ext cx="1929494" cy="1379231"/>
          </a:xfrm>
          <a:prstGeom prst="rect">
            <a:avLst/>
          </a:prstGeom>
        </p:spPr>
      </p:pic>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521700" y="6235700"/>
            <a:ext cx="406400" cy="406400"/>
          </a:xfrm>
          <a:prstGeom prst="rect">
            <a:avLst/>
          </a:prstGeom>
        </p:spPr>
      </p:pic>
      <p:sp>
        <p:nvSpPr>
          <p:cNvPr id="5" name="Sous-titre 4"/>
          <p:cNvSpPr>
            <a:spLocks noGrp="1"/>
          </p:cNvSpPr>
          <p:nvPr>
            <p:ph type="subTitle" idx="1"/>
          </p:nvPr>
        </p:nvSpPr>
        <p:spPr>
          <a:xfrm>
            <a:off x="395536" y="4293096"/>
            <a:ext cx="5544616" cy="648072"/>
          </a:xfrm>
        </p:spPr>
        <p:txBody>
          <a:bodyPr>
            <a:normAutofit/>
          </a:bodyPr>
          <a:lstStyle/>
          <a:p>
            <a:r>
              <a:rPr lang="it-IT" dirty="0" smtClean="0"/>
              <a:t>Facilitator : X</a:t>
            </a:r>
            <a:r>
              <a:rPr lang="it-IT" dirty="0"/>
              <a:t>. </a:t>
            </a:r>
            <a:r>
              <a:rPr lang="it-IT" dirty="0" smtClean="0"/>
              <a:t>Litaudon</a:t>
            </a:r>
            <a:endParaRPr lang="it-IT" dirty="0"/>
          </a:p>
          <a:p>
            <a:endParaRPr lang="en-US" dirty="0"/>
          </a:p>
        </p:txBody>
      </p:sp>
    </p:spTree>
    <p:extLst>
      <p:ext uri="{BB962C8B-B14F-4D97-AF65-F5344CB8AC3E}">
        <p14:creationId xmlns:p14="http://schemas.microsoft.com/office/powerpoint/2010/main" val="697402911"/>
      </p:ext>
    </p:extLst>
  </p:cSld>
  <p:clrMapOvr>
    <a:masterClrMapping/>
  </p:clrMapOvr>
  <mc:AlternateContent xmlns:mc="http://schemas.openxmlformats.org/markup-compatibility/2006" xmlns:p14="http://schemas.microsoft.com/office/powerpoint/2010/main">
    <mc:Choice Requires="p14">
      <p:transition spd="slow" p14:dur="2000" advTm="5635"/>
    </mc:Choice>
    <mc:Fallback xmlns="">
      <p:transition spd="slow" advTm="563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err="1"/>
              <a:t>Thrust</a:t>
            </a:r>
            <a:r>
              <a:rPr lang="fr-FR" dirty="0"/>
              <a:t> 5: </a:t>
            </a:r>
            <a:r>
              <a:rPr lang="fr-FR" dirty="0" err="1"/>
              <a:t>Whole-Device</a:t>
            </a:r>
            <a:r>
              <a:rPr lang="fr-FR" dirty="0"/>
              <a:t> </a:t>
            </a:r>
            <a:r>
              <a:rPr lang="fr-FR" dirty="0" err="1"/>
              <a:t>Modeling</a:t>
            </a:r>
            <a:endParaRPr lang="fr-FR" dirty="0"/>
          </a:p>
          <a:p>
            <a:r>
              <a:rPr lang="fr-FR" b="0" dirty="0" err="1"/>
              <a:t>Facilitator</a:t>
            </a:r>
            <a:r>
              <a:rPr lang="fr-FR" b="0" dirty="0"/>
              <a:t>: X. Litaudon </a:t>
            </a:r>
            <a:r>
              <a:rPr lang="fr-FR" dirty="0"/>
              <a:t>[</a:t>
            </a:r>
            <a:r>
              <a:rPr lang="fr-FR" dirty="0" err="1"/>
              <a:t>WPPrIO</a:t>
            </a:r>
            <a:r>
              <a:rPr lang="fr-FR" dirty="0"/>
              <a:t>]</a:t>
            </a:r>
          </a:p>
          <a:p>
            <a:r>
              <a:rPr lang="fr-FR" b="0" dirty="0" err="1"/>
              <a:t>Involving</a:t>
            </a:r>
            <a:r>
              <a:rPr lang="fr-FR" b="0" dirty="0"/>
              <a:t>: J. Ball; C. Bourdelle; J. Morris </a:t>
            </a:r>
            <a:r>
              <a:rPr lang="fr-FR" dirty="0"/>
              <a:t>[TSVV 2, 11, 14]</a:t>
            </a:r>
          </a:p>
          <a:p>
            <a:r>
              <a:rPr lang="fr-FR" b="0" dirty="0"/>
              <a:t>A. </a:t>
            </a:r>
            <a:r>
              <a:rPr lang="fr-FR" b="0" dirty="0" err="1"/>
              <a:t>Dinklage</a:t>
            </a:r>
            <a:r>
              <a:rPr lang="fr-FR" b="0" dirty="0"/>
              <a:t>; S. Brezinsek </a:t>
            </a:r>
            <a:r>
              <a:rPr lang="fr-FR" dirty="0"/>
              <a:t>[WPW7X, WPPWIE]</a:t>
            </a:r>
          </a:p>
          <a:p>
            <a:r>
              <a:rPr lang="fr-FR" b="0" dirty="0"/>
              <a:t>B. Labit, E. </a:t>
            </a:r>
            <a:r>
              <a:rPr lang="fr-FR" b="0" dirty="0" err="1"/>
              <a:t>Joffrin</a:t>
            </a:r>
            <a:r>
              <a:rPr lang="fr-FR" b="0" dirty="0"/>
              <a:t> </a:t>
            </a:r>
            <a:r>
              <a:rPr lang="fr-FR" dirty="0"/>
              <a:t>[WPTE]</a:t>
            </a:r>
          </a:p>
          <a:p>
            <a:r>
              <a:rPr lang="de-DE" b="0" dirty="0"/>
              <a:t>P. Strand; A. Kirschner </a:t>
            </a:r>
            <a:r>
              <a:rPr lang="de-DE" dirty="0"/>
              <a:t>[E-TASC SB</a:t>
            </a:r>
            <a:r>
              <a:rPr lang="de-DE" dirty="0" smtClean="0"/>
              <a:t>]</a:t>
            </a:r>
          </a:p>
          <a:p>
            <a:endParaRPr lang="de-DE" dirty="0"/>
          </a:p>
          <a:p>
            <a:pPr marL="0" indent="0">
              <a:buNone/>
            </a:pPr>
            <a:r>
              <a:rPr lang="de-DE" dirty="0" err="1" smtClean="0"/>
              <a:t>During</a:t>
            </a:r>
            <a:r>
              <a:rPr lang="de-DE" dirty="0" smtClean="0"/>
              <a:t> </a:t>
            </a:r>
            <a:r>
              <a:rPr lang="de-DE" dirty="0" err="1" smtClean="0"/>
              <a:t>the</a:t>
            </a:r>
            <a:r>
              <a:rPr lang="de-DE" dirty="0" smtClean="0"/>
              <a:t> 30mn </a:t>
            </a:r>
            <a:r>
              <a:rPr lang="de-DE" dirty="0" err="1" smtClean="0"/>
              <a:t>closed</a:t>
            </a:r>
            <a:r>
              <a:rPr lang="de-DE" dirty="0" smtClean="0"/>
              <a:t> </a:t>
            </a:r>
            <a:r>
              <a:rPr lang="de-DE" dirty="0" err="1" smtClean="0"/>
              <a:t>session</a:t>
            </a:r>
            <a:r>
              <a:rPr lang="de-DE" dirty="0" smtClean="0"/>
              <a:t> , </a:t>
            </a:r>
            <a:r>
              <a:rPr lang="de-DE" dirty="0" err="1" smtClean="0"/>
              <a:t>we</a:t>
            </a:r>
            <a:r>
              <a:rPr lang="de-DE" dirty="0" smtClean="0"/>
              <a:t> </a:t>
            </a:r>
            <a:r>
              <a:rPr lang="de-DE" dirty="0" err="1" smtClean="0"/>
              <a:t>have</a:t>
            </a:r>
            <a:r>
              <a:rPr lang="de-DE" dirty="0" smtClean="0"/>
              <a:t> </a:t>
            </a:r>
            <a:r>
              <a:rPr lang="de-DE" dirty="0" err="1" smtClean="0"/>
              <a:t>reviewed</a:t>
            </a:r>
            <a:r>
              <a:rPr lang="de-DE" dirty="0" smtClean="0"/>
              <a:t> </a:t>
            </a:r>
            <a:r>
              <a:rPr lang="de-DE" dirty="0" err="1" smtClean="0"/>
              <a:t>the</a:t>
            </a:r>
            <a:r>
              <a:rPr lang="de-DE" dirty="0" smtClean="0"/>
              <a:t> </a:t>
            </a:r>
            <a:r>
              <a:rPr lang="de-DE" dirty="0" err="1" smtClean="0"/>
              <a:t>one</a:t>
            </a:r>
            <a:r>
              <a:rPr lang="de-DE" dirty="0" smtClean="0"/>
              <a:t> </a:t>
            </a:r>
            <a:r>
              <a:rPr lang="de-DE" dirty="0" err="1" smtClean="0"/>
              <a:t>slide</a:t>
            </a:r>
            <a:r>
              <a:rPr lang="de-DE" dirty="0" smtClean="0"/>
              <a:t> </a:t>
            </a:r>
            <a:r>
              <a:rPr lang="de-DE" dirty="0" err="1" smtClean="0"/>
              <a:t>presented</a:t>
            </a:r>
            <a:r>
              <a:rPr lang="de-DE" dirty="0" smtClean="0"/>
              <a:t> </a:t>
            </a:r>
            <a:r>
              <a:rPr lang="de-DE" dirty="0" err="1" smtClean="0"/>
              <a:t>by</a:t>
            </a:r>
            <a:r>
              <a:rPr lang="de-DE" dirty="0" smtClean="0"/>
              <a:t> </a:t>
            </a:r>
            <a:r>
              <a:rPr lang="de-DE" dirty="0" err="1" smtClean="0"/>
              <a:t>each</a:t>
            </a:r>
            <a:r>
              <a:rPr lang="de-DE" dirty="0" smtClean="0"/>
              <a:t> TSVV </a:t>
            </a:r>
            <a:r>
              <a:rPr lang="de-DE" dirty="0" err="1" smtClean="0"/>
              <a:t>leader</a:t>
            </a:r>
            <a:r>
              <a:rPr lang="de-DE" dirty="0" smtClean="0"/>
              <a:t> # 2, #11, # 14</a:t>
            </a:r>
          </a:p>
          <a:p>
            <a:pPr marL="0" indent="0">
              <a:buNone/>
            </a:pPr>
            <a:r>
              <a:rPr lang="de-DE" dirty="0" smtClean="0"/>
              <a:t>Brief </a:t>
            </a:r>
            <a:r>
              <a:rPr lang="de-DE" dirty="0" err="1" smtClean="0"/>
              <a:t>summary</a:t>
            </a:r>
            <a:r>
              <a:rPr lang="de-DE" dirty="0" smtClean="0"/>
              <a:t> </a:t>
            </a:r>
            <a:r>
              <a:rPr lang="de-DE" dirty="0" err="1" smtClean="0"/>
              <a:t>is</a:t>
            </a:r>
            <a:r>
              <a:rPr lang="de-DE" dirty="0" smtClean="0"/>
              <a:t> </a:t>
            </a:r>
            <a:r>
              <a:rPr lang="de-DE" dirty="0" err="1" smtClean="0"/>
              <a:t>provided</a:t>
            </a:r>
            <a:r>
              <a:rPr lang="de-DE" dirty="0" smtClean="0"/>
              <a:t> per Task </a:t>
            </a:r>
            <a:endParaRPr lang="fr-FR" dirty="0"/>
          </a:p>
        </p:txBody>
      </p:sp>
      <p:sp>
        <p:nvSpPr>
          <p:cNvPr id="3" name="Titre 2"/>
          <p:cNvSpPr>
            <a:spLocks noGrp="1"/>
          </p:cNvSpPr>
          <p:nvPr>
            <p:ph type="title"/>
          </p:nvPr>
        </p:nvSpPr>
        <p:spPr/>
        <p:txBody>
          <a:bodyPr/>
          <a:lstStyle/>
          <a:p>
            <a:endParaRPr lang="fr-FR" dirty="0"/>
          </a:p>
        </p:txBody>
      </p:sp>
    </p:spTree>
    <p:extLst>
      <p:ext uri="{BB962C8B-B14F-4D97-AF65-F5344CB8AC3E}">
        <p14:creationId xmlns:p14="http://schemas.microsoft.com/office/powerpoint/2010/main" val="1513138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0" dirty="0" smtClean="0"/>
              <a:t>The </a:t>
            </a:r>
            <a:r>
              <a:rPr lang="fr-FR" b="0" dirty="0" err="1" smtClean="0"/>
              <a:t>work</a:t>
            </a:r>
            <a:r>
              <a:rPr lang="fr-FR" b="0" dirty="0" smtClean="0"/>
              <a:t> relies </a:t>
            </a:r>
            <a:r>
              <a:rPr lang="fr-FR" b="0" dirty="0" err="1" smtClean="0"/>
              <a:t>both</a:t>
            </a:r>
            <a:r>
              <a:rPr lang="fr-FR" b="0" dirty="0" smtClean="0"/>
              <a:t> on validation of </a:t>
            </a:r>
            <a:r>
              <a:rPr lang="en-US" b="0" dirty="0" smtClean="0"/>
              <a:t>existing </a:t>
            </a:r>
            <a:r>
              <a:rPr lang="en-US" b="0" dirty="0"/>
              <a:t>computational tools against current experimental </a:t>
            </a:r>
            <a:r>
              <a:rPr lang="en-US" b="0" dirty="0" smtClean="0"/>
              <a:t>results and  </a:t>
            </a:r>
            <a:r>
              <a:rPr lang="en-US" b="0" dirty="0"/>
              <a:t>extrapolate behavior to reactor scales </a:t>
            </a:r>
            <a:r>
              <a:rPr lang="en-US" b="0" dirty="0" smtClean="0"/>
              <a:t>including DTT </a:t>
            </a:r>
          </a:p>
          <a:p>
            <a:r>
              <a:rPr lang="fr-FR" dirty="0" smtClean="0"/>
              <a:t>No major issue </a:t>
            </a:r>
            <a:r>
              <a:rPr lang="fr-FR" dirty="0" err="1" smtClean="0"/>
              <a:t>were</a:t>
            </a:r>
            <a:r>
              <a:rPr lang="fr-FR" dirty="0" smtClean="0"/>
              <a:t> </a:t>
            </a:r>
            <a:r>
              <a:rPr lang="fr-FR" dirty="0" err="1" smtClean="0"/>
              <a:t>reported</a:t>
            </a:r>
            <a:r>
              <a:rPr lang="fr-FR" dirty="0" smtClean="0"/>
              <a:t> in a </a:t>
            </a:r>
            <a:r>
              <a:rPr lang="fr-FR" dirty="0" err="1" smtClean="0"/>
              <a:t>relatively</a:t>
            </a:r>
            <a:r>
              <a:rPr lang="fr-FR" dirty="0" smtClean="0"/>
              <a:t> « self </a:t>
            </a:r>
            <a:r>
              <a:rPr lang="fr-FR" dirty="0" err="1" smtClean="0"/>
              <a:t>contained</a:t>
            </a:r>
            <a:r>
              <a:rPr lang="fr-FR" dirty="0" smtClean="0"/>
              <a:t> » </a:t>
            </a:r>
            <a:r>
              <a:rPr lang="fr-FR" dirty="0" err="1" smtClean="0"/>
              <a:t>task</a:t>
            </a:r>
            <a:r>
              <a:rPr lang="fr-FR" dirty="0" smtClean="0"/>
              <a:t>. </a:t>
            </a:r>
          </a:p>
          <a:p>
            <a:r>
              <a:rPr lang="fr-FR" dirty="0" smtClean="0"/>
              <a:t>Key question </a:t>
            </a:r>
            <a:r>
              <a:rPr lang="fr-FR" dirty="0" err="1" smtClean="0"/>
              <a:t>was</a:t>
            </a:r>
            <a:r>
              <a:rPr lang="fr-FR" dirty="0" smtClean="0"/>
              <a:t> on the validation aspect and the </a:t>
            </a:r>
            <a:r>
              <a:rPr lang="fr-FR" dirty="0" err="1" smtClean="0"/>
              <a:t>link</a:t>
            </a:r>
            <a:r>
              <a:rPr lang="fr-FR" dirty="0" smtClean="0"/>
              <a:t> </a:t>
            </a:r>
            <a:r>
              <a:rPr lang="fr-FR" dirty="0" err="1" smtClean="0"/>
              <a:t>with</a:t>
            </a:r>
            <a:r>
              <a:rPr lang="fr-FR" dirty="0" smtClean="0"/>
              <a:t> WPTE </a:t>
            </a:r>
          </a:p>
          <a:p>
            <a:pPr lvl="1"/>
            <a:r>
              <a:rPr lang="fr-FR" dirty="0" smtClean="0"/>
              <a:t>E. </a:t>
            </a:r>
            <a:r>
              <a:rPr lang="fr-FR" dirty="0" err="1" smtClean="0"/>
              <a:t>Joffrin</a:t>
            </a:r>
            <a:r>
              <a:rPr lang="fr-FR" dirty="0" smtClean="0"/>
              <a:t> </a:t>
            </a:r>
            <a:r>
              <a:rPr lang="fr-FR" dirty="0" err="1" smtClean="0"/>
              <a:t>confirms</a:t>
            </a:r>
            <a:r>
              <a:rPr lang="fr-FR" dirty="0" smtClean="0"/>
              <a:t> </a:t>
            </a:r>
            <a:r>
              <a:rPr lang="fr-FR" dirty="0" err="1" smtClean="0"/>
              <a:t>that</a:t>
            </a:r>
            <a:r>
              <a:rPr lang="fr-FR" dirty="0" smtClean="0"/>
              <a:t> a </a:t>
            </a:r>
            <a:r>
              <a:rPr lang="fr-FR" dirty="0" err="1" smtClean="0"/>
              <a:t>task</a:t>
            </a:r>
            <a:r>
              <a:rPr lang="fr-FR" dirty="0" smtClean="0"/>
              <a:t> on NT </a:t>
            </a:r>
            <a:r>
              <a:rPr lang="fr-FR" dirty="0" err="1" smtClean="0"/>
              <a:t>is</a:t>
            </a:r>
            <a:r>
              <a:rPr lang="fr-FR" dirty="0" smtClean="0"/>
              <a:t> </a:t>
            </a:r>
            <a:r>
              <a:rPr lang="fr-FR" dirty="0" err="1" smtClean="0"/>
              <a:t>embedded</a:t>
            </a:r>
            <a:r>
              <a:rPr lang="fr-FR" dirty="0" smtClean="0"/>
              <a:t> in WPTE </a:t>
            </a:r>
            <a:r>
              <a:rPr lang="fr-FR" dirty="0" err="1" smtClean="0"/>
              <a:t>without</a:t>
            </a:r>
            <a:r>
              <a:rPr lang="fr-FR" dirty="0" smtClean="0"/>
              <a:t> at the moment extra </a:t>
            </a:r>
            <a:r>
              <a:rPr lang="fr-FR" dirty="0" err="1" smtClean="0"/>
              <a:t>experimental</a:t>
            </a:r>
            <a:r>
              <a:rPr lang="fr-FR" dirty="0" smtClean="0"/>
              <a:t> time </a:t>
            </a:r>
          </a:p>
          <a:p>
            <a:pPr lvl="1"/>
            <a:r>
              <a:rPr lang="fr-FR" dirty="0" smtClean="0"/>
              <a:t>J. Ball states </a:t>
            </a:r>
            <a:r>
              <a:rPr lang="fr-FR" dirty="0" err="1" smtClean="0"/>
              <a:t>that</a:t>
            </a:r>
            <a:r>
              <a:rPr lang="fr-FR" dirty="0" smtClean="0"/>
              <a:t> </a:t>
            </a:r>
            <a:r>
              <a:rPr lang="fr-FR" dirty="0" err="1" smtClean="0"/>
              <a:t>within</a:t>
            </a:r>
            <a:r>
              <a:rPr lang="fr-FR" dirty="0" smtClean="0"/>
              <a:t> the TSVV team experts have a </a:t>
            </a:r>
            <a:r>
              <a:rPr lang="fr-FR" dirty="0" err="1" smtClean="0"/>
              <a:t>strong</a:t>
            </a:r>
            <a:r>
              <a:rPr lang="fr-FR" dirty="0" smtClean="0"/>
              <a:t> </a:t>
            </a:r>
            <a:r>
              <a:rPr lang="fr-FR" dirty="0" err="1" smtClean="0"/>
              <a:t>link</a:t>
            </a:r>
            <a:r>
              <a:rPr lang="fr-FR" dirty="0" smtClean="0"/>
              <a:t> </a:t>
            </a:r>
            <a:r>
              <a:rPr lang="fr-FR" dirty="0" err="1" smtClean="0"/>
              <a:t>with</a:t>
            </a:r>
            <a:r>
              <a:rPr lang="fr-FR" dirty="0" smtClean="0"/>
              <a:t> the </a:t>
            </a:r>
            <a:r>
              <a:rPr lang="fr-FR" dirty="0" err="1" smtClean="0"/>
              <a:t>experimental</a:t>
            </a:r>
            <a:r>
              <a:rPr lang="fr-FR" dirty="0" smtClean="0"/>
              <a:t> programme and </a:t>
            </a:r>
            <a:r>
              <a:rPr lang="fr-FR" dirty="0" err="1" smtClean="0"/>
              <a:t>could</a:t>
            </a:r>
            <a:r>
              <a:rPr lang="fr-FR" dirty="0" smtClean="0"/>
              <a:t> </a:t>
            </a:r>
            <a:r>
              <a:rPr lang="fr-FR" dirty="0" err="1" smtClean="0"/>
              <a:t>well</a:t>
            </a:r>
            <a:r>
              <a:rPr lang="fr-FR" dirty="0" smtClean="0"/>
              <a:t> </a:t>
            </a:r>
            <a:r>
              <a:rPr lang="fr-FR" dirty="0" err="1" smtClean="0"/>
              <a:t>cover</a:t>
            </a:r>
            <a:r>
              <a:rPr lang="fr-FR" dirty="0" smtClean="0"/>
              <a:t> the validation parts </a:t>
            </a:r>
            <a:endParaRPr lang="fr-FR" dirty="0"/>
          </a:p>
        </p:txBody>
      </p:sp>
      <p:sp>
        <p:nvSpPr>
          <p:cNvPr id="3" name="Titre 2"/>
          <p:cNvSpPr>
            <a:spLocks noGrp="1"/>
          </p:cNvSpPr>
          <p:nvPr>
            <p:ph type="title"/>
          </p:nvPr>
        </p:nvSpPr>
        <p:spPr/>
        <p:txBody>
          <a:bodyPr/>
          <a:lstStyle/>
          <a:p>
            <a:r>
              <a:rPr lang="fr-FR" dirty="0" smtClean="0"/>
              <a:t>TSVV#2 </a:t>
            </a:r>
            <a:r>
              <a:rPr lang="en-US" b="0" dirty="0"/>
              <a:t>Negative </a:t>
            </a:r>
            <a:r>
              <a:rPr lang="en-US" b="0" dirty="0" err="1"/>
              <a:t>triangularity</a:t>
            </a:r>
            <a:r>
              <a:rPr lang="en-US" b="0" dirty="0"/>
              <a:t> and plasma shaping </a:t>
            </a:r>
            <a:r>
              <a:rPr lang="en-US" b="0" dirty="0" smtClean="0"/>
              <a:t> </a:t>
            </a:r>
            <a:endParaRPr lang="fr-FR" dirty="0"/>
          </a:p>
        </p:txBody>
      </p:sp>
    </p:spTree>
    <p:extLst>
      <p:ext uri="{BB962C8B-B14F-4D97-AF65-F5344CB8AC3E}">
        <p14:creationId xmlns:p14="http://schemas.microsoft.com/office/powerpoint/2010/main" val="2693848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980728"/>
            <a:ext cx="8229600" cy="5571038"/>
          </a:xfrm>
        </p:spPr>
        <p:txBody>
          <a:bodyPr>
            <a:normAutofit fontScale="92500" lnSpcReduction="20000"/>
          </a:bodyPr>
          <a:lstStyle/>
          <a:p>
            <a:r>
              <a:rPr lang="fr-FR" dirty="0" smtClean="0"/>
              <a:t>The </a:t>
            </a:r>
            <a:r>
              <a:rPr lang="fr-FR" dirty="0" err="1" smtClean="0"/>
              <a:t>task</a:t>
            </a:r>
            <a:r>
              <a:rPr lang="fr-FR" dirty="0" smtClean="0"/>
              <a:t> </a:t>
            </a:r>
            <a:r>
              <a:rPr lang="fr-FR" dirty="0" err="1" smtClean="0"/>
              <a:t>covers</a:t>
            </a:r>
            <a:r>
              <a:rPr lang="fr-FR" dirty="0" smtClean="0"/>
              <a:t> a </a:t>
            </a:r>
            <a:r>
              <a:rPr lang="fr-FR" dirty="0" err="1" smtClean="0"/>
              <a:t>broad</a:t>
            </a:r>
            <a:r>
              <a:rPr lang="fr-FR" dirty="0" smtClean="0"/>
              <a:t> range of </a:t>
            </a:r>
            <a:r>
              <a:rPr lang="fr-FR" dirty="0" err="1" smtClean="0"/>
              <a:t>activities</a:t>
            </a:r>
            <a:r>
              <a:rPr lang="fr-FR" dirty="0" smtClean="0"/>
              <a:t> </a:t>
            </a:r>
            <a:r>
              <a:rPr lang="fr-FR" dirty="0" err="1" smtClean="0"/>
              <a:t>since</a:t>
            </a:r>
            <a:r>
              <a:rPr lang="fr-FR" dirty="0" smtClean="0"/>
              <a:t> </a:t>
            </a:r>
            <a:r>
              <a:rPr lang="fr-FR" dirty="0" err="1" smtClean="0"/>
              <a:t>it</a:t>
            </a:r>
            <a:r>
              <a:rPr lang="fr-FR" dirty="0" smtClean="0"/>
              <a:t> deals </a:t>
            </a:r>
            <a:r>
              <a:rPr lang="fr-FR" dirty="0" err="1" smtClean="0"/>
              <a:t>with</a:t>
            </a:r>
            <a:r>
              <a:rPr lang="fr-FR" dirty="0" smtClean="0"/>
              <a:t> </a:t>
            </a:r>
            <a:r>
              <a:rPr lang="fr-FR" dirty="0" err="1" smtClean="0"/>
              <a:t>integrated</a:t>
            </a:r>
            <a:r>
              <a:rPr lang="fr-FR" dirty="0" smtClean="0"/>
              <a:t> </a:t>
            </a:r>
            <a:r>
              <a:rPr lang="fr-FR" dirty="0" err="1" smtClean="0"/>
              <a:t>modelling</a:t>
            </a:r>
            <a:r>
              <a:rPr lang="fr-FR" dirty="0" smtClean="0"/>
              <a:t> </a:t>
            </a:r>
          </a:p>
          <a:p>
            <a:r>
              <a:rPr lang="fr-FR" dirty="0" err="1" smtClean="0"/>
              <a:t>Success</a:t>
            </a:r>
            <a:r>
              <a:rPr lang="fr-FR" dirty="0" smtClean="0"/>
              <a:t> relies </a:t>
            </a:r>
            <a:r>
              <a:rPr lang="fr-FR" dirty="0" err="1" smtClean="0"/>
              <a:t>strongly</a:t>
            </a:r>
            <a:r>
              <a:rPr lang="fr-FR" dirty="0" smtClean="0"/>
              <a:t> on the support </a:t>
            </a:r>
            <a:r>
              <a:rPr lang="fr-FR" dirty="0" err="1" smtClean="0"/>
              <a:t>from</a:t>
            </a:r>
            <a:r>
              <a:rPr lang="fr-FR" dirty="0" smtClean="0"/>
              <a:t> ACH, the validation aspects (</a:t>
            </a:r>
            <a:r>
              <a:rPr lang="fr-FR" dirty="0" err="1" smtClean="0"/>
              <a:t>link</a:t>
            </a:r>
            <a:r>
              <a:rPr lang="fr-FR" dirty="0" smtClean="0"/>
              <a:t> </a:t>
            </a:r>
            <a:r>
              <a:rPr lang="fr-FR" dirty="0" err="1" smtClean="0"/>
              <a:t>with</a:t>
            </a:r>
            <a:r>
              <a:rPr lang="fr-FR" dirty="0" smtClean="0"/>
              <a:t> WPTE) and </a:t>
            </a:r>
            <a:r>
              <a:rPr lang="fr-FR" dirty="0" err="1" smtClean="0"/>
              <a:t>other</a:t>
            </a:r>
            <a:r>
              <a:rPr lang="fr-FR" dirty="0" smtClean="0"/>
              <a:t> </a:t>
            </a:r>
            <a:r>
              <a:rPr lang="fr-FR" dirty="0" err="1" smtClean="0"/>
              <a:t>development</a:t>
            </a:r>
            <a:r>
              <a:rPr lang="fr-FR" dirty="0" smtClean="0"/>
              <a:t> of </a:t>
            </a:r>
            <a:r>
              <a:rPr lang="fr-FR" dirty="0" err="1" smtClean="0"/>
              <a:t>reduced</a:t>
            </a:r>
            <a:r>
              <a:rPr lang="fr-FR" dirty="0" smtClean="0"/>
              <a:t> </a:t>
            </a:r>
            <a:r>
              <a:rPr lang="fr-FR" dirty="0" err="1" smtClean="0"/>
              <a:t>models</a:t>
            </a:r>
            <a:r>
              <a:rPr lang="fr-FR" dirty="0" smtClean="0"/>
              <a:t> in the </a:t>
            </a:r>
            <a:r>
              <a:rPr lang="fr-FR" dirty="0" err="1" smtClean="0"/>
              <a:t>other</a:t>
            </a:r>
            <a:r>
              <a:rPr lang="fr-FR" dirty="0" smtClean="0"/>
              <a:t> </a:t>
            </a:r>
            <a:r>
              <a:rPr lang="fr-FR" dirty="0" err="1" smtClean="0"/>
              <a:t>TSVVs</a:t>
            </a:r>
            <a:r>
              <a:rPr lang="fr-FR" dirty="0" smtClean="0"/>
              <a:t> </a:t>
            </a:r>
          </a:p>
          <a:p>
            <a:r>
              <a:rPr lang="fr-FR" dirty="0" smtClean="0"/>
              <a:t>It </a:t>
            </a:r>
            <a:r>
              <a:rPr lang="fr-FR" dirty="0" err="1" smtClean="0"/>
              <a:t>was</a:t>
            </a:r>
            <a:r>
              <a:rPr lang="fr-FR" dirty="0" smtClean="0"/>
              <a:t> </a:t>
            </a:r>
            <a:r>
              <a:rPr lang="fr-FR" dirty="0" err="1" smtClean="0"/>
              <a:t>stressed</a:t>
            </a:r>
            <a:r>
              <a:rPr lang="fr-FR" dirty="0" smtClean="0"/>
              <a:t> </a:t>
            </a:r>
            <a:r>
              <a:rPr lang="fr-FR" dirty="0" err="1" smtClean="0"/>
              <a:t>that</a:t>
            </a:r>
            <a:r>
              <a:rPr lang="fr-FR" dirty="0" smtClean="0"/>
              <a:t> the </a:t>
            </a:r>
            <a:r>
              <a:rPr lang="fr-FR" dirty="0" err="1" smtClean="0"/>
              <a:t>request</a:t>
            </a:r>
            <a:r>
              <a:rPr lang="fr-FR" dirty="0"/>
              <a:t> </a:t>
            </a:r>
            <a:r>
              <a:rPr lang="fr-FR" dirty="0" smtClean="0"/>
              <a:t>in </a:t>
            </a:r>
            <a:r>
              <a:rPr lang="fr-FR" dirty="0" err="1" smtClean="0"/>
              <a:t>terms</a:t>
            </a:r>
            <a:r>
              <a:rPr lang="fr-FR" dirty="0" smtClean="0"/>
              <a:t> of support to ACH </a:t>
            </a:r>
            <a:r>
              <a:rPr lang="fr-FR" dirty="0" err="1" smtClean="0"/>
              <a:t>was</a:t>
            </a:r>
            <a:r>
              <a:rPr lang="fr-FR" dirty="0" smtClean="0"/>
              <a:t> </a:t>
            </a:r>
            <a:r>
              <a:rPr lang="fr-FR" dirty="0" err="1" smtClean="0"/>
              <a:t>exceeding</a:t>
            </a:r>
            <a:r>
              <a:rPr lang="fr-FR" dirty="0" smtClean="0"/>
              <a:t> </a:t>
            </a:r>
            <a:r>
              <a:rPr lang="fr-FR" dirty="0" err="1" smtClean="0"/>
              <a:t>what</a:t>
            </a:r>
            <a:r>
              <a:rPr lang="fr-FR" dirty="0" smtClean="0"/>
              <a:t> </a:t>
            </a:r>
            <a:r>
              <a:rPr lang="fr-FR" dirty="0" err="1" smtClean="0"/>
              <a:t>can</a:t>
            </a:r>
            <a:r>
              <a:rPr lang="fr-FR" dirty="0" smtClean="0"/>
              <a:t> </a:t>
            </a:r>
            <a:r>
              <a:rPr lang="fr-FR" dirty="0" err="1" smtClean="0"/>
              <a:t>be</a:t>
            </a:r>
            <a:r>
              <a:rPr lang="fr-FR" dirty="0" smtClean="0"/>
              <a:t> </a:t>
            </a:r>
            <a:r>
              <a:rPr lang="fr-FR" dirty="0" err="1" smtClean="0"/>
              <a:t>offered</a:t>
            </a:r>
            <a:r>
              <a:rPr lang="fr-FR" dirty="0" smtClean="0"/>
              <a:t> </a:t>
            </a:r>
            <a:r>
              <a:rPr lang="fr-FR" dirty="0" err="1" smtClean="0"/>
              <a:t>despite</a:t>
            </a:r>
            <a:r>
              <a:rPr lang="fr-FR" dirty="0" smtClean="0"/>
              <a:t> </a:t>
            </a:r>
            <a:r>
              <a:rPr lang="fr-FR" dirty="0" err="1" smtClean="0"/>
              <a:t>internal</a:t>
            </a:r>
            <a:r>
              <a:rPr lang="fr-FR" dirty="0" smtClean="0"/>
              <a:t> TSVV11 </a:t>
            </a:r>
            <a:r>
              <a:rPr lang="fr-FR" dirty="0" err="1" smtClean="0"/>
              <a:t>prioritisation</a:t>
            </a:r>
            <a:r>
              <a:rPr lang="fr-FR" dirty="0" smtClean="0"/>
              <a:t> </a:t>
            </a:r>
            <a:r>
              <a:rPr lang="fr-FR" dirty="0" err="1" smtClean="0"/>
              <a:t>that</a:t>
            </a:r>
            <a:r>
              <a:rPr lang="fr-FR" dirty="0" smtClean="0"/>
              <a:t> </a:t>
            </a:r>
            <a:r>
              <a:rPr lang="fr-FR" dirty="0" err="1" smtClean="0"/>
              <a:t>already</a:t>
            </a:r>
            <a:r>
              <a:rPr lang="fr-FR" dirty="0" smtClean="0"/>
              <a:t> </a:t>
            </a:r>
            <a:r>
              <a:rPr lang="fr-FR" dirty="0" err="1" smtClean="0"/>
              <a:t>took</a:t>
            </a:r>
            <a:r>
              <a:rPr lang="fr-FR" dirty="0" smtClean="0"/>
              <a:t> place</a:t>
            </a:r>
          </a:p>
          <a:p>
            <a:pPr lvl="1"/>
            <a:r>
              <a:rPr lang="fr-FR" dirty="0" err="1" smtClean="0"/>
              <a:t>Some</a:t>
            </a:r>
            <a:r>
              <a:rPr lang="fr-FR" dirty="0" smtClean="0"/>
              <a:t> </a:t>
            </a:r>
            <a:r>
              <a:rPr lang="fr-FR" dirty="0" err="1" smtClean="0"/>
              <a:t>milestones</a:t>
            </a:r>
            <a:r>
              <a:rPr lang="fr-FR" dirty="0" smtClean="0"/>
              <a:t>/</a:t>
            </a:r>
            <a:r>
              <a:rPr lang="fr-FR" dirty="0" err="1" smtClean="0"/>
              <a:t>deliverables</a:t>
            </a:r>
            <a:r>
              <a:rPr lang="fr-FR" dirty="0" smtClean="0"/>
              <a:t> for 2021 </a:t>
            </a:r>
            <a:r>
              <a:rPr lang="fr-FR" dirty="0" err="1" smtClean="0"/>
              <a:t>might</a:t>
            </a:r>
            <a:r>
              <a:rPr lang="fr-FR" dirty="0" smtClean="0"/>
              <a:t> </a:t>
            </a:r>
            <a:r>
              <a:rPr lang="fr-FR" dirty="0" err="1" smtClean="0"/>
              <a:t>be</a:t>
            </a:r>
            <a:r>
              <a:rPr lang="fr-FR" dirty="0" smtClean="0"/>
              <a:t> at </a:t>
            </a:r>
            <a:r>
              <a:rPr lang="fr-FR" dirty="0" err="1" smtClean="0"/>
              <a:t>risks</a:t>
            </a:r>
            <a:r>
              <a:rPr lang="fr-FR" dirty="0" smtClean="0"/>
              <a:t> </a:t>
            </a:r>
            <a:endParaRPr lang="fr-FR" dirty="0"/>
          </a:p>
          <a:p>
            <a:r>
              <a:rPr lang="fr-FR" dirty="0" smtClean="0"/>
              <a:t>The </a:t>
            </a:r>
            <a:r>
              <a:rPr lang="fr-FR" dirty="0" err="1" smtClean="0"/>
              <a:t>overall</a:t>
            </a:r>
            <a:r>
              <a:rPr lang="fr-FR" dirty="0" smtClean="0"/>
              <a:t> question of ACH support priorisation of the </a:t>
            </a:r>
            <a:r>
              <a:rPr lang="fr-FR" dirty="0" err="1" smtClean="0"/>
              <a:t>various</a:t>
            </a:r>
            <a:r>
              <a:rPr lang="fr-FR" dirty="0" smtClean="0"/>
              <a:t> </a:t>
            </a:r>
            <a:r>
              <a:rPr lang="fr-FR" dirty="0" err="1" smtClean="0"/>
              <a:t>requests</a:t>
            </a:r>
            <a:r>
              <a:rPr lang="fr-FR" dirty="0" smtClean="0"/>
              <a:t> </a:t>
            </a:r>
            <a:r>
              <a:rPr lang="fr-FR" dirty="0" err="1" smtClean="0"/>
              <a:t>will</a:t>
            </a:r>
            <a:r>
              <a:rPr lang="fr-FR" dirty="0" smtClean="0"/>
              <a:t> </a:t>
            </a:r>
            <a:r>
              <a:rPr lang="fr-FR" dirty="0" err="1" smtClean="0"/>
              <a:t>be</a:t>
            </a:r>
            <a:r>
              <a:rPr lang="fr-FR" dirty="0" smtClean="0"/>
              <a:t> </a:t>
            </a:r>
            <a:r>
              <a:rPr lang="fr-FR" dirty="0" err="1" smtClean="0"/>
              <a:t>raised</a:t>
            </a:r>
            <a:r>
              <a:rPr lang="fr-FR" dirty="0" smtClean="0"/>
              <a:t> at the </a:t>
            </a:r>
            <a:r>
              <a:rPr lang="fr-FR" dirty="0" err="1" smtClean="0"/>
              <a:t>level</a:t>
            </a:r>
            <a:r>
              <a:rPr lang="fr-FR" dirty="0" smtClean="0"/>
              <a:t> of the E-TASC SB </a:t>
            </a:r>
            <a:r>
              <a:rPr lang="fr-FR" dirty="0" err="1" smtClean="0"/>
              <a:t>during</a:t>
            </a:r>
            <a:r>
              <a:rPr lang="fr-FR" dirty="0" smtClean="0"/>
              <a:t> the  open session</a:t>
            </a:r>
          </a:p>
          <a:p>
            <a:r>
              <a:rPr lang="fr-FR" dirty="0" smtClean="0"/>
              <a:t>The </a:t>
            </a:r>
            <a:r>
              <a:rPr lang="fr-FR" dirty="0" err="1" smtClean="0"/>
              <a:t>level</a:t>
            </a:r>
            <a:r>
              <a:rPr lang="fr-FR" dirty="0" smtClean="0"/>
              <a:t> of </a:t>
            </a:r>
            <a:r>
              <a:rPr lang="fr-FR" dirty="0" err="1" smtClean="0"/>
              <a:t>request</a:t>
            </a:r>
            <a:r>
              <a:rPr lang="fr-FR" dirty="0" smtClean="0"/>
              <a:t> for </a:t>
            </a:r>
            <a:r>
              <a:rPr lang="fr-FR" dirty="0" err="1" smtClean="0"/>
              <a:t>IMAS’s</a:t>
            </a:r>
            <a:r>
              <a:rPr lang="fr-FR" dirty="0" smtClean="0"/>
              <a:t> support </a:t>
            </a:r>
            <a:r>
              <a:rPr lang="fr-FR" dirty="0" err="1" smtClean="0"/>
              <a:t>is</a:t>
            </a:r>
            <a:r>
              <a:rPr lang="fr-FR" dirty="0" smtClean="0"/>
              <a:t>  </a:t>
            </a:r>
            <a:r>
              <a:rPr lang="fr-FR" dirty="0" err="1" smtClean="0"/>
              <a:t>exceeding</a:t>
            </a:r>
            <a:r>
              <a:rPr lang="fr-FR" dirty="0" smtClean="0"/>
              <a:t> </a:t>
            </a:r>
            <a:r>
              <a:rPr lang="fr-FR" dirty="0" err="1" smtClean="0"/>
              <a:t>what</a:t>
            </a:r>
            <a:r>
              <a:rPr lang="fr-FR" dirty="0" smtClean="0"/>
              <a:t> </a:t>
            </a:r>
            <a:r>
              <a:rPr lang="fr-FR" dirty="0" err="1" smtClean="0"/>
              <a:t>can</a:t>
            </a:r>
            <a:r>
              <a:rPr lang="fr-FR" dirty="0" smtClean="0"/>
              <a:t> </a:t>
            </a:r>
            <a:r>
              <a:rPr lang="fr-FR" dirty="0" err="1" smtClean="0"/>
              <a:t>be</a:t>
            </a:r>
            <a:r>
              <a:rPr lang="fr-FR" dirty="0" smtClean="0"/>
              <a:t> </a:t>
            </a:r>
            <a:r>
              <a:rPr lang="fr-FR" dirty="0" err="1" smtClean="0"/>
              <a:t>provided</a:t>
            </a:r>
            <a:r>
              <a:rPr lang="fr-FR" dirty="0" smtClean="0"/>
              <a:t>. </a:t>
            </a:r>
          </a:p>
          <a:p>
            <a:pPr lvl="1"/>
            <a:r>
              <a:rPr lang="fr-FR" dirty="0" smtClean="0"/>
              <a:t>P Strand made the </a:t>
            </a:r>
            <a:r>
              <a:rPr lang="fr-FR" dirty="0" err="1" smtClean="0"/>
              <a:t>comments</a:t>
            </a:r>
            <a:r>
              <a:rPr lang="fr-FR" dirty="0" smtClean="0"/>
              <a:t> </a:t>
            </a:r>
            <a:r>
              <a:rPr lang="fr-FR" dirty="0" err="1" smtClean="0"/>
              <a:t>that</a:t>
            </a:r>
            <a:r>
              <a:rPr lang="fr-FR" dirty="0" smtClean="0"/>
              <a:t>  </a:t>
            </a:r>
            <a:r>
              <a:rPr lang="fr-FR" dirty="0" err="1" smtClean="0"/>
              <a:t>some</a:t>
            </a:r>
            <a:r>
              <a:rPr lang="fr-FR" dirty="0" smtClean="0"/>
              <a:t> IMAS </a:t>
            </a:r>
            <a:r>
              <a:rPr lang="fr-FR" dirty="0" err="1" smtClean="0"/>
              <a:t>development</a:t>
            </a:r>
            <a:r>
              <a:rPr lang="fr-FR" dirty="0" smtClean="0"/>
              <a:t> </a:t>
            </a:r>
            <a:r>
              <a:rPr lang="fr-FR" dirty="0" err="1" smtClean="0"/>
              <a:t>should</a:t>
            </a:r>
            <a:r>
              <a:rPr lang="fr-FR" dirty="0" smtClean="0"/>
              <a:t> </a:t>
            </a:r>
            <a:r>
              <a:rPr lang="fr-FR" dirty="0" err="1" smtClean="0"/>
              <a:t>be</a:t>
            </a:r>
            <a:r>
              <a:rPr lang="fr-FR" dirty="0" smtClean="0"/>
              <a:t> </a:t>
            </a:r>
            <a:r>
              <a:rPr lang="fr-FR" dirty="0" err="1" smtClean="0"/>
              <a:t>done</a:t>
            </a:r>
            <a:r>
              <a:rPr lang="fr-FR" dirty="0" smtClean="0"/>
              <a:t> at the </a:t>
            </a:r>
            <a:r>
              <a:rPr lang="fr-FR" dirty="0" err="1" smtClean="0"/>
              <a:t>level</a:t>
            </a:r>
            <a:r>
              <a:rPr lang="fr-FR" dirty="0" smtClean="0"/>
              <a:t> of the TSVV participants </a:t>
            </a:r>
            <a:r>
              <a:rPr lang="fr-FR" dirty="0" err="1" smtClean="0"/>
              <a:t>with</a:t>
            </a:r>
            <a:r>
              <a:rPr lang="fr-FR" dirty="0" smtClean="0"/>
              <a:t> training </a:t>
            </a:r>
            <a:r>
              <a:rPr lang="fr-FR" dirty="0" err="1" smtClean="0"/>
              <a:t>provided</a:t>
            </a:r>
            <a:r>
              <a:rPr lang="fr-FR" dirty="0" smtClean="0"/>
              <a:t> by </a:t>
            </a:r>
            <a:r>
              <a:rPr lang="fr-FR" dirty="0" err="1" smtClean="0"/>
              <a:t>ACHs</a:t>
            </a:r>
            <a:endParaRPr lang="fr-FR" dirty="0" smtClean="0"/>
          </a:p>
          <a:p>
            <a:r>
              <a:rPr lang="fr-FR" dirty="0" smtClean="0"/>
              <a:t>C. Bourdelle </a:t>
            </a:r>
            <a:r>
              <a:rPr lang="fr-FR" dirty="0" err="1" smtClean="0"/>
              <a:t>provides</a:t>
            </a:r>
            <a:r>
              <a:rPr lang="fr-FR" dirty="0" smtClean="0"/>
              <a:t> 2 extra slides (</a:t>
            </a:r>
            <a:r>
              <a:rPr lang="fr-FR" dirty="0" err="1" smtClean="0"/>
              <a:t>cf</a:t>
            </a:r>
            <a:r>
              <a:rPr lang="fr-FR" dirty="0" smtClean="0"/>
              <a:t> </a:t>
            </a:r>
            <a:r>
              <a:rPr lang="fr-FR" dirty="0" err="1" smtClean="0"/>
              <a:t>below</a:t>
            </a:r>
            <a:r>
              <a:rPr lang="fr-FR" dirty="0" smtClean="0"/>
              <a:t>)</a:t>
            </a:r>
            <a:endParaRPr lang="fr-FR" dirty="0"/>
          </a:p>
        </p:txBody>
      </p:sp>
      <p:sp>
        <p:nvSpPr>
          <p:cNvPr id="3" name="Titre 2"/>
          <p:cNvSpPr>
            <a:spLocks noGrp="1"/>
          </p:cNvSpPr>
          <p:nvPr>
            <p:ph type="title"/>
          </p:nvPr>
        </p:nvSpPr>
        <p:spPr/>
        <p:txBody>
          <a:bodyPr/>
          <a:lstStyle/>
          <a:p>
            <a:r>
              <a:rPr lang="fr-FR" dirty="0" smtClean="0"/>
              <a:t>TSVV#11</a:t>
            </a:r>
            <a:endParaRPr lang="fr-FR" dirty="0"/>
          </a:p>
        </p:txBody>
      </p:sp>
    </p:spTree>
    <p:extLst>
      <p:ext uri="{BB962C8B-B14F-4D97-AF65-F5344CB8AC3E}">
        <p14:creationId xmlns:p14="http://schemas.microsoft.com/office/powerpoint/2010/main" val="370316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ACH support </a:t>
            </a:r>
            <a:r>
              <a:rPr lang="fr-FR" dirty="0" err="1" smtClean="0"/>
              <a:t>is</a:t>
            </a:r>
            <a:r>
              <a:rPr lang="fr-FR" dirty="0" smtClean="0"/>
              <a:t> key for the </a:t>
            </a:r>
            <a:r>
              <a:rPr lang="fr-FR" dirty="0" err="1" smtClean="0"/>
              <a:t>success</a:t>
            </a:r>
            <a:r>
              <a:rPr lang="fr-FR" dirty="0" smtClean="0"/>
              <a:t> of TSVV11</a:t>
            </a:r>
            <a:endParaRPr lang="fr-FR" dirty="0"/>
          </a:p>
        </p:txBody>
      </p:sp>
      <p:sp>
        <p:nvSpPr>
          <p:cNvPr id="3" name="Espace réservé du contenu 2"/>
          <p:cNvSpPr>
            <a:spLocks noGrp="1"/>
          </p:cNvSpPr>
          <p:nvPr>
            <p:ph idx="1"/>
          </p:nvPr>
        </p:nvSpPr>
        <p:spPr>
          <a:xfrm>
            <a:off x="457200" y="1268760"/>
            <a:ext cx="8435280" cy="5256583"/>
          </a:xfrm>
        </p:spPr>
        <p:txBody>
          <a:bodyPr>
            <a:normAutofit/>
          </a:bodyPr>
          <a:lstStyle/>
          <a:p>
            <a:pPr marL="0" indent="0">
              <a:buNone/>
            </a:pPr>
            <a:r>
              <a:rPr lang="fr-FR" sz="1800" dirty="0" err="1">
                <a:solidFill>
                  <a:srgbClr val="FF0000"/>
                </a:solidFill>
              </a:rPr>
              <a:t>Asap</a:t>
            </a:r>
            <a:r>
              <a:rPr lang="fr-FR" sz="1800" dirty="0">
                <a:solidFill>
                  <a:srgbClr val="FF0000"/>
                </a:solidFill>
              </a:rPr>
              <a:t>: workshops in </a:t>
            </a:r>
            <a:r>
              <a:rPr lang="fr-FR" sz="1800" dirty="0" err="1">
                <a:solidFill>
                  <a:srgbClr val="FF0000"/>
                </a:solidFill>
              </a:rPr>
              <a:t>Poznan</a:t>
            </a:r>
            <a:r>
              <a:rPr lang="fr-FR" sz="1800" dirty="0">
                <a:solidFill>
                  <a:srgbClr val="FF0000"/>
                </a:solidFill>
              </a:rPr>
              <a:t> and Helsinki, to know </a:t>
            </a:r>
            <a:r>
              <a:rPr lang="fr-FR" sz="1800" dirty="0" err="1">
                <a:solidFill>
                  <a:srgbClr val="FF0000"/>
                </a:solidFill>
              </a:rPr>
              <a:t>each</a:t>
            </a:r>
            <a:r>
              <a:rPr lang="fr-FR" sz="1800" dirty="0">
                <a:solidFill>
                  <a:srgbClr val="FF0000"/>
                </a:solidFill>
              </a:rPr>
              <a:t> </a:t>
            </a:r>
            <a:r>
              <a:rPr lang="fr-FR" sz="1800" dirty="0" err="1">
                <a:solidFill>
                  <a:srgbClr val="FF0000"/>
                </a:solidFill>
              </a:rPr>
              <a:t>other</a:t>
            </a:r>
            <a:r>
              <a:rPr lang="fr-FR" sz="1800" dirty="0">
                <a:solidFill>
                  <a:srgbClr val="FF0000"/>
                </a:solidFill>
              </a:rPr>
              <a:t>, team building important </a:t>
            </a:r>
            <a:r>
              <a:rPr lang="fr-FR" sz="1800" dirty="0" err="1">
                <a:solidFill>
                  <a:srgbClr val="FF0000"/>
                </a:solidFill>
              </a:rPr>
              <a:t>from</a:t>
            </a:r>
            <a:r>
              <a:rPr lang="fr-FR" sz="1800" dirty="0">
                <a:solidFill>
                  <a:srgbClr val="FF0000"/>
                </a:solidFill>
              </a:rPr>
              <a:t> the </a:t>
            </a:r>
            <a:r>
              <a:rPr lang="fr-FR" sz="1800" dirty="0" err="1">
                <a:solidFill>
                  <a:srgbClr val="FF0000"/>
                </a:solidFill>
              </a:rPr>
              <a:t>start</a:t>
            </a:r>
            <a:r>
              <a:rPr lang="fr-FR" sz="1800" dirty="0">
                <a:solidFill>
                  <a:srgbClr val="FF0000"/>
                </a:solidFill>
              </a:rPr>
              <a:t> of </a:t>
            </a:r>
            <a:r>
              <a:rPr lang="fr-FR" sz="1800" dirty="0" err="1">
                <a:solidFill>
                  <a:srgbClr val="FF0000"/>
                </a:solidFill>
              </a:rPr>
              <a:t>these</a:t>
            </a:r>
            <a:r>
              <a:rPr lang="fr-FR" sz="1800" dirty="0">
                <a:solidFill>
                  <a:srgbClr val="FF0000"/>
                </a:solidFill>
              </a:rPr>
              <a:t> 5-7 </a:t>
            </a:r>
            <a:r>
              <a:rPr lang="fr-FR" sz="1800" dirty="0" err="1">
                <a:solidFill>
                  <a:srgbClr val="FF0000"/>
                </a:solidFill>
              </a:rPr>
              <a:t>year</a:t>
            </a:r>
            <a:r>
              <a:rPr lang="fr-FR" sz="1800" dirty="0">
                <a:solidFill>
                  <a:srgbClr val="FF0000"/>
                </a:solidFill>
              </a:rPr>
              <a:t> </a:t>
            </a:r>
            <a:r>
              <a:rPr lang="fr-FR" sz="1800" dirty="0" err="1">
                <a:solidFill>
                  <a:srgbClr val="FF0000"/>
                </a:solidFill>
              </a:rPr>
              <a:t>projects</a:t>
            </a:r>
            <a:endParaRPr lang="fr-FR" sz="1800" dirty="0">
              <a:solidFill>
                <a:srgbClr val="FF0000"/>
              </a:solidFill>
            </a:endParaRPr>
          </a:p>
          <a:p>
            <a:pPr marL="0" indent="0">
              <a:buNone/>
            </a:pPr>
            <a:endParaRPr lang="fr-FR" sz="1800" dirty="0"/>
          </a:p>
          <a:p>
            <a:pPr>
              <a:buFont typeface="Wingdings" panose="05000000000000000000" pitchFamily="2" charset="2"/>
              <a:buChar char="§"/>
            </a:pPr>
            <a:r>
              <a:rPr lang="fr-FR" sz="1800" dirty="0">
                <a:latin typeface="+mn-lt"/>
              </a:rPr>
              <a:t>ACH-IPPLM for the WP1 « </a:t>
            </a:r>
            <a:r>
              <a:rPr lang="en-US" sz="1800" dirty="0">
                <a:latin typeface="+mn-lt"/>
              </a:rPr>
              <a:t> </a:t>
            </a:r>
            <a:r>
              <a:rPr lang="en-US" sz="1800" dirty="0" err="1">
                <a:latin typeface="+mn-lt"/>
              </a:rPr>
              <a:t>HFPSeu</a:t>
            </a:r>
            <a:r>
              <a:rPr lang="en-US" sz="1800" dirty="0">
                <a:latin typeface="+mn-lt"/>
              </a:rPr>
              <a:t> Workflow orchestration and module coupling framework” led by F.J. </a:t>
            </a:r>
            <a:r>
              <a:rPr lang="en-US" sz="1800" dirty="0" err="1">
                <a:latin typeface="+mn-lt"/>
              </a:rPr>
              <a:t>Casson</a:t>
            </a:r>
            <a:endParaRPr lang="en-US" sz="1800" dirty="0">
              <a:latin typeface="+mn-lt"/>
            </a:endParaRPr>
          </a:p>
          <a:p>
            <a:pPr lvl="1">
              <a:buFont typeface="Wingdings" panose="05000000000000000000" pitchFamily="2" charset="2"/>
              <a:buChar char="§"/>
            </a:pPr>
            <a:r>
              <a:rPr lang="fr-FR" sz="1800" dirty="0">
                <a:latin typeface="+mn-lt"/>
              </a:rPr>
              <a:t>IMAS Data </a:t>
            </a:r>
            <a:r>
              <a:rPr lang="fr-FR" sz="1800" dirty="0" err="1">
                <a:latin typeface="+mn-lt"/>
              </a:rPr>
              <a:t>Struture</a:t>
            </a:r>
            <a:r>
              <a:rPr lang="fr-FR" sz="1800" dirty="0">
                <a:latin typeface="+mn-lt"/>
              </a:rPr>
              <a:t> </a:t>
            </a:r>
            <a:r>
              <a:rPr lang="fr-FR" sz="1800" dirty="0" err="1">
                <a:latin typeface="+mn-lt"/>
              </a:rPr>
              <a:t>is</a:t>
            </a:r>
            <a:r>
              <a:rPr lang="fr-FR" sz="1800" dirty="0">
                <a:latin typeface="+mn-lt"/>
              </a:rPr>
              <a:t> </a:t>
            </a:r>
            <a:r>
              <a:rPr lang="fr-FR" sz="1800" dirty="0" err="1">
                <a:latin typeface="+mn-lt"/>
              </a:rPr>
              <a:t>mandatory</a:t>
            </a:r>
            <a:r>
              <a:rPr lang="fr-FR" sz="1800" dirty="0">
                <a:latin typeface="+mn-lt"/>
              </a:rPr>
              <a:t> for </a:t>
            </a:r>
            <a:r>
              <a:rPr lang="fr-FR" sz="1800" dirty="0" err="1">
                <a:latin typeface="+mn-lt"/>
              </a:rPr>
              <a:t>integrated</a:t>
            </a:r>
            <a:r>
              <a:rPr lang="fr-FR" sz="1800" dirty="0">
                <a:latin typeface="+mn-lt"/>
              </a:rPr>
              <a:t> </a:t>
            </a:r>
            <a:r>
              <a:rPr lang="fr-FR" sz="1800" dirty="0" err="1">
                <a:latin typeface="+mn-lt"/>
              </a:rPr>
              <a:t>modelling</a:t>
            </a:r>
            <a:r>
              <a:rPr lang="fr-FR" sz="1800" dirty="0">
                <a:latin typeface="+mn-lt"/>
              </a:rPr>
              <a:t>… </a:t>
            </a:r>
            <a:r>
              <a:rPr lang="fr-FR" sz="1800" b="1" dirty="0">
                <a:latin typeface="+mn-lt"/>
              </a:rPr>
              <a:t>IMAS </a:t>
            </a:r>
            <a:r>
              <a:rPr lang="fr-FR" sz="1800" b="1" dirty="0" err="1">
                <a:latin typeface="+mn-lt"/>
              </a:rPr>
              <a:t>means</a:t>
            </a:r>
            <a:r>
              <a:rPr lang="fr-FR" sz="1800" b="1" dirty="0">
                <a:latin typeface="+mn-lt"/>
              </a:rPr>
              <a:t> Integrated </a:t>
            </a:r>
            <a:r>
              <a:rPr lang="fr-FR" sz="1800" b="1" dirty="0" err="1">
                <a:latin typeface="+mn-lt"/>
              </a:rPr>
              <a:t>Modelling</a:t>
            </a:r>
            <a:r>
              <a:rPr lang="fr-FR" sz="1800" b="1" dirty="0">
                <a:latin typeface="+mn-lt"/>
              </a:rPr>
              <a:t> &amp; </a:t>
            </a:r>
            <a:r>
              <a:rPr lang="fr-FR" sz="1800" b="1" dirty="0" err="1">
                <a:latin typeface="+mn-lt"/>
              </a:rPr>
              <a:t>Analysis</a:t>
            </a:r>
            <a:r>
              <a:rPr lang="fr-FR" sz="1800" b="1" dirty="0">
                <a:latin typeface="+mn-lt"/>
              </a:rPr>
              <a:t> Suite</a:t>
            </a:r>
            <a:r>
              <a:rPr lang="fr-FR" sz="1800" dirty="0">
                <a:latin typeface="+mn-lt"/>
              </a:rPr>
              <a:t>, </a:t>
            </a:r>
            <a:r>
              <a:rPr lang="fr-FR" sz="1800" dirty="0" err="1">
                <a:latin typeface="+mn-lt"/>
              </a:rPr>
              <a:t>so</a:t>
            </a:r>
            <a:r>
              <a:rPr lang="fr-FR" sz="1800" dirty="0">
                <a:latin typeface="+mn-lt"/>
              </a:rPr>
              <a:t> essential for </a:t>
            </a:r>
          </a:p>
          <a:p>
            <a:pPr lvl="2">
              <a:buFont typeface="Wingdings" panose="05000000000000000000" pitchFamily="2" charset="2"/>
              <a:buChar char="§"/>
            </a:pPr>
            <a:r>
              <a:rPr lang="fr-FR" sz="1800" dirty="0">
                <a:latin typeface="+mn-lt"/>
              </a:rPr>
              <a:t>flexible code </a:t>
            </a:r>
            <a:r>
              <a:rPr lang="fr-FR" sz="1800" dirty="0" err="1">
                <a:latin typeface="+mn-lt"/>
              </a:rPr>
              <a:t>integration</a:t>
            </a:r>
            <a:r>
              <a:rPr lang="fr-FR" sz="1800" dirty="0">
                <a:latin typeface="+mn-lt"/>
              </a:rPr>
              <a:t>, </a:t>
            </a:r>
          </a:p>
          <a:p>
            <a:pPr lvl="2">
              <a:buFont typeface="Wingdings" panose="05000000000000000000" pitchFamily="2" charset="2"/>
              <a:buChar char="§"/>
            </a:pPr>
            <a:r>
              <a:rPr lang="fr-FR" sz="1800" dirty="0">
                <a:latin typeface="+mn-lt"/>
              </a:rPr>
              <a:t>and </a:t>
            </a:r>
            <a:r>
              <a:rPr lang="fr-FR" sz="1800" dirty="0" err="1">
                <a:latin typeface="+mn-lt"/>
              </a:rPr>
              <a:t>prediction</a:t>
            </a:r>
            <a:r>
              <a:rPr lang="fr-FR" sz="1800" dirty="0">
                <a:latin typeface="+mn-lt"/>
              </a:rPr>
              <a:t> vs </a:t>
            </a:r>
            <a:r>
              <a:rPr lang="fr-FR" sz="1800" dirty="0" err="1">
                <a:latin typeface="+mn-lt"/>
              </a:rPr>
              <a:t>measurements</a:t>
            </a:r>
            <a:r>
              <a:rPr lang="fr-FR" sz="1800" dirty="0">
                <a:latin typeface="+mn-lt"/>
              </a:rPr>
              <a:t> comparaison</a:t>
            </a:r>
          </a:p>
          <a:p>
            <a:pPr lvl="1">
              <a:buFont typeface="Wingdings" panose="05000000000000000000" pitchFamily="2" charset="2"/>
              <a:buChar char="§"/>
            </a:pPr>
            <a:r>
              <a:rPr lang="fr-FR" sz="1800" dirty="0">
                <a:latin typeface="+mn-lt"/>
              </a:rPr>
              <a:t>+support for </a:t>
            </a:r>
            <a:r>
              <a:rPr lang="fr-FR" sz="1800" dirty="0" err="1">
                <a:latin typeface="+mn-lt"/>
              </a:rPr>
              <a:t>DevOps</a:t>
            </a:r>
            <a:r>
              <a:rPr lang="fr-FR" sz="1800" dirty="0">
                <a:latin typeface="+mn-lt"/>
              </a:rPr>
              <a:t>, workflow, </a:t>
            </a:r>
            <a:r>
              <a:rPr lang="fr-FR" sz="1800" dirty="0" err="1">
                <a:latin typeface="+mn-lt"/>
              </a:rPr>
              <a:t>contanerization</a:t>
            </a:r>
            <a:r>
              <a:rPr lang="fr-FR" sz="1800" dirty="0">
                <a:latin typeface="+mn-lt"/>
              </a:rPr>
              <a:t>…</a:t>
            </a:r>
          </a:p>
          <a:p>
            <a:pPr lvl="1">
              <a:buFont typeface="Wingdings" panose="05000000000000000000" pitchFamily="2" charset="2"/>
              <a:buChar char="§"/>
            </a:pPr>
            <a:endParaRPr lang="fr-FR" sz="1800" dirty="0">
              <a:latin typeface="+mn-lt"/>
            </a:endParaRPr>
          </a:p>
          <a:p>
            <a:pPr>
              <a:buFont typeface="Wingdings" panose="05000000000000000000" pitchFamily="2" charset="2"/>
              <a:buChar char="§"/>
            </a:pPr>
            <a:r>
              <a:rPr lang="fr-FR" sz="1800" dirty="0">
                <a:latin typeface="+mn-lt"/>
              </a:rPr>
              <a:t>ACH-VTT for WP4 « </a:t>
            </a:r>
            <a:r>
              <a:rPr lang="en-US" sz="1800" dirty="0" err="1">
                <a:latin typeface="+mn-lt"/>
              </a:rPr>
              <a:t>HFPSeu</a:t>
            </a:r>
            <a:r>
              <a:rPr lang="en-US" sz="1800" dirty="0">
                <a:latin typeface="+mn-lt"/>
              </a:rPr>
              <a:t> systematic validation “ led by A. Ho</a:t>
            </a:r>
          </a:p>
          <a:p>
            <a:pPr lvl="1">
              <a:buFont typeface="Wingdings" panose="05000000000000000000" pitchFamily="2" charset="2"/>
              <a:buChar char="§"/>
            </a:pPr>
            <a:r>
              <a:rPr lang="en-US" sz="1800" dirty="0">
                <a:latin typeface="+mn-lt"/>
              </a:rPr>
              <a:t>Determination of meaningful </a:t>
            </a:r>
            <a:r>
              <a:rPr lang="en-US" sz="1800" b="1" dirty="0">
                <a:latin typeface="+mn-lt"/>
              </a:rPr>
              <a:t>experimental errors for validation </a:t>
            </a:r>
            <a:r>
              <a:rPr lang="en-US" sz="1800" dirty="0">
                <a:latin typeface="+mn-lt"/>
              </a:rPr>
              <a:t>purposes</a:t>
            </a:r>
          </a:p>
          <a:p>
            <a:pPr lvl="1">
              <a:buFont typeface="Wingdings" panose="05000000000000000000" pitchFamily="2" charset="2"/>
              <a:buChar char="§"/>
            </a:pPr>
            <a:r>
              <a:rPr lang="en-US" sz="1800" b="1" dirty="0">
                <a:latin typeface="+mn-lt"/>
              </a:rPr>
              <a:t>Error reduction techniques </a:t>
            </a:r>
            <a:r>
              <a:rPr lang="en-US" sz="1800" dirty="0">
                <a:latin typeface="+mn-lt"/>
              </a:rPr>
              <a:t>and data consistency checks</a:t>
            </a:r>
          </a:p>
          <a:p>
            <a:pPr lvl="1">
              <a:buFont typeface="Wingdings" panose="05000000000000000000" pitchFamily="2" charset="2"/>
              <a:buChar char="§"/>
            </a:pPr>
            <a:r>
              <a:rPr lang="en-US" sz="1800" dirty="0">
                <a:latin typeface="+mn-lt"/>
              </a:rPr>
              <a:t>Workflow and data pipeline development for </a:t>
            </a:r>
            <a:r>
              <a:rPr lang="en-US" sz="1800" b="1" dirty="0">
                <a:latin typeface="+mn-lt"/>
              </a:rPr>
              <a:t>integrated modelling VVUQ</a:t>
            </a:r>
          </a:p>
          <a:p>
            <a:pPr>
              <a:buFont typeface="Wingdings" panose="05000000000000000000" pitchFamily="2" charset="2"/>
              <a:buChar char="§"/>
            </a:pPr>
            <a:endParaRPr lang="en-US" sz="1800" b="1" dirty="0">
              <a:latin typeface="+mn-lt"/>
            </a:endParaRPr>
          </a:p>
          <a:p>
            <a:pPr lvl="1">
              <a:buFont typeface="Wingdings" panose="05000000000000000000" pitchFamily="2" charset="2"/>
              <a:buChar char="§"/>
            </a:pPr>
            <a:endParaRPr lang="fr-FR" sz="1800" dirty="0">
              <a:latin typeface="+mn-lt"/>
            </a:endParaRPr>
          </a:p>
        </p:txBody>
      </p:sp>
    </p:spTree>
    <p:extLst>
      <p:ext uri="{BB962C8B-B14F-4D97-AF65-F5344CB8AC3E}">
        <p14:creationId xmlns:p14="http://schemas.microsoft.com/office/powerpoint/2010/main" val="3172078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open questions: TSVV11 </a:t>
            </a:r>
            <a:endParaRPr lang="en-US" dirty="0"/>
          </a:p>
        </p:txBody>
      </p:sp>
      <p:sp>
        <p:nvSpPr>
          <p:cNvPr id="3" name="Espace réservé du contenu 2"/>
          <p:cNvSpPr>
            <a:spLocks noGrp="1"/>
          </p:cNvSpPr>
          <p:nvPr>
            <p:ph idx="1"/>
          </p:nvPr>
        </p:nvSpPr>
        <p:spPr>
          <a:xfrm>
            <a:off x="457200" y="1650206"/>
            <a:ext cx="8229600" cy="5019153"/>
          </a:xfrm>
        </p:spPr>
        <p:txBody>
          <a:bodyPr>
            <a:normAutofit lnSpcReduction="10000"/>
          </a:bodyPr>
          <a:lstStyle/>
          <a:p>
            <a:pPr>
              <a:buFont typeface="Wingdings" panose="05000000000000000000" pitchFamily="2" charset="2"/>
              <a:buChar char="§"/>
            </a:pPr>
            <a:r>
              <a:rPr lang="fr-FR" sz="1650" b="1" dirty="0" err="1">
                <a:solidFill>
                  <a:srgbClr val="FF0000"/>
                </a:solidFill>
                <a:latin typeface="+mn-lt"/>
              </a:rPr>
              <a:t>Insure</a:t>
            </a:r>
            <a:r>
              <a:rPr lang="fr-FR" sz="1650" b="1" dirty="0">
                <a:solidFill>
                  <a:srgbClr val="FF0000"/>
                </a:solidFill>
                <a:latin typeface="+mn-lt"/>
              </a:rPr>
              <a:t> IMAS expertise </a:t>
            </a:r>
            <a:r>
              <a:rPr lang="fr-FR" sz="1650" b="1" dirty="0" err="1">
                <a:solidFill>
                  <a:srgbClr val="FF0000"/>
                </a:solidFill>
                <a:latin typeface="+mn-lt"/>
              </a:rPr>
              <a:t>continuity</a:t>
            </a:r>
            <a:r>
              <a:rPr lang="fr-FR" sz="1650" b="1" dirty="0">
                <a:solidFill>
                  <a:srgbClr val="FF0000"/>
                </a:solidFill>
                <a:latin typeface="+mn-lt"/>
              </a:rPr>
              <a:t> </a:t>
            </a:r>
            <a:r>
              <a:rPr lang="fr-FR" sz="1650" b="1" dirty="0" err="1">
                <a:solidFill>
                  <a:srgbClr val="FF0000"/>
                </a:solidFill>
                <a:latin typeface="+mn-lt"/>
              </a:rPr>
              <a:t>asap</a:t>
            </a:r>
            <a:r>
              <a:rPr lang="fr-FR" sz="1650" b="1" dirty="0">
                <a:latin typeface="+mn-lt"/>
              </a:rPr>
              <a:t>:</a:t>
            </a:r>
          </a:p>
          <a:p>
            <a:pPr lvl="1">
              <a:buFont typeface="Wingdings" panose="05000000000000000000" pitchFamily="2" charset="2"/>
              <a:buChar char="§"/>
            </a:pPr>
            <a:r>
              <a:rPr lang="fr-FR" sz="1650" dirty="0">
                <a:latin typeface="+mn-lt"/>
              </a:rPr>
              <a:t>How do </a:t>
            </a:r>
            <a:r>
              <a:rPr lang="fr-FR" sz="1650" dirty="0" err="1">
                <a:latin typeface="+mn-lt"/>
              </a:rPr>
              <a:t>we</a:t>
            </a:r>
            <a:r>
              <a:rPr lang="fr-FR" sz="1650" dirty="0">
                <a:latin typeface="+mn-lt"/>
              </a:rPr>
              <a:t> </a:t>
            </a:r>
            <a:r>
              <a:rPr lang="fr-FR" sz="1650" dirty="0" err="1">
                <a:latin typeface="+mn-lt"/>
              </a:rPr>
              <a:t>proceed</a:t>
            </a:r>
            <a:r>
              <a:rPr lang="fr-FR" sz="1650" dirty="0">
                <a:latin typeface="+mn-lt"/>
              </a:rPr>
              <a:t> to port in the High </a:t>
            </a:r>
            <a:r>
              <a:rPr lang="fr-FR" sz="1650" dirty="0" err="1">
                <a:latin typeface="+mn-lt"/>
              </a:rPr>
              <a:t>Fidelity</a:t>
            </a:r>
            <a:r>
              <a:rPr lang="fr-FR" sz="1650" dirty="0">
                <a:latin typeface="+mn-lt"/>
              </a:rPr>
              <a:t> Pulse Simulator </a:t>
            </a:r>
            <a:r>
              <a:rPr lang="en-US" sz="1650" dirty="0">
                <a:latin typeface="+mn-lt"/>
              </a:rPr>
              <a:t>IMAS-adapted WPCD modules: HCD, MHD, </a:t>
            </a:r>
            <a:r>
              <a:rPr lang="en-US" sz="1650" dirty="0">
                <a:latin typeface="+mj-lt"/>
              </a:rPr>
              <a:t>equilibria, </a:t>
            </a:r>
            <a:r>
              <a:rPr lang="en-US" sz="1650" dirty="0" err="1">
                <a:latin typeface="+mj-lt"/>
              </a:rPr>
              <a:t>etc</a:t>
            </a:r>
            <a:r>
              <a:rPr lang="en-US" sz="1650" dirty="0">
                <a:latin typeface="+mj-lt"/>
              </a:rPr>
              <a:t>? with ACH-IPPLM+ collaboration with the physics experts of these modules?</a:t>
            </a:r>
          </a:p>
          <a:p>
            <a:pPr lvl="1">
              <a:buFont typeface="Wingdings" panose="05000000000000000000" pitchFamily="2" charset="2"/>
              <a:buChar char="§"/>
            </a:pPr>
            <a:r>
              <a:rPr lang="en-US" sz="1650" dirty="0">
                <a:latin typeface="+mn-lt"/>
              </a:rPr>
              <a:t>List of IMAS existing tools (</a:t>
            </a:r>
            <a:r>
              <a:rPr lang="en-US" sz="1650" dirty="0" err="1">
                <a:latin typeface="+mn-lt"/>
              </a:rPr>
              <a:t>IMASGo</a:t>
            </a:r>
            <a:r>
              <a:rPr lang="en-US" sz="1650" dirty="0">
                <a:latin typeface="+mn-lt"/>
              </a:rPr>
              <a:t>, </a:t>
            </a:r>
            <a:r>
              <a:rPr lang="en-US" sz="1650" dirty="0" err="1">
                <a:latin typeface="+mn-lt"/>
              </a:rPr>
              <a:t>IMASViz</a:t>
            </a:r>
            <a:r>
              <a:rPr lang="en-US" sz="1650" dirty="0">
                <a:latin typeface="+mn-lt"/>
              </a:rPr>
              <a:t>, </a:t>
            </a:r>
            <a:r>
              <a:rPr lang="en-US" sz="1650" dirty="0" err="1">
                <a:latin typeface="+mn-lt"/>
              </a:rPr>
              <a:t>etc</a:t>
            </a:r>
            <a:r>
              <a:rPr lang="en-US" sz="1650" dirty="0">
                <a:latin typeface="+mn-lt"/>
              </a:rPr>
              <a:t>) and training? (with ACH-IPPLM?)</a:t>
            </a:r>
            <a:endParaRPr lang="fr-FR" sz="1650" dirty="0">
              <a:latin typeface="+mn-lt"/>
            </a:endParaRPr>
          </a:p>
          <a:p>
            <a:pPr lvl="1">
              <a:buFont typeface="Wingdings" panose="05000000000000000000" pitchFamily="2" charset="2"/>
              <a:buChar char="§"/>
            </a:pPr>
            <a:r>
              <a:rPr lang="fr-FR" sz="1650" dirty="0" err="1">
                <a:latin typeface="+mn-lt"/>
              </a:rPr>
              <a:t>Which</a:t>
            </a:r>
            <a:r>
              <a:rPr lang="fr-FR" sz="1650" dirty="0">
                <a:latin typeface="+mn-lt"/>
              </a:rPr>
              <a:t> WPTE machines have IMAS data </a:t>
            </a:r>
            <a:r>
              <a:rPr lang="fr-FR" sz="1650" dirty="0" err="1">
                <a:latin typeface="+mn-lt"/>
              </a:rPr>
              <a:t>available</a:t>
            </a:r>
            <a:r>
              <a:rPr lang="fr-FR" sz="1650" dirty="0">
                <a:latin typeface="+mn-lt"/>
              </a:rPr>
              <a:t> and how </a:t>
            </a:r>
            <a:r>
              <a:rPr lang="fr-FR" sz="1650" dirty="0" err="1">
                <a:latin typeface="+mn-lt"/>
              </a:rPr>
              <a:t>can</a:t>
            </a:r>
            <a:r>
              <a:rPr lang="fr-FR" sz="1650" dirty="0">
                <a:latin typeface="+mn-lt"/>
              </a:rPr>
              <a:t> </a:t>
            </a:r>
            <a:r>
              <a:rPr lang="fr-FR" sz="1650" dirty="0" err="1">
                <a:latin typeface="+mn-lt"/>
              </a:rPr>
              <a:t>they</a:t>
            </a:r>
            <a:r>
              <a:rPr lang="fr-FR" sz="1650" dirty="0">
                <a:latin typeface="+mn-lt"/>
              </a:rPr>
              <a:t> </a:t>
            </a:r>
            <a:r>
              <a:rPr lang="fr-FR" sz="1650" dirty="0" err="1">
                <a:latin typeface="+mn-lt"/>
              </a:rPr>
              <a:t>be</a:t>
            </a:r>
            <a:r>
              <a:rPr lang="fr-FR" sz="1650" dirty="0">
                <a:latin typeface="+mn-lt"/>
              </a:rPr>
              <a:t> </a:t>
            </a:r>
            <a:r>
              <a:rPr lang="fr-FR" sz="1650" dirty="0" err="1">
                <a:latin typeface="+mn-lt"/>
              </a:rPr>
              <a:t>accessed</a:t>
            </a:r>
            <a:r>
              <a:rPr lang="fr-FR" sz="1650" dirty="0">
                <a:latin typeface="+mn-lt"/>
              </a:rPr>
              <a:t>? Contact per machine?</a:t>
            </a:r>
          </a:p>
          <a:p>
            <a:pPr>
              <a:buFont typeface="Wingdings" panose="05000000000000000000" pitchFamily="2" charset="2"/>
              <a:buChar char="§"/>
            </a:pPr>
            <a:endParaRPr lang="en-US" sz="1650" b="1" dirty="0">
              <a:latin typeface="+mn-lt"/>
            </a:endParaRPr>
          </a:p>
          <a:p>
            <a:pPr>
              <a:buFont typeface="Wingdings" panose="05000000000000000000" pitchFamily="2" charset="2"/>
              <a:buChar char="§"/>
            </a:pPr>
            <a:r>
              <a:rPr lang="en-US" sz="1650" b="1" dirty="0">
                <a:solidFill>
                  <a:srgbClr val="FF0000"/>
                </a:solidFill>
                <a:latin typeface="+mn-lt"/>
              </a:rPr>
              <a:t>Some hardware choices to be made asap</a:t>
            </a:r>
            <a:r>
              <a:rPr lang="en-US" sz="1650" b="1" dirty="0">
                <a:latin typeface="+mn-lt"/>
              </a:rPr>
              <a:t>:</a:t>
            </a:r>
          </a:p>
          <a:p>
            <a:pPr lvl="1">
              <a:buFont typeface="Wingdings" panose="05000000000000000000" pitchFamily="2" charset="2"/>
              <a:buChar char="§"/>
            </a:pPr>
            <a:r>
              <a:rPr lang="en-US" sz="1650" dirty="0">
                <a:latin typeface="+mn-lt"/>
              </a:rPr>
              <a:t>For </a:t>
            </a:r>
            <a:r>
              <a:rPr lang="en-US" sz="1650" dirty="0" err="1">
                <a:latin typeface="+mn-lt"/>
              </a:rPr>
              <a:t>euHFPS</a:t>
            </a:r>
            <a:r>
              <a:rPr lang="en-US" sz="1650" dirty="0">
                <a:latin typeface="+mn-lt"/>
              </a:rPr>
              <a:t> and modules, now on ITER </a:t>
            </a:r>
            <a:r>
              <a:rPr lang="en-US" sz="1650" dirty="0" err="1">
                <a:latin typeface="+mn-lt"/>
              </a:rPr>
              <a:t>git</a:t>
            </a:r>
            <a:r>
              <a:rPr lang="en-US" sz="1650" dirty="0">
                <a:latin typeface="+mn-lt"/>
              </a:rPr>
              <a:t>, </a:t>
            </a:r>
            <a:r>
              <a:rPr lang="en-GB" sz="1650" dirty="0">
                <a:latin typeface="+mn-lt"/>
              </a:rPr>
              <a:t>next need for </a:t>
            </a:r>
            <a:r>
              <a:rPr lang="en-GB" sz="1650" b="1" dirty="0">
                <a:latin typeface="+mn-lt"/>
              </a:rPr>
              <a:t>a modern git-based common EF DevOps platform.</a:t>
            </a:r>
            <a:r>
              <a:rPr lang="en-GB" sz="1650" dirty="0">
                <a:latin typeface="+mn-lt"/>
              </a:rPr>
              <a:t>  This could be either self-hosted or just paid-for </a:t>
            </a:r>
            <a:r>
              <a:rPr lang="en-GB" sz="1650" u="sng" dirty="0">
                <a:latin typeface="+mn-lt"/>
                <a:hlinkClick r:id="rId2"/>
              </a:rPr>
              <a:t>gitlab.com</a:t>
            </a:r>
            <a:r>
              <a:rPr lang="en-GB" sz="1650" dirty="0">
                <a:latin typeface="+mn-lt"/>
              </a:rPr>
              <a:t>   </a:t>
            </a:r>
          </a:p>
          <a:p>
            <a:pPr lvl="1">
              <a:buFont typeface="Wingdings" panose="05000000000000000000" pitchFamily="2" charset="2"/>
              <a:buChar char="§"/>
            </a:pPr>
            <a:r>
              <a:rPr lang="en-US" sz="1650" dirty="0">
                <a:latin typeface="+mn-lt"/>
              </a:rPr>
              <a:t>Where do we run </a:t>
            </a:r>
            <a:r>
              <a:rPr lang="en-US" sz="1650" dirty="0" err="1">
                <a:latin typeface="+mn-lt"/>
              </a:rPr>
              <a:t>euHFPS</a:t>
            </a:r>
            <a:r>
              <a:rPr lang="en-US" sz="1650" dirty="0">
                <a:latin typeface="+mn-lt"/>
              </a:rPr>
              <a:t> cases? Now on ITER cluster. Next on EF Gateway? Need </a:t>
            </a:r>
            <a:r>
              <a:rPr lang="en-US" sz="1650" b="1" dirty="0">
                <a:latin typeface="+mn-lt"/>
              </a:rPr>
              <a:t>containerization </a:t>
            </a:r>
            <a:r>
              <a:rPr lang="en-GB" sz="1650" b="1" dirty="0">
                <a:latin typeface="+mn-lt"/>
              </a:rPr>
              <a:t>to deploy to any cloud resource or indeed the gateway as available</a:t>
            </a:r>
            <a:r>
              <a:rPr lang="en-GB" sz="1650" dirty="0">
                <a:latin typeface="+mn-lt"/>
              </a:rPr>
              <a:t>, using prominence:  </a:t>
            </a:r>
            <a:r>
              <a:rPr lang="en-GB" sz="1650" u="sng" dirty="0">
                <a:latin typeface="+mn-lt"/>
                <a:hlinkClick r:id="rId3"/>
              </a:rPr>
              <a:t>https://prominence-eosc.github.io/docs/</a:t>
            </a:r>
            <a:r>
              <a:rPr lang="en-US" sz="1650" dirty="0">
                <a:latin typeface="+mn-lt"/>
              </a:rPr>
              <a:t> </a:t>
            </a:r>
          </a:p>
          <a:p>
            <a:pPr lvl="1">
              <a:buFont typeface="Wingdings" panose="05000000000000000000" pitchFamily="2" charset="2"/>
              <a:buChar char="§"/>
            </a:pPr>
            <a:r>
              <a:rPr lang="en-US" sz="1650" dirty="0">
                <a:latin typeface="+mn-lt"/>
              </a:rPr>
              <a:t>Where do we install </a:t>
            </a:r>
            <a:r>
              <a:rPr lang="en-US" sz="1650" b="1" dirty="0">
                <a:latin typeface="+mn-lt"/>
              </a:rPr>
              <a:t>the simulation database</a:t>
            </a:r>
            <a:r>
              <a:rPr lang="en-US" sz="1650" dirty="0">
                <a:latin typeface="+mn-lt"/>
              </a:rPr>
              <a:t> (run catalog)? (ACH-VTT? EF Gateway?) Link with Fair4Fusion?</a:t>
            </a:r>
          </a:p>
          <a:p>
            <a:pPr lvl="1">
              <a:buFont typeface="Wingdings" panose="05000000000000000000" pitchFamily="2" charset="2"/>
              <a:buChar char="§"/>
            </a:pPr>
            <a:r>
              <a:rPr lang="en-US" sz="1650" dirty="0">
                <a:latin typeface="+mn-lt"/>
              </a:rPr>
              <a:t>Where do we store the experimental plasma initiation database? </a:t>
            </a:r>
          </a:p>
          <a:p>
            <a:pPr>
              <a:buFont typeface="Wingdings" panose="05000000000000000000" pitchFamily="2" charset="2"/>
              <a:buChar char="§"/>
            </a:pPr>
            <a:endParaRPr lang="en-US" sz="1650" dirty="0">
              <a:latin typeface="+mn-lt"/>
            </a:endParaRPr>
          </a:p>
          <a:p>
            <a:pPr>
              <a:buFont typeface="Wingdings" panose="05000000000000000000" pitchFamily="2" charset="2"/>
              <a:buChar char="§"/>
            </a:pPr>
            <a:endParaRPr lang="en-US" sz="1650" dirty="0">
              <a:latin typeface="+mn-lt"/>
            </a:endParaRPr>
          </a:p>
        </p:txBody>
      </p:sp>
    </p:spTree>
    <p:extLst>
      <p:ext uri="{BB962C8B-B14F-4D97-AF65-F5344CB8AC3E}">
        <p14:creationId xmlns:p14="http://schemas.microsoft.com/office/powerpoint/2010/main" val="1677342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p:txBody>
          <a:bodyPr/>
          <a:lstStyle/>
          <a:p>
            <a:r>
              <a:rPr lang="fr-FR" dirty="0" smtClean="0"/>
              <a:t>The </a:t>
            </a:r>
            <a:r>
              <a:rPr lang="fr-FR" dirty="0" err="1" smtClean="0"/>
              <a:t>overall</a:t>
            </a:r>
            <a:r>
              <a:rPr lang="fr-FR" dirty="0" smtClean="0"/>
              <a:t> objective has </a:t>
            </a:r>
            <a:r>
              <a:rPr lang="fr-FR" dirty="0" err="1" smtClean="0"/>
              <a:t>some</a:t>
            </a:r>
            <a:r>
              <a:rPr lang="fr-FR" dirty="0" smtClean="0"/>
              <a:t> </a:t>
            </a:r>
            <a:r>
              <a:rPr lang="fr-FR" dirty="0" err="1" smtClean="0"/>
              <a:t>level</a:t>
            </a:r>
            <a:r>
              <a:rPr lang="fr-FR" dirty="0" smtClean="0"/>
              <a:t> of </a:t>
            </a:r>
            <a:r>
              <a:rPr lang="fr-FR" dirty="0" err="1" smtClean="0"/>
              <a:t>similarity</a:t>
            </a:r>
            <a:r>
              <a:rPr lang="fr-FR" dirty="0" smtClean="0"/>
              <a:t> </a:t>
            </a:r>
            <a:r>
              <a:rPr lang="fr-FR" dirty="0" err="1" smtClean="0"/>
              <a:t>with</a:t>
            </a:r>
            <a:r>
              <a:rPr lang="fr-FR" dirty="0" smtClean="0"/>
              <a:t> the Integrated </a:t>
            </a:r>
            <a:r>
              <a:rPr lang="fr-FR" dirty="0" err="1" smtClean="0"/>
              <a:t>modelling</a:t>
            </a:r>
            <a:r>
              <a:rPr lang="fr-FR" dirty="0" smtClean="0"/>
              <a:t> </a:t>
            </a:r>
            <a:r>
              <a:rPr lang="fr-FR" dirty="0" err="1" smtClean="0"/>
              <a:t>activity</a:t>
            </a:r>
            <a:r>
              <a:rPr lang="fr-FR" dirty="0" smtClean="0"/>
              <a:t> </a:t>
            </a:r>
            <a:r>
              <a:rPr lang="fr-FR" dirty="0" err="1" smtClean="0"/>
              <a:t>within</a:t>
            </a:r>
            <a:r>
              <a:rPr lang="fr-FR" dirty="0" smtClean="0"/>
              <a:t> TSVV#11</a:t>
            </a:r>
          </a:p>
          <a:p>
            <a:pPr lvl="1"/>
            <a:r>
              <a:rPr lang="en-US" dirty="0" smtClean="0"/>
              <a:t>“Aim </a:t>
            </a:r>
            <a:r>
              <a:rPr lang="en-US" dirty="0"/>
              <a:t>is to create a well supported and widely </a:t>
            </a:r>
            <a:r>
              <a:rPr lang="en-US" dirty="0" smtClean="0"/>
              <a:t>used open-source </a:t>
            </a:r>
            <a:r>
              <a:rPr lang="en-US" dirty="0"/>
              <a:t>reactor design tool capable </a:t>
            </a:r>
            <a:r>
              <a:rPr lang="en-US" dirty="0" smtClean="0"/>
              <a:t>of integrated </a:t>
            </a:r>
            <a:r>
              <a:rPr lang="en-US" dirty="0"/>
              <a:t>modelling in multiple levels of fidelity (</a:t>
            </a:r>
            <a:r>
              <a:rPr lang="en-US" dirty="0" smtClean="0"/>
              <a:t>0-D, 1-D</a:t>
            </a:r>
            <a:r>
              <a:rPr lang="en-US" dirty="0"/>
              <a:t>, 2-D, 3-D</a:t>
            </a:r>
            <a:r>
              <a:rPr lang="en-US" dirty="0" smtClean="0"/>
              <a:t>).”</a:t>
            </a:r>
          </a:p>
          <a:p>
            <a:r>
              <a:rPr lang="en-US" dirty="0" smtClean="0"/>
              <a:t>The task is limited in terms of resources and will focus on the core of the activity but links should be developed with TSVV11 (integration of reduced model) and the validation effort (WPTE) </a:t>
            </a:r>
          </a:p>
          <a:p>
            <a:r>
              <a:rPr lang="en-US" dirty="0" smtClean="0"/>
              <a:t>A discussion took place on the need of validation prior to extrapolation to reactor. </a:t>
            </a:r>
          </a:p>
          <a:p>
            <a:pPr lvl="1"/>
            <a:r>
              <a:rPr lang="en-US" dirty="0" smtClean="0"/>
              <a:t>This activity is outside  the task </a:t>
            </a:r>
          </a:p>
          <a:p>
            <a:pPr lvl="1"/>
            <a:r>
              <a:rPr lang="en-US" dirty="0" smtClean="0"/>
              <a:t>The trust could help to develop synergy with other validation effort.  </a:t>
            </a:r>
            <a:endParaRPr lang="fr-FR" dirty="0"/>
          </a:p>
        </p:txBody>
      </p:sp>
      <p:sp>
        <p:nvSpPr>
          <p:cNvPr id="4" name="Titre 3"/>
          <p:cNvSpPr>
            <a:spLocks noGrp="1"/>
          </p:cNvSpPr>
          <p:nvPr>
            <p:ph type="title"/>
          </p:nvPr>
        </p:nvSpPr>
        <p:spPr/>
        <p:txBody>
          <a:bodyPr/>
          <a:lstStyle/>
          <a:p>
            <a:r>
              <a:rPr lang="fr-FR" dirty="0" smtClean="0"/>
              <a:t>TSVV14 </a:t>
            </a:r>
            <a:r>
              <a:rPr lang="da-DK" dirty="0"/>
              <a:t>Multi-fidelity systems code for </a:t>
            </a:r>
            <a:r>
              <a:rPr lang="da-DK" dirty="0" smtClean="0"/>
              <a:t>EU-DEMO </a:t>
            </a:r>
            <a:endParaRPr lang="fr-FR" dirty="0"/>
          </a:p>
        </p:txBody>
      </p:sp>
    </p:spTree>
    <p:extLst>
      <p:ext uri="{BB962C8B-B14F-4D97-AF65-F5344CB8AC3E}">
        <p14:creationId xmlns:p14="http://schemas.microsoft.com/office/powerpoint/2010/main" val="1303159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The </a:t>
            </a:r>
            <a:r>
              <a:rPr lang="fr-FR" dirty="0" err="1" smtClean="0"/>
              <a:t>need</a:t>
            </a:r>
            <a:r>
              <a:rPr lang="fr-FR" dirty="0" smtClean="0"/>
              <a:t> to have a </a:t>
            </a:r>
            <a:r>
              <a:rPr lang="fr-FR" dirty="0" err="1" smtClean="0"/>
              <a:t>thrust</a:t>
            </a:r>
            <a:r>
              <a:rPr lang="fr-FR" dirty="0" smtClean="0"/>
              <a:t> meeting in </a:t>
            </a:r>
            <a:r>
              <a:rPr lang="fr-FR" dirty="0" err="1" smtClean="0"/>
              <a:t>June</a:t>
            </a:r>
            <a:r>
              <a:rPr lang="fr-FR" dirty="0" smtClean="0"/>
              <a:t> </a:t>
            </a:r>
            <a:r>
              <a:rPr lang="fr-FR" dirty="0" err="1" smtClean="0"/>
              <a:t>prior</a:t>
            </a:r>
            <a:r>
              <a:rPr lang="fr-FR" dirty="0" smtClean="0"/>
              <a:t> to the Septembre’ </a:t>
            </a:r>
            <a:r>
              <a:rPr lang="fr-FR" dirty="0" err="1" smtClean="0"/>
              <a:t>ones</a:t>
            </a:r>
            <a:r>
              <a:rPr lang="fr-FR" dirty="0" smtClean="0"/>
              <a:t> </a:t>
            </a:r>
          </a:p>
          <a:p>
            <a:r>
              <a:rPr lang="fr-FR" dirty="0" smtClean="0"/>
              <a:t>The </a:t>
            </a:r>
            <a:r>
              <a:rPr lang="fr-FR" dirty="0" err="1" smtClean="0"/>
              <a:t>thrust</a:t>
            </a:r>
            <a:r>
              <a:rPr lang="fr-FR" dirty="0" smtClean="0"/>
              <a:t> </a:t>
            </a:r>
            <a:r>
              <a:rPr lang="fr-FR" dirty="0" err="1" smtClean="0"/>
              <a:t>membership</a:t>
            </a:r>
            <a:r>
              <a:rPr lang="fr-FR" dirty="0" smtClean="0"/>
              <a:t> </a:t>
            </a:r>
          </a:p>
          <a:p>
            <a:endParaRPr lang="fr-FR" dirty="0"/>
          </a:p>
        </p:txBody>
      </p:sp>
      <p:sp>
        <p:nvSpPr>
          <p:cNvPr id="3" name="Titre 2"/>
          <p:cNvSpPr>
            <a:spLocks noGrp="1"/>
          </p:cNvSpPr>
          <p:nvPr>
            <p:ph type="title"/>
          </p:nvPr>
        </p:nvSpPr>
        <p:spPr/>
        <p:txBody>
          <a:bodyPr/>
          <a:lstStyle/>
          <a:p>
            <a:r>
              <a:rPr lang="fr-FR" dirty="0" smtClean="0"/>
              <a:t>Not </a:t>
            </a:r>
            <a:r>
              <a:rPr lang="fr-FR" dirty="0" err="1" smtClean="0"/>
              <a:t>discussed</a:t>
            </a:r>
            <a:r>
              <a:rPr lang="fr-FR" dirty="0" smtClean="0"/>
              <a:t> </a:t>
            </a:r>
            <a:endParaRPr lang="fr-FR" dirty="0"/>
          </a:p>
        </p:txBody>
      </p:sp>
    </p:spTree>
    <p:extLst>
      <p:ext uri="{BB962C8B-B14F-4D97-AF65-F5344CB8AC3E}">
        <p14:creationId xmlns:p14="http://schemas.microsoft.com/office/powerpoint/2010/main" val="3621878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20303</TotalTime>
  <Words>829</Words>
  <Application>Microsoft Office PowerPoint</Application>
  <PresentationFormat>Affichage à l'écran (4:3)</PresentationFormat>
  <Paragraphs>60</Paragraphs>
  <Slides>8</Slides>
  <Notes>0</Notes>
  <HiddenSlides>0</HiddenSlides>
  <MMClips>1</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Courier New</vt:lpstr>
      <vt:lpstr>Wingdings</vt:lpstr>
      <vt:lpstr>Office Theme</vt:lpstr>
      <vt:lpstr>Thrust#5 Whole-Device Modelling</vt:lpstr>
      <vt:lpstr>Présentation PowerPoint</vt:lpstr>
      <vt:lpstr>TSVV#2 Negative triangularity and plasma shaping  </vt:lpstr>
      <vt:lpstr>TSVV#11</vt:lpstr>
      <vt:lpstr>ACH support is key for the success of TSVV11</vt:lpstr>
      <vt:lpstr>open questions: TSVV11 </vt:lpstr>
      <vt:lpstr>TSVV14 Multi-fidelity systems code for EU-DEMO </vt:lpstr>
      <vt:lpstr>Not discussed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Darren.McDonald@euro-fusion.org;Xavier.Litaudon@euro-fusion.org</dc:creator>
  <cp:lastModifiedBy>CIRAOLO Guido 209552</cp:lastModifiedBy>
  <cp:revision>1538</cp:revision>
  <cp:lastPrinted>2018-01-15T17:58:35Z</cp:lastPrinted>
  <dcterms:created xsi:type="dcterms:W3CDTF">2014-10-27T16:40:37Z</dcterms:created>
  <dcterms:modified xsi:type="dcterms:W3CDTF">2021-04-23T15:56:02Z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dcb255a-fd3f-4c0f-857e-201fa46304da_Enabled">
    <vt:lpwstr>True</vt:lpwstr>
  </property>
  <property fmtid="{D5CDD505-2E9C-101B-9397-08002B2CF9AE}" pid="3" name="MSIP_Label_0dcb255a-fd3f-4c0f-857e-201fa46304da_SiteId">
    <vt:lpwstr>c6ac664b-ae27-4d5d-b4e6-bb5717196fc7</vt:lpwstr>
  </property>
  <property fmtid="{D5CDD505-2E9C-101B-9397-08002B2CF9AE}" pid="4" name="MSIP_Label_0dcb255a-fd3f-4c0f-857e-201fa46304da_Owner">
    <vt:lpwstr>xavier.litaudon@jet.euro-fusion.org</vt:lpwstr>
  </property>
  <property fmtid="{D5CDD505-2E9C-101B-9397-08002B2CF9AE}" pid="5" name="MSIP_Label_0dcb255a-fd3f-4c0f-857e-201fa46304da_SetDate">
    <vt:lpwstr>2019-09-24T10:34:15.7860221Z</vt:lpwstr>
  </property>
  <property fmtid="{D5CDD505-2E9C-101B-9397-08002B2CF9AE}" pid="6" name="MSIP_Label_0dcb255a-fd3f-4c0f-857e-201fa46304da_Name">
    <vt:lpwstr>Official</vt:lpwstr>
  </property>
  <property fmtid="{D5CDD505-2E9C-101B-9397-08002B2CF9AE}" pid="7" name="MSIP_Label_0dcb255a-fd3f-4c0f-857e-201fa46304da_Application">
    <vt:lpwstr>Microsoft Azure Information Protection</vt:lpwstr>
  </property>
  <property fmtid="{D5CDD505-2E9C-101B-9397-08002B2CF9AE}" pid="8" name="MSIP_Label_0dcb255a-fd3f-4c0f-857e-201fa46304da_ActionId">
    <vt:lpwstr>01dc46bf-f72e-4eaa-b372-df92e7c3fc97</vt:lpwstr>
  </property>
  <property fmtid="{D5CDD505-2E9C-101B-9397-08002B2CF9AE}" pid="9" name="MSIP_Label_0dcb255a-fd3f-4c0f-857e-201fa46304da_Extended_MSFT_Method">
    <vt:lpwstr>Automatic</vt:lpwstr>
  </property>
  <property fmtid="{D5CDD505-2E9C-101B-9397-08002B2CF9AE}" pid="10" name="MSIP_Label_22759de7-3255-46b5-8dfe-736652f9c6c1_Enabled">
    <vt:lpwstr>True</vt:lpwstr>
  </property>
  <property fmtid="{D5CDD505-2E9C-101B-9397-08002B2CF9AE}" pid="11" name="MSIP_Label_22759de7-3255-46b5-8dfe-736652f9c6c1_SiteId">
    <vt:lpwstr>c6ac664b-ae27-4d5d-b4e6-bb5717196fc7</vt:lpwstr>
  </property>
  <property fmtid="{D5CDD505-2E9C-101B-9397-08002B2CF9AE}" pid="12" name="MSIP_Label_22759de7-3255-46b5-8dfe-736652f9c6c1_Owner">
    <vt:lpwstr>xavier.litaudon@jet.euro-fusion.org</vt:lpwstr>
  </property>
  <property fmtid="{D5CDD505-2E9C-101B-9397-08002B2CF9AE}" pid="13" name="MSIP_Label_22759de7-3255-46b5-8dfe-736652f9c6c1_SetDate">
    <vt:lpwstr>2019-09-24T10:34:15.7860221Z</vt:lpwstr>
  </property>
  <property fmtid="{D5CDD505-2E9C-101B-9397-08002B2CF9AE}" pid="14" name="MSIP_Label_22759de7-3255-46b5-8dfe-736652f9c6c1_Name">
    <vt:lpwstr>Public</vt:lpwstr>
  </property>
  <property fmtid="{D5CDD505-2E9C-101B-9397-08002B2CF9AE}" pid="15" name="MSIP_Label_22759de7-3255-46b5-8dfe-736652f9c6c1_Application">
    <vt:lpwstr>Microsoft Azure Information Protection</vt:lpwstr>
  </property>
  <property fmtid="{D5CDD505-2E9C-101B-9397-08002B2CF9AE}" pid="16" name="MSIP_Label_22759de7-3255-46b5-8dfe-736652f9c6c1_ActionId">
    <vt:lpwstr>01dc46bf-f72e-4eaa-b372-df92e7c3fc97</vt:lpwstr>
  </property>
  <property fmtid="{D5CDD505-2E9C-101B-9397-08002B2CF9AE}" pid="17" name="MSIP_Label_22759de7-3255-46b5-8dfe-736652f9c6c1_Parent">
    <vt:lpwstr>0dcb255a-fd3f-4c0f-857e-201fa46304da</vt:lpwstr>
  </property>
  <property fmtid="{D5CDD505-2E9C-101B-9397-08002B2CF9AE}" pid="18" name="MSIP_Label_22759de7-3255-46b5-8dfe-736652f9c6c1_Extended_MSFT_Method">
    <vt:lpwstr>Automatic</vt:lpwstr>
  </property>
  <property fmtid="{D5CDD505-2E9C-101B-9397-08002B2CF9AE}" pid="19" name="Sensitivity">
    <vt:lpwstr>Official Public</vt:lpwstr>
  </property>
</Properties>
</file>