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5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orient="horz" pos="346" userDrawn="1">
          <p15:clr>
            <a:srgbClr val="A4A3A4"/>
          </p15:clr>
        </p15:guide>
        <p15:guide id="4" orient="horz" pos="2568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  <p15:guide id="7" orient="horz" pos="1570" userDrawn="1">
          <p15:clr>
            <a:srgbClr val="A4A3A4"/>
          </p15:clr>
        </p15:guide>
        <p15:guide id="8" pos="272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575" userDrawn="1">
          <p15:clr>
            <a:srgbClr val="A4A3A4"/>
          </p15:clr>
        </p15:guide>
        <p15:guide id="11" pos="5896" userDrawn="1">
          <p15:clr>
            <a:srgbClr val="A4A3A4"/>
          </p15:clr>
        </p15:guide>
        <p15:guide id="12" pos="1663" userDrawn="1">
          <p15:clr>
            <a:srgbClr val="A4A3A4"/>
          </p15:clr>
        </p15:guide>
        <p15:guide id="13" pos="4565" userDrawn="1">
          <p15:clr>
            <a:srgbClr val="A4A3A4"/>
          </p15:clr>
        </p15:guide>
        <p15:guide id="14" pos="4475" userDrawn="1">
          <p15:clr>
            <a:srgbClr val="A4A3A4"/>
          </p15:clr>
        </p15:guide>
        <p15:guide id="15" pos="6017" userDrawn="1">
          <p15:clr>
            <a:srgbClr val="A4A3A4"/>
          </p15:clr>
        </p15:guide>
        <p15:guide id="16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D89A5-6F41-463F-A023-53F3A1634C74}" v="382" dt="2021-04-22T04:49:42.512"/>
    <p1510:client id="{55208345-6E7B-4A65-BD31-0A4452BCD628}" v="12" dt="2021-04-21T10:04:55.085"/>
    <p1510:client id="{D564C09F-A0D9-B000-EDFC-0FE08322F5C6}" v="5" dt="2021-04-21T11:11:50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0" autoAdjust="0"/>
    <p:restoredTop sz="96016" autoAdjust="0"/>
  </p:normalViewPr>
  <p:slideViewPr>
    <p:cSldViewPr showGuides="1">
      <p:cViewPr varScale="1">
        <p:scale>
          <a:sx n="118" d="100"/>
          <a:sy n="118" d="100"/>
        </p:scale>
        <p:origin x="96" y="282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72"/>
        <p:guide pos="7408"/>
        <p:guide pos="575"/>
        <p:guide pos="5896"/>
        <p:guide pos="1663"/>
        <p:guide pos="4565"/>
        <p:guide pos="4475"/>
        <p:guide pos="6017"/>
        <p:guide pos="73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23.4.2021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‹N°›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203267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23.4.2021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3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04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4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227277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5" y="6165850"/>
            <a:ext cx="5184707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  <p:pic>
        <p:nvPicPr>
          <p:cNvPr id="10" name="Picture 3" descr="C:\HY-Data\KNORDLUN\Work\group\ffusion\logo\FinnFusion logo iso.png">
            <a:extLst>
              <a:ext uri="{FF2B5EF4-FFF2-40B4-BE49-F238E27FC236}">
                <a16:creationId xmlns:a16="http://schemas.microsoft.com/office/drawing/2014/main" id="{8136E44D-55B3-4241-8449-2743697714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54" y="2279594"/>
            <a:ext cx="970390" cy="6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VTT_Logo_OnWhite_OrangeBlue_RGB">
            <a:extLst>
              <a:ext uri="{FF2B5EF4-FFF2-40B4-BE49-F238E27FC236}">
                <a16:creationId xmlns:a16="http://schemas.microsoft.com/office/drawing/2014/main" id="{518A5F78-F21C-4962-9107-04DB6FD517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000778"/>
            <a:ext cx="970390" cy="4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305EA2A9">
            <a:extLst>
              <a:ext uri="{FF2B5EF4-FFF2-40B4-BE49-F238E27FC236}">
                <a16:creationId xmlns:a16="http://schemas.microsoft.com/office/drawing/2014/main" id="{39BE7BF2-DA13-4068-9C6D-AB5C356B1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480119"/>
            <a:ext cx="839076" cy="6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8D58BD0A-E843-4339-AF16-6E0E00530A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1" y="5359142"/>
            <a:ext cx="1106488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B4FF839F">
            <a:extLst>
              <a:ext uri="{FF2B5EF4-FFF2-40B4-BE49-F238E27FC236}">
                <a16:creationId xmlns:a16="http://schemas.microsoft.com/office/drawing/2014/main" id="{3ACC6A55-85C7-4471-AD33-0C556EF082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3" y="4205449"/>
            <a:ext cx="828705" cy="10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171645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518470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84" y="1989139"/>
            <a:ext cx="10308717" cy="4032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184705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63553" y="549275"/>
            <a:ext cx="9696648" cy="115093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3" descr="C:\HY-Data\KNORDLUN\Work\group\ffusion\logo\FinnFusion logo iso.png">
            <a:extLst>
              <a:ext uri="{FF2B5EF4-FFF2-40B4-BE49-F238E27FC236}">
                <a16:creationId xmlns:a16="http://schemas.microsoft.com/office/drawing/2014/main" id="{4E401FEA-265A-4830-BA65-AC483ED1FF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54" y="2279594"/>
            <a:ext cx="970390" cy="6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VTT_Logo_OnWhite_OrangeBlue_RGB">
            <a:extLst>
              <a:ext uri="{FF2B5EF4-FFF2-40B4-BE49-F238E27FC236}">
                <a16:creationId xmlns:a16="http://schemas.microsoft.com/office/drawing/2014/main" id="{13FAE873-63CD-4EE5-98DC-0DE4FFC985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000778"/>
            <a:ext cx="970390" cy="4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305EA2A9">
            <a:extLst>
              <a:ext uri="{FF2B5EF4-FFF2-40B4-BE49-F238E27FC236}">
                <a16:creationId xmlns:a16="http://schemas.microsoft.com/office/drawing/2014/main" id="{E40192E1-C3F9-4C76-9DEE-EE53D4911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480119"/>
            <a:ext cx="839076" cy="6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E62E2E69-1CA2-4960-AE7F-C24FE6A6A0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1" y="5359142"/>
            <a:ext cx="1106488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B4FF839F">
            <a:extLst>
              <a:ext uri="{FF2B5EF4-FFF2-40B4-BE49-F238E27FC236}">
                <a16:creationId xmlns:a16="http://schemas.microsoft.com/office/drawing/2014/main" id="{E53E1ED5-2E20-4CC6-9A8C-1AAFF3335D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3" y="4205449"/>
            <a:ext cx="828705" cy="10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639485" y="2492376"/>
            <a:ext cx="9120716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80716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96152" y="1989138"/>
            <a:ext cx="4464049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2639485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4944534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7247468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9552518" y="2492376"/>
            <a:ext cx="2112433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472737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9537" y="549275"/>
            <a:ext cx="9840664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461" y="1989139"/>
            <a:ext cx="11328739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1775603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19537" y="1773238"/>
            <a:ext cx="9840664" cy="1424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5600" y="260349"/>
            <a:ext cx="9469052" cy="2966693"/>
          </a:xfrm>
        </p:spPr>
        <p:txBody>
          <a:bodyPr>
            <a:noAutofit/>
          </a:bodyPr>
          <a:lstStyle/>
          <a:p>
            <a:r>
              <a:rPr lang="en-US" sz="6600" dirty="0"/>
              <a:t>ACH @ VTT</a:t>
            </a:r>
            <a:br>
              <a:rPr lang="en-US" sz="6600" dirty="0"/>
            </a:br>
            <a:r>
              <a:rPr lang="en-US" sz="1000" dirty="0"/>
              <a:t> 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4000" dirty="0"/>
              <a:t>(Univ. Helsinki)</a:t>
            </a:r>
            <a:br>
              <a:rPr lang="en-US" sz="4000" dirty="0"/>
            </a:br>
            <a:r>
              <a:rPr lang="en-US" sz="2000" dirty="0"/>
              <a:t> 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Cat. III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8126" y="3429000"/>
            <a:ext cx="9143999" cy="2632074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800" dirty="0">
                <a:solidFill>
                  <a:srgbClr val="808080"/>
                </a:solidFill>
              </a:rPr>
              <a:t>Fredric Granberg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1800" dirty="0">
                <a:solidFill>
                  <a:srgbClr val="808080"/>
                </a:solidFill>
              </a:rPr>
              <a:t> 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000" dirty="0">
                <a:solidFill>
                  <a:srgbClr val="808080"/>
                </a:solidFill>
              </a:rPr>
              <a:t>Kick-off meeting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000" dirty="0">
                <a:solidFill>
                  <a:srgbClr val="808080"/>
                </a:solidFill>
              </a:rPr>
              <a:t>TSVV / 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23D1822-8773-464B-90A2-AC01140D9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Fredric Granberg, </a:t>
            </a:r>
            <a:r>
              <a:rPr lang="fi-FI" dirty="0" err="1"/>
              <a:t>PostDoc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/>
              <a:t>Team </a:t>
            </a:r>
            <a:r>
              <a:rPr lang="fi-FI" dirty="0" err="1"/>
              <a:t>leader</a:t>
            </a:r>
            <a:endParaRPr lang="fi-FI" dirty="0"/>
          </a:p>
          <a:p>
            <a:pPr lvl="1"/>
            <a:r>
              <a:rPr lang="fi-FI" dirty="0" err="1"/>
              <a:t>Background</a:t>
            </a:r>
            <a:r>
              <a:rPr lang="fi-FI" dirty="0"/>
              <a:t> in PRD-IREMEV, WP-PWIE and TSVV7</a:t>
            </a:r>
          </a:p>
          <a:p>
            <a:r>
              <a:rPr lang="fi-FI" dirty="0"/>
              <a:t>Jukka K. Nurminen, </a:t>
            </a:r>
            <a:r>
              <a:rPr lang="fi-FI" dirty="0" err="1"/>
              <a:t>Professor</a:t>
            </a:r>
            <a:r>
              <a:rPr lang="fi-FI" dirty="0"/>
              <a:t> in Computer Science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AI and Software engineering</a:t>
            </a:r>
          </a:p>
          <a:p>
            <a:r>
              <a:rPr lang="fi-FI" dirty="0"/>
              <a:t>Jan Åström, Application </a:t>
            </a:r>
            <a:r>
              <a:rPr lang="fi-FI" dirty="0" err="1"/>
              <a:t>Scientist</a:t>
            </a:r>
            <a:r>
              <a:rPr lang="fi-FI" dirty="0"/>
              <a:t> @ CSC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, </a:t>
            </a:r>
            <a:r>
              <a:rPr lang="fi-FI" dirty="0" err="1"/>
              <a:t>Code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and HPC</a:t>
            </a:r>
          </a:p>
          <a:p>
            <a:r>
              <a:rPr lang="fi-FI" dirty="0"/>
              <a:t>Kai Nordlund, </a:t>
            </a:r>
            <a:r>
              <a:rPr lang="fi-FI" dirty="0" err="1"/>
              <a:t>Professor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PRD-IREMEV, WP-PWIE and </a:t>
            </a:r>
            <a:r>
              <a:rPr lang="fi-FI" dirty="0" err="1"/>
              <a:t>Member</a:t>
            </a:r>
            <a:r>
              <a:rPr lang="fi-FI" dirty="0"/>
              <a:t> of STAC &amp; ETASC SB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345E2C4-084B-49B9-BEB9-BE572821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B78A0C-5F52-475B-9C31-C819BEEF7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9B7E83-2BCF-4E88-9E45-7133328F72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17A26A34-8729-446B-B63B-D34B9D41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Local</a:t>
            </a:r>
            <a:r>
              <a:rPr lang="fi-FI" dirty="0"/>
              <a:t> Management Team</a:t>
            </a:r>
          </a:p>
        </p:txBody>
      </p:sp>
    </p:spTree>
    <p:extLst>
      <p:ext uri="{BB962C8B-B14F-4D97-AF65-F5344CB8AC3E}">
        <p14:creationId xmlns:p14="http://schemas.microsoft.com/office/powerpoint/2010/main" val="284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endParaRPr lang="en-GB" dirty="0">
              <a:cs typeface="Arial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Kumpula</a:t>
            </a:r>
            <a:r>
              <a:rPr lang="en-GB" dirty="0"/>
              <a:t> Science Campus in Helsinki</a:t>
            </a:r>
            <a:br>
              <a:rPr lang="en-GB" dirty="0"/>
            </a:br>
            <a:r>
              <a:rPr lang="en-GB" dirty="0"/>
              <a:t>World-class </a:t>
            </a:r>
            <a:r>
              <a:rPr lang="en-GB" dirty="0" err="1"/>
              <a:t>center</a:t>
            </a:r>
            <a:r>
              <a:rPr lang="en-GB" dirty="0"/>
              <a:t> for Physics and AI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3A1810DA-06B2-4166-9755-AF2B23D2C3B1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/>
          <a:stretch/>
        </p:blipFill>
        <p:spPr>
          <a:xfrm>
            <a:off x="1991544" y="1593391"/>
            <a:ext cx="9084332" cy="4823941"/>
          </a:xfrm>
          <a:prstGeom prst="rect">
            <a:avLst/>
          </a:prstGeom>
          <a:ln>
            <a:noFill/>
          </a:ln>
          <a:effectLst>
            <a:outerShdw blurRad="292100" dist="139700" dir="2700000" sx="1000" sy="1000" algn="tl" rotWithShape="0">
              <a:schemeClr val="bg1">
                <a:alpha val="66000"/>
              </a:schemeClr>
            </a:outerShdw>
          </a:effectLst>
        </p:spPr>
      </p:pic>
      <p:sp>
        <p:nvSpPr>
          <p:cNvPr id="8" name="Bevel 10">
            <a:extLst>
              <a:ext uri="{FF2B5EF4-FFF2-40B4-BE49-F238E27FC236}">
                <a16:creationId xmlns:a16="http://schemas.microsoft.com/office/drawing/2014/main" id="{C7AA2108-A3A7-4D06-BCAD-1E8FD3714836}"/>
              </a:ext>
            </a:extLst>
          </p:cNvPr>
          <p:cNvSpPr/>
          <p:nvPr/>
        </p:nvSpPr>
        <p:spPr>
          <a:xfrm>
            <a:off x="2057120" y="5129551"/>
            <a:ext cx="2388193" cy="484391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1200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scientists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Bevel 11">
            <a:extLst>
              <a:ext uri="{FF2B5EF4-FFF2-40B4-BE49-F238E27FC236}">
                <a16:creationId xmlns:a16="http://schemas.microsoft.com/office/drawing/2014/main" id="{5DFC0F2F-16D3-4E69-8958-B729AEE7AC14}"/>
              </a:ext>
            </a:extLst>
          </p:cNvPr>
          <p:cNvSpPr/>
          <p:nvPr/>
        </p:nvSpPr>
        <p:spPr>
          <a:xfrm>
            <a:off x="2057120" y="5746926"/>
            <a:ext cx="3095426" cy="56179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1500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publications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Bevel 11">
            <a:extLst>
              <a:ext uri="{FF2B5EF4-FFF2-40B4-BE49-F238E27FC236}">
                <a16:creationId xmlns:a16="http://schemas.microsoft.com/office/drawing/2014/main" id="{67481A89-5C6A-443C-B854-BED2EF2C0CA7}"/>
              </a:ext>
            </a:extLst>
          </p:cNvPr>
          <p:cNvSpPr/>
          <p:nvPr/>
        </p:nvSpPr>
        <p:spPr>
          <a:xfrm>
            <a:off x="8406557" y="5784916"/>
            <a:ext cx="2627373" cy="52380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min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HEL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1D8AC1CF-BC3F-418E-AFD6-77E29D3670B2}"/>
              </a:ext>
            </a:extLst>
          </p:cNvPr>
          <p:cNvSpPr txBox="1"/>
          <p:nvPr/>
        </p:nvSpPr>
        <p:spPr>
          <a:xfrm>
            <a:off x="5639598" y="29729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624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42748DA-7666-4C58-AA50-542ACD17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VTT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beneficiary</a:t>
            </a:r>
            <a:r>
              <a:rPr lang="fi-FI" dirty="0"/>
              <a:t> </a:t>
            </a:r>
            <a:r>
              <a:rPr lang="fi-FI" dirty="0" err="1"/>
              <a:t>towards</a:t>
            </a:r>
            <a:r>
              <a:rPr lang="fi-FI" dirty="0"/>
              <a:t> </a:t>
            </a:r>
            <a:r>
              <a:rPr lang="fi-FI" dirty="0" err="1"/>
              <a:t>EUROfusion</a:t>
            </a:r>
            <a:endParaRPr lang="fi-FI" dirty="0"/>
          </a:p>
          <a:p>
            <a:r>
              <a:rPr lang="fi-FI" dirty="0" err="1"/>
              <a:t>Affiliated</a:t>
            </a:r>
            <a:r>
              <a:rPr lang="fi-FI" dirty="0"/>
              <a:t> </a:t>
            </a:r>
            <a:r>
              <a:rPr lang="fi-FI" dirty="0" err="1"/>
              <a:t>entities</a:t>
            </a:r>
            <a:endParaRPr lang="fi-FI" dirty="0"/>
          </a:p>
          <a:p>
            <a:pPr lvl="1"/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/>
              <a:t>Aalto </a:t>
            </a:r>
            <a:r>
              <a:rPr lang="fi-FI" dirty="0" err="1"/>
              <a:t>Univ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Åbo Akademi </a:t>
            </a:r>
            <a:r>
              <a:rPr lang="fi-FI" dirty="0" err="1"/>
              <a:t>Univ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CSC – IT Center for Science</a:t>
            </a:r>
          </a:p>
          <a:p>
            <a:pPr lvl="1"/>
            <a:r>
              <a:rPr lang="fi-FI" dirty="0"/>
              <a:t>and Fortum, Lappeenranta </a:t>
            </a:r>
            <a:r>
              <a:rPr lang="fi-FI" dirty="0" err="1"/>
              <a:t>Univ</a:t>
            </a:r>
            <a:r>
              <a:rPr lang="fi-FI" dirty="0"/>
              <a:t>. </a:t>
            </a:r>
            <a:r>
              <a:rPr lang="fi-FI" dirty="0" err="1"/>
              <a:t>Technol</a:t>
            </a:r>
            <a:r>
              <a:rPr lang="fi-FI" dirty="0"/>
              <a:t>. and Tampere </a:t>
            </a:r>
            <a:r>
              <a:rPr lang="fi-FI" dirty="0" err="1"/>
              <a:t>Univ</a:t>
            </a:r>
            <a:r>
              <a:rPr lang="fi-FI" dirty="0"/>
              <a:t>. </a:t>
            </a:r>
            <a:r>
              <a:rPr lang="fi-FI" dirty="0" err="1"/>
              <a:t>Technol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A6B7A9B-C686-4105-8B91-065DEB52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BC63842-4A3B-4F7E-9AB8-4AF626C42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A70D63-EF85-4258-984F-504C4553F3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A1504813-4AC1-45BF-93B4-1952D441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Finnfusion</a:t>
            </a:r>
            <a:r>
              <a:rPr lang="fi-FI" dirty="0"/>
              <a:t> </a:t>
            </a:r>
            <a:r>
              <a:rPr lang="fi-FI" dirty="0" err="1"/>
              <a:t>Consortium</a:t>
            </a:r>
            <a:endParaRPr lang="fi-FI" dirty="0"/>
          </a:p>
        </p:txBody>
      </p:sp>
      <p:sp>
        <p:nvSpPr>
          <p:cNvPr id="7" name="Oikea aaltosulje 6">
            <a:extLst>
              <a:ext uri="{FF2B5EF4-FFF2-40B4-BE49-F238E27FC236}">
                <a16:creationId xmlns:a16="http://schemas.microsoft.com/office/drawing/2014/main" id="{C15BF6BD-612F-4591-9939-47BEB5E2BC2F}"/>
              </a:ext>
            </a:extLst>
          </p:cNvPr>
          <p:cNvSpPr/>
          <p:nvPr/>
        </p:nvSpPr>
        <p:spPr>
          <a:xfrm>
            <a:off x="7032104" y="1989139"/>
            <a:ext cx="900100" cy="2411969"/>
          </a:xfrm>
          <a:prstGeom prst="rightBrace">
            <a:avLst>
              <a:gd name="adj1" fmla="val 25353"/>
              <a:gd name="adj2" fmla="val 49008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2B3782E-EC92-48F1-B233-8DB8B1AC9B2F}"/>
              </a:ext>
            </a:extLst>
          </p:cNvPr>
          <p:cNvSpPr txBox="1"/>
          <p:nvPr/>
        </p:nvSpPr>
        <p:spPr>
          <a:xfrm>
            <a:off x="8108596" y="2902735"/>
            <a:ext cx="248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/>
              <a:t>ACH @ VTT</a:t>
            </a:r>
          </a:p>
        </p:txBody>
      </p:sp>
    </p:spTree>
    <p:extLst>
      <p:ext uri="{BB962C8B-B14F-4D97-AF65-F5344CB8AC3E}">
        <p14:creationId xmlns:p14="http://schemas.microsoft.com/office/powerpoint/2010/main" val="28070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47BA315-2540-4C4E-9C14-15B5E0450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AF9AAC3-E711-4C1C-91AE-EFAC3278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56952B4-F35D-4BB5-8784-1F60C0A014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F9901B-7CB2-45DB-8C0A-FA55622FA0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0DD0ABEE-77AB-43AE-8228-53BF2BED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our</a:t>
            </a:r>
            <a:r>
              <a:rPr lang="fi-FI" dirty="0"/>
              <a:t> ACH</a:t>
            </a: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99BED7A0-66DF-478A-B91C-16FF13D85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40" y="1124744"/>
            <a:ext cx="7128791" cy="5319648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D45224D7-4414-4E4B-B144-EA55386AD135}"/>
              </a:ext>
            </a:extLst>
          </p:cNvPr>
          <p:cNvSpPr txBox="1"/>
          <p:nvPr/>
        </p:nvSpPr>
        <p:spPr>
          <a:xfrm>
            <a:off x="9202960" y="2484617"/>
            <a:ext cx="2567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Artificial</a:t>
            </a:r>
            <a:r>
              <a:rPr lang="fi-FI" sz="2800" b="1" dirty="0"/>
              <a:t> </a:t>
            </a:r>
            <a:r>
              <a:rPr lang="fi-FI" sz="2800" b="1" dirty="0" err="1"/>
              <a:t>Intelligence</a:t>
            </a:r>
            <a:endParaRPr lang="fi-FI" sz="2800" b="1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1AABB673-0D3F-4605-8525-DF78236C8B35}"/>
              </a:ext>
            </a:extLst>
          </p:cNvPr>
          <p:cNvSpPr txBox="1"/>
          <p:nvPr/>
        </p:nvSpPr>
        <p:spPr>
          <a:xfrm>
            <a:off x="9192344" y="37187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Education</a:t>
            </a:r>
            <a:endParaRPr lang="fi-FI" sz="2800" b="1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67AC59C-1A12-49F3-BB19-D9664ADC1B20}"/>
              </a:ext>
            </a:extLst>
          </p:cNvPr>
          <p:cNvSpPr txBox="1"/>
          <p:nvPr/>
        </p:nvSpPr>
        <p:spPr>
          <a:xfrm>
            <a:off x="9202960" y="4509884"/>
            <a:ext cx="2653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GPU </a:t>
            </a:r>
            <a:r>
              <a:rPr lang="fi-FI" sz="2800" b="1" dirty="0" err="1"/>
              <a:t>programming</a:t>
            </a:r>
            <a:endParaRPr lang="fi-FI" sz="2800" b="1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8F673DCD-4643-4408-A4C8-E502F4118F0D}"/>
              </a:ext>
            </a:extLst>
          </p:cNvPr>
          <p:cNvSpPr txBox="1"/>
          <p:nvPr/>
        </p:nvSpPr>
        <p:spPr>
          <a:xfrm>
            <a:off x="3167460" y="6362564"/>
            <a:ext cx="3996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Big</a:t>
            </a:r>
            <a:r>
              <a:rPr lang="fi-FI" sz="2800" b="1" dirty="0"/>
              <a:t> data, AI, </a:t>
            </a:r>
            <a:r>
              <a:rPr lang="fi-FI" sz="2800" b="1" dirty="0" err="1"/>
              <a:t>Materials</a:t>
            </a:r>
            <a:endParaRPr lang="fi-FI" sz="2800" b="1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8BA94D7-DB9A-4FD8-84FF-FF382CAEB389}"/>
              </a:ext>
            </a:extLst>
          </p:cNvPr>
          <p:cNvSpPr txBox="1"/>
          <p:nvPr/>
        </p:nvSpPr>
        <p:spPr>
          <a:xfrm>
            <a:off x="4178209" y="6389979"/>
            <a:ext cx="3996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Plasma, AI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F28FC00-ABA2-436B-A54F-98D04E205937}"/>
              </a:ext>
            </a:extLst>
          </p:cNvPr>
          <p:cNvSpPr txBox="1"/>
          <p:nvPr/>
        </p:nvSpPr>
        <p:spPr>
          <a:xfrm>
            <a:off x="5027618" y="6376272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Plasma, </a:t>
            </a:r>
            <a:r>
              <a:rPr lang="fi-FI" sz="2800" b="1" dirty="0" err="1"/>
              <a:t>Neutronics</a:t>
            </a:r>
            <a:r>
              <a:rPr lang="fi-FI" sz="2800" b="1" dirty="0"/>
              <a:t>, PP </a:t>
            </a:r>
            <a:r>
              <a:rPr lang="fi-FI" sz="2800" b="1" dirty="0" err="1"/>
              <a:t>technology</a:t>
            </a:r>
            <a:endParaRPr lang="fi-FI" sz="2800" b="1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8434A49-68B9-4F7B-B728-DBC0D544AC31}"/>
              </a:ext>
            </a:extLst>
          </p:cNvPr>
          <p:cNvSpPr txBox="1"/>
          <p:nvPr/>
        </p:nvSpPr>
        <p:spPr>
          <a:xfrm>
            <a:off x="5801704" y="6382909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HPC, </a:t>
            </a:r>
            <a:r>
              <a:rPr lang="fi-FI" sz="2800" b="1" dirty="0" err="1"/>
              <a:t>Optimization</a:t>
            </a:r>
            <a:endParaRPr lang="fi-FI" sz="2800" b="1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2E188AB-AAEA-410A-90C9-EADB405EBA77}"/>
              </a:ext>
            </a:extLst>
          </p:cNvPr>
          <p:cNvSpPr txBox="1"/>
          <p:nvPr/>
        </p:nvSpPr>
        <p:spPr>
          <a:xfrm>
            <a:off x="6778920" y="6370540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GPU Programming</a:t>
            </a:r>
          </a:p>
        </p:txBody>
      </p:sp>
    </p:spTree>
    <p:extLst>
      <p:ext uri="{BB962C8B-B14F-4D97-AF65-F5344CB8AC3E}">
        <p14:creationId xmlns:p14="http://schemas.microsoft.com/office/powerpoint/2010/main" val="322016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4D55D801-B618-45E8-8A09-EEA735351E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569491"/>
              </p:ext>
            </p:extLst>
          </p:nvPr>
        </p:nvGraphicFramePr>
        <p:xfrm>
          <a:off x="1703512" y="1853899"/>
          <a:ext cx="7956884" cy="4449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045">
                  <a:extLst>
                    <a:ext uri="{9D8B030D-6E8A-4147-A177-3AD203B41FA5}">
                      <a16:colId xmlns:a16="http://schemas.microsoft.com/office/drawing/2014/main" val="1532802439"/>
                    </a:ext>
                  </a:extLst>
                </a:gridCol>
                <a:gridCol w="4365711">
                  <a:extLst>
                    <a:ext uri="{9D8B030D-6E8A-4147-A177-3AD203B41FA5}">
                      <a16:colId xmlns:a16="http://schemas.microsoft.com/office/drawing/2014/main" val="349034399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169263"/>
                    </a:ext>
                  </a:extLst>
                </a:gridCol>
              </a:tblGrid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Person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Expertise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b="1" noProof="0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Involvement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2339648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Fredric Granberg*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Team leader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3406693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Kai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Nordlund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*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4617167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Dr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. Jan Åström*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High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performance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computing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i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and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Code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development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848602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Jukka K.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Nurminen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*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Artificial intelligence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Software engineering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7670643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Keijo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Heljanko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Big data </a:t>
                      </a:r>
                      <a:r>
                        <a:rPr lang="en-GB" sz="1100" b="1" i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GPU computing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418899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Ass. Prof. Andrea Sand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4295138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N. N. 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Industrial contacts and activation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911923"/>
                  </a:ext>
                </a:extLst>
              </a:tr>
              <a:tr h="341841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Eero Hirvijoki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Algorithm development 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779871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 err="1">
                          <a:effectLst/>
                          <a:latin typeface="+mj-lt"/>
                        </a:rPr>
                        <a:t>Ilari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Maarala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Big data handling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Software engineering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19454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Laurent Chone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Code development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8059056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Oskar Lappi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GPU programming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201262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Aaro Järvinen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Verification and validation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6630235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Umberto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Simola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Uncertainty quantification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675677"/>
                  </a:ext>
                </a:extLst>
              </a:tr>
            </a:tbl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677320-07DB-4573-81E8-3FA3FC74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AA191E0-DDF7-41E9-B36A-12E7C299B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35D6EB-7B15-4545-A1ED-EDEE500563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F898E0B-266A-4FC8-AE9D-929C15CE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Personnel</a:t>
            </a:r>
            <a:r>
              <a:rPr lang="fi-FI" dirty="0"/>
              <a:t> @ 2021 (and 2022)</a:t>
            </a:r>
            <a:br>
              <a:rPr lang="fi-FI" dirty="0"/>
            </a:br>
            <a:r>
              <a:rPr lang="fi-FI" dirty="0" err="1"/>
              <a:t>Ramp-up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  <p:sp>
        <p:nvSpPr>
          <p:cNvPr id="2" name="Nuoli: Vasen 1">
            <a:extLst>
              <a:ext uri="{FF2B5EF4-FFF2-40B4-BE49-F238E27FC236}">
                <a16:creationId xmlns:a16="http://schemas.microsoft.com/office/drawing/2014/main" id="{A2972511-8B77-4865-A167-D2634038956E}"/>
              </a:ext>
            </a:extLst>
          </p:cNvPr>
          <p:cNvSpPr/>
          <p:nvPr/>
        </p:nvSpPr>
        <p:spPr>
          <a:xfrm>
            <a:off x="9757061" y="2852936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Nuoli: Vasen 7">
            <a:extLst>
              <a:ext uri="{FF2B5EF4-FFF2-40B4-BE49-F238E27FC236}">
                <a16:creationId xmlns:a16="http://schemas.microsoft.com/office/drawing/2014/main" id="{AECC6A3A-B791-4E99-AB32-3E3D1137F17E}"/>
              </a:ext>
            </a:extLst>
          </p:cNvPr>
          <p:cNvSpPr/>
          <p:nvPr/>
        </p:nvSpPr>
        <p:spPr>
          <a:xfrm>
            <a:off x="9757061" y="3212976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Nuoli: Vasen 8">
            <a:extLst>
              <a:ext uri="{FF2B5EF4-FFF2-40B4-BE49-F238E27FC236}">
                <a16:creationId xmlns:a16="http://schemas.microsoft.com/office/drawing/2014/main" id="{FAAD31A0-D66A-4E88-A7C9-629767FA817C}"/>
              </a:ext>
            </a:extLst>
          </p:cNvPr>
          <p:cNvSpPr/>
          <p:nvPr/>
        </p:nvSpPr>
        <p:spPr>
          <a:xfrm>
            <a:off x="9757061" y="3597328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Nuoli: Vasen 9">
            <a:extLst>
              <a:ext uri="{FF2B5EF4-FFF2-40B4-BE49-F238E27FC236}">
                <a16:creationId xmlns:a16="http://schemas.microsoft.com/office/drawing/2014/main" id="{2A160987-7909-4CF3-B54A-D6BA2E5B8DAD}"/>
              </a:ext>
            </a:extLst>
          </p:cNvPr>
          <p:cNvSpPr/>
          <p:nvPr/>
        </p:nvSpPr>
        <p:spPr>
          <a:xfrm>
            <a:off x="9757061" y="4192458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: Vasen 10">
            <a:extLst>
              <a:ext uri="{FF2B5EF4-FFF2-40B4-BE49-F238E27FC236}">
                <a16:creationId xmlns:a16="http://schemas.microsoft.com/office/drawing/2014/main" id="{FE4A5F99-CA05-47B5-8192-94212CB75E76}"/>
              </a:ext>
            </a:extLst>
          </p:cNvPr>
          <p:cNvSpPr/>
          <p:nvPr/>
        </p:nvSpPr>
        <p:spPr>
          <a:xfrm>
            <a:off x="9757061" y="4848077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Nuoli: Vasen 11">
            <a:extLst>
              <a:ext uri="{FF2B5EF4-FFF2-40B4-BE49-F238E27FC236}">
                <a16:creationId xmlns:a16="http://schemas.microsoft.com/office/drawing/2014/main" id="{1DB90FB7-0CFE-49FE-8BAD-21A447F5EF14}"/>
              </a:ext>
            </a:extLst>
          </p:cNvPr>
          <p:cNvSpPr/>
          <p:nvPr/>
        </p:nvSpPr>
        <p:spPr>
          <a:xfrm>
            <a:off x="9757061" y="5445224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: Vasen 12">
            <a:extLst>
              <a:ext uri="{FF2B5EF4-FFF2-40B4-BE49-F238E27FC236}">
                <a16:creationId xmlns:a16="http://schemas.microsoft.com/office/drawing/2014/main" id="{2898DD42-2E9F-44C4-90D0-4479729D7C8B}"/>
              </a:ext>
            </a:extLst>
          </p:cNvPr>
          <p:cNvSpPr/>
          <p:nvPr/>
        </p:nvSpPr>
        <p:spPr>
          <a:xfrm>
            <a:off x="9757061" y="6075839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81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2061D5E-7B90-44E3-B922-81FA621F8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85" y="1989139"/>
            <a:ext cx="4968552" cy="4032250"/>
          </a:xfrm>
        </p:spPr>
        <p:txBody>
          <a:bodyPr/>
          <a:lstStyle/>
          <a:p>
            <a:r>
              <a:rPr lang="fi-FI" dirty="0" err="1"/>
              <a:t>Dedicated</a:t>
            </a:r>
            <a:r>
              <a:rPr lang="fi-FI" dirty="0"/>
              <a:t> person</a:t>
            </a:r>
          </a:p>
          <a:p>
            <a:pPr lvl="1"/>
            <a:r>
              <a:rPr lang="fi-FI" dirty="0"/>
              <a:t>Data Management</a:t>
            </a:r>
          </a:p>
          <a:p>
            <a:pPr lvl="1"/>
            <a:r>
              <a:rPr lang="fi-FI" dirty="0"/>
              <a:t>UQ</a:t>
            </a:r>
          </a:p>
          <a:p>
            <a:pPr lvl="1"/>
            <a:r>
              <a:rPr lang="fi-FI" dirty="0"/>
              <a:t>GPU </a:t>
            </a:r>
            <a:r>
              <a:rPr lang="fi-FI" dirty="0" err="1"/>
              <a:t>programming</a:t>
            </a:r>
            <a:endParaRPr lang="fi-FI" dirty="0"/>
          </a:p>
          <a:p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needs</a:t>
            </a:r>
            <a:endParaRPr lang="fi-FI" dirty="0"/>
          </a:p>
          <a:p>
            <a:pPr lvl="1"/>
            <a:r>
              <a:rPr lang="fi-FI" dirty="0"/>
              <a:t>Data Analysis Tools</a:t>
            </a:r>
          </a:p>
          <a:p>
            <a:pPr lvl="1"/>
            <a:r>
              <a:rPr lang="fi-FI" dirty="0" err="1"/>
              <a:t>Artificial</a:t>
            </a:r>
            <a:r>
              <a:rPr lang="fi-FI" dirty="0"/>
              <a:t> </a:t>
            </a:r>
            <a:r>
              <a:rPr lang="fi-FI" dirty="0" err="1"/>
              <a:t>Intelligence</a:t>
            </a:r>
            <a:endParaRPr lang="fi-FI" dirty="0"/>
          </a:p>
          <a:p>
            <a:pPr lvl="1"/>
            <a:r>
              <a:rPr lang="fi-FI" dirty="0"/>
              <a:t>VV</a:t>
            </a:r>
          </a:p>
          <a:p>
            <a:pPr lvl="1"/>
            <a:r>
              <a:rPr lang="fi-FI" dirty="0"/>
              <a:t>Open Access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54C230-8A12-4344-8B4D-35DC8D37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153D2A-AB3A-46F8-8072-198FF8205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50A40F-98FA-4606-9D94-7F07B514A5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3DDA4DC3-8DA8-441D-92F6-3F6B40D6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+mj-lt"/>
                <a:cs typeface="+mj-lt"/>
              </a:rPr>
              <a:t>Personnel</a:t>
            </a:r>
            <a:r>
              <a:rPr lang="fi-FI" dirty="0">
                <a:ea typeface="+mj-lt"/>
                <a:cs typeface="+mj-lt"/>
              </a:rPr>
              <a:t> @ 2021 (and 2022)</a:t>
            </a:r>
            <a:br>
              <a:rPr lang="fi-FI" dirty="0">
                <a:ea typeface="+mj-lt"/>
                <a:cs typeface="+mj-lt"/>
              </a:rPr>
            </a:br>
            <a:r>
              <a:rPr lang="fi-FI" dirty="0" err="1">
                <a:ea typeface="+mj-lt"/>
                <a:cs typeface="+mj-lt"/>
              </a:rPr>
              <a:t>Ramp-up</a:t>
            </a:r>
            <a:r>
              <a:rPr lang="fi-FI" dirty="0">
                <a:ea typeface="+mj-lt"/>
                <a:cs typeface="+mj-lt"/>
              </a:rPr>
              <a:t> </a:t>
            </a:r>
            <a:r>
              <a:rPr lang="fi-FI" dirty="0" err="1">
                <a:ea typeface="+mj-lt"/>
                <a:cs typeface="+mj-lt"/>
              </a:rPr>
              <a:t>phase</a:t>
            </a:r>
            <a:endParaRPr lang="en-US" dirty="0" err="1"/>
          </a:p>
        </p:txBody>
      </p:sp>
      <p:sp>
        <p:nvSpPr>
          <p:cNvPr id="7" name="Sisällön paikkamerkki 1">
            <a:extLst>
              <a:ext uri="{FF2B5EF4-FFF2-40B4-BE49-F238E27FC236}">
                <a16:creationId xmlns:a16="http://schemas.microsoft.com/office/drawing/2014/main" id="{20853B27-449C-42C5-8492-97968C9C089F}"/>
              </a:ext>
            </a:extLst>
          </p:cNvPr>
          <p:cNvSpPr txBox="1">
            <a:spLocks/>
          </p:cNvSpPr>
          <p:nvPr/>
        </p:nvSpPr>
        <p:spPr>
          <a:xfrm>
            <a:off x="6519250" y="1989139"/>
            <a:ext cx="4968552" cy="43195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TSVV </a:t>
            </a:r>
            <a:r>
              <a:rPr lang="fi-FI" dirty="0" err="1"/>
              <a:t>preliminary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covered</a:t>
            </a:r>
            <a:r>
              <a:rPr lang="fi-FI" dirty="0"/>
              <a:t> </a:t>
            </a:r>
            <a:r>
              <a:rPr lang="fi-FI" dirty="0" err="1"/>
              <a:t>fully</a:t>
            </a:r>
            <a:r>
              <a:rPr lang="fi-FI" dirty="0"/>
              <a:t> </a:t>
            </a:r>
            <a:r>
              <a:rPr lang="fi-FI" dirty="0" err="1"/>
              <a:t>immediately</a:t>
            </a:r>
            <a:endParaRPr lang="fi-FI" dirty="0"/>
          </a:p>
          <a:p>
            <a:pPr lvl="1"/>
            <a:r>
              <a:rPr lang="fi-FI" dirty="0"/>
              <a:t>Data Management </a:t>
            </a:r>
          </a:p>
          <a:p>
            <a:pPr lvl="1"/>
            <a:r>
              <a:rPr lang="fi-FI" dirty="0" err="1"/>
              <a:t>Visualization</a:t>
            </a:r>
            <a:endParaRPr lang="fi-FI" dirty="0"/>
          </a:p>
          <a:p>
            <a:pPr lvl="1"/>
            <a:r>
              <a:rPr lang="fi-FI" dirty="0"/>
              <a:t>API</a:t>
            </a:r>
          </a:p>
          <a:p>
            <a:pPr marL="265112" lvl="1" indent="0">
              <a:buNone/>
            </a:pPr>
            <a:r>
              <a:rPr lang="fi-FI" dirty="0"/>
              <a:t>-&gt; </a:t>
            </a:r>
            <a:r>
              <a:rPr lang="fi-FI" dirty="0" err="1"/>
              <a:t>covered</a:t>
            </a:r>
            <a:r>
              <a:rPr lang="fi-FI" dirty="0"/>
              <a:t> at </a:t>
            </a:r>
            <a:r>
              <a:rPr lang="fi-FI" dirty="0" err="1"/>
              <a:t>latest</a:t>
            </a:r>
            <a:r>
              <a:rPr lang="fi-FI" dirty="0"/>
              <a:t> 2023 (</a:t>
            </a:r>
            <a:r>
              <a:rPr lang="fi-FI" dirty="0" err="1"/>
              <a:t>full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/>
              <a:t>Data Management </a:t>
            </a:r>
            <a:r>
              <a:rPr lang="fi-FI" dirty="0" err="1"/>
              <a:t>collaboration</a:t>
            </a:r>
            <a:endParaRPr lang="fi-FI" dirty="0"/>
          </a:p>
          <a:p>
            <a:pPr lvl="1"/>
            <a:r>
              <a:rPr lang="fi-FI" dirty="0" err="1"/>
              <a:t>with</a:t>
            </a:r>
            <a:r>
              <a:rPr lang="fi-FI" dirty="0"/>
              <a:t> Fair4Fusion</a:t>
            </a:r>
          </a:p>
          <a:p>
            <a:pPr lvl="1"/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EUROfusion</a:t>
            </a:r>
            <a:r>
              <a:rPr lang="fi-FI" dirty="0"/>
              <a:t> HPC center</a:t>
            </a:r>
          </a:p>
        </p:txBody>
      </p:sp>
    </p:spTree>
    <p:extLst>
      <p:ext uri="{BB962C8B-B14F-4D97-AF65-F5344CB8AC3E}">
        <p14:creationId xmlns:p14="http://schemas.microsoft.com/office/powerpoint/2010/main" val="2494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AD4F1C47F1247A643DACFE20C9223" ma:contentTypeVersion="14" ma:contentTypeDescription="Create a new document." ma:contentTypeScope="" ma:versionID="10a34ef5cb417224931dc67d67f33572">
  <xsd:schema xmlns:xsd="http://www.w3.org/2001/XMLSchema" xmlns:xs="http://www.w3.org/2001/XMLSchema" xmlns:p="http://schemas.microsoft.com/office/2006/metadata/properties" xmlns:ns3="b95d4c91-4c37-40ea-a04a-c6f8139fc849" xmlns:ns4="bb400f50-552c-4823-bc3f-146433615514" targetNamespace="http://schemas.microsoft.com/office/2006/metadata/properties" ma:root="true" ma:fieldsID="0f242fa45e9448162646cf524e36c6ef" ns3:_="" ns4:_="">
    <xsd:import namespace="b95d4c91-4c37-40ea-a04a-c6f8139fc849"/>
    <xsd:import namespace="bb400f50-552c-4823-bc3f-1464336155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d4c91-4c37-40ea-a04a-c6f8139fc8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00f50-552c-4823-bc3f-1464336155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EBC219-E827-4212-B0C4-4BCC5E8A1921}">
  <ds:schemaRefs>
    <ds:schemaRef ds:uri="http://purl.org/dc/terms/"/>
    <ds:schemaRef ds:uri="http://schemas.openxmlformats.org/package/2006/metadata/core-properties"/>
    <ds:schemaRef ds:uri="http://purl.org/dc/dcmitype/"/>
    <ds:schemaRef ds:uri="bb400f50-552c-4823-bc3f-146433615514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95d4c91-4c37-40ea-a04a-c6f8139fc84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48A8AB-F638-4988-B796-96D84DC8E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969873-9095-433F-904B-325A1A082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5d4c91-4c37-40ea-a04a-c6f8139fc849"/>
    <ds:schemaRef ds:uri="bb400f50-552c-4823-bc3f-146433615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Grand écran</PresentationFormat>
  <Paragraphs>122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Cambria</vt:lpstr>
      <vt:lpstr>MS Mincho</vt:lpstr>
      <vt:lpstr>Helsingin Yliopisto</vt:lpstr>
      <vt:lpstr>ACH @ VTT   (Univ. Helsinki)   Cat. III</vt:lpstr>
      <vt:lpstr>Local Management Team</vt:lpstr>
      <vt:lpstr>Kumpula Science Campus in Helsinki World-class center for Physics and AI</vt:lpstr>
      <vt:lpstr>Finnfusion Consortium</vt:lpstr>
      <vt:lpstr>Summary of our ACH</vt:lpstr>
      <vt:lpstr>Personnel @ 2021 (and 2022) Ramp-up phase</vt:lpstr>
      <vt:lpstr>Personnel @ 2021 (and 2022) Ramp-up phase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computer simulations are needed in materials science  ”Fundamentals of Material science”  “Computational Nanoscience” “Nanophysics and chemistry”</dc:title>
  <dc:subject/>
  <dc:creator/>
  <cp:lastModifiedBy/>
  <cp:revision>1</cp:revision>
  <dcterms:created xsi:type="dcterms:W3CDTF">2011-10-17T06:10:50Z</dcterms:created>
  <dcterms:modified xsi:type="dcterms:W3CDTF">2021-04-23T10:57:29Z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0x010100A0EAD4F1C47F1247A643DACFE20C9223</vt:lpwstr>
  </property>
</Properties>
</file>