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6" r:id="rId3"/>
    <p:sldId id="323" r:id="rId4"/>
    <p:sldId id="327" r:id="rId5"/>
    <p:sldId id="357" r:id="rId6"/>
    <p:sldId id="347" r:id="rId7"/>
    <p:sldId id="350" r:id="rId8"/>
    <p:sldId id="351" r:id="rId9"/>
    <p:sldId id="353" r:id="rId10"/>
    <p:sldId id="334" r:id="rId11"/>
    <p:sldId id="335" r:id="rId12"/>
    <p:sldId id="344" r:id="rId13"/>
    <p:sldId id="346" r:id="rId14"/>
    <p:sldId id="345" r:id="rId15"/>
    <p:sldId id="343" r:id="rId16"/>
    <p:sldId id="336" r:id="rId17"/>
    <p:sldId id="337" r:id="rId18"/>
    <p:sldId id="338" r:id="rId19"/>
    <p:sldId id="339" r:id="rId20"/>
    <p:sldId id="340" r:id="rId21"/>
    <p:sldId id="341" r:id="rId22"/>
    <p:sldId id="342" r:id="rId23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cDonald Darren" initials="DMc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7F7F7F"/>
    <a:srgbClr val="003399"/>
    <a:srgbClr val="E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9" autoAdjust="0"/>
    <p:restoredTop sz="94675" autoAdjust="0"/>
  </p:normalViewPr>
  <p:slideViewPr>
    <p:cSldViewPr showGuides="1">
      <p:cViewPr varScale="1">
        <p:scale>
          <a:sx n="50" d="100"/>
          <a:sy n="50" d="100"/>
        </p:scale>
        <p:origin x="754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_LITAUDON\6.%20CICLOP\2021\Database\CICLOP-Database-V4.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_LITAUDON\6.%20CICLOP\2021\Database\CICLOP-Database-V4.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_LITAUDON\6.%20CICLOP\2021\Database\CICLOP-Database-V4.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7.585698500150681E-2"/>
          <c:y val="1.0324285122254456E-2"/>
          <c:w val="0.89556597868838528"/>
          <c:h val="0.88667618850275298"/>
        </c:manualLayout>
      </c:layout>
      <c:scatterChart>
        <c:scatterStyle val="lineMarker"/>
        <c:varyColors val="0"/>
        <c:ser>
          <c:idx val="0"/>
          <c:order val="0"/>
          <c:tx>
            <c:strRef>
              <c:f>'Data-Graph'!$P$1</c:f>
              <c:strCache>
                <c:ptCount val="1"/>
                <c:pt idx="0">
                  <c:v>Injected Energy [MJ]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'Data-Graph'!$O$2:$O$95</c:f>
              <c:numCache>
                <c:formatCode>@</c:formatCode>
                <c:ptCount val="94"/>
                <c:pt idx="0">
                  <c:v>16.100000000000001</c:v>
                </c:pt>
                <c:pt idx="1">
                  <c:v>14.3</c:v>
                </c:pt>
                <c:pt idx="2">
                  <c:v>6.25</c:v>
                </c:pt>
                <c:pt idx="3">
                  <c:v>10.4</c:v>
                </c:pt>
                <c:pt idx="4">
                  <c:v>11.5</c:v>
                </c:pt>
                <c:pt idx="5">
                  <c:v>15</c:v>
                </c:pt>
                <c:pt idx="6">
                  <c:v>13.8</c:v>
                </c:pt>
                <c:pt idx="7">
                  <c:v>13.7</c:v>
                </c:pt>
                <c:pt idx="8">
                  <c:v>10.9</c:v>
                </c:pt>
                <c:pt idx="9">
                  <c:v>13.4</c:v>
                </c:pt>
                <c:pt idx="10">
                  <c:v>15.5</c:v>
                </c:pt>
                <c:pt idx="25" formatCode="General">
                  <c:v>3.4</c:v>
                </c:pt>
                <c:pt idx="26" formatCode="General">
                  <c:v>23.9</c:v>
                </c:pt>
                <c:pt idx="28" formatCode="General">
                  <c:v>24.9</c:v>
                </c:pt>
                <c:pt idx="29" formatCode="General">
                  <c:v>12.5</c:v>
                </c:pt>
                <c:pt idx="30" formatCode="General">
                  <c:v>26</c:v>
                </c:pt>
                <c:pt idx="31" formatCode="General">
                  <c:v>25.8</c:v>
                </c:pt>
                <c:pt idx="32" formatCode="General">
                  <c:v>24.4</c:v>
                </c:pt>
                <c:pt idx="33" formatCode="General">
                  <c:v>24.9</c:v>
                </c:pt>
                <c:pt idx="34" formatCode="General">
                  <c:v>29.7</c:v>
                </c:pt>
                <c:pt idx="35" formatCode="General">
                  <c:v>21.9</c:v>
                </c:pt>
                <c:pt idx="36" formatCode="General">
                  <c:v>23.3</c:v>
                </c:pt>
                <c:pt idx="38" formatCode="General">
                  <c:v>19.7</c:v>
                </c:pt>
                <c:pt idx="39" formatCode="General">
                  <c:v>31.5</c:v>
                </c:pt>
                <c:pt idx="40" formatCode="General">
                  <c:v>11.3</c:v>
                </c:pt>
                <c:pt idx="41" formatCode="General">
                  <c:v>31.5</c:v>
                </c:pt>
                <c:pt idx="42" formatCode="General">
                  <c:v>23.2</c:v>
                </c:pt>
                <c:pt idx="43" formatCode="General">
                  <c:v>24.1</c:v>
                </c:pt>
                <c:pt idx="44" formatCode="General">
                  <c:v>37.700000000000003</c:v>
                </c:pt>
                <c:pt idx="45" formatCode="General">
                  <c:v>33.700000000000003</c:v>
                </c:pt>
                <c:pt idx="46" formatCode="General">
                  <c:v>34.700000000000003</c:v>
                </c:pt>
                <c:pt idx="61" formatCode="General">
                  <c:v>2.7</c:v>
                </c:pt>
                <c:pt idx="62" formatCode="General">
                  <c:v>1.35</c:v>
                </c:pt>
                <c:pt idx="63" formatCode="General">
                  <c:v>1.35</c:v>
                </c:pt>
                <c:pt idx="64" formatCode="General">
                  <c:v>2.7</c:v>
                </c:pt>
                <c:pt idx="72" formatCode="General">
                  <c:v>3.1</c:v>
                </c:pt>
                <c:pt idx="73" formatCode="General">
                  <c:v>9.5</c:v>
                </c:pt>
                <c:pt idx="74" formatCode="General">
                  <c:v>7.2</c:v>
                </c:pt>
                <c:pt idx="75" formatCode="General">
                  <c:v>4.5</c:v>
                </c:pt>
                <c:pt idx="76" formatCode="General">
                  <c:v>6.3</c:v>
                </c:pt>
                <c:pt idx="77" formatCode="General">
                  <c:v>3.06</c:v>
                </c:pt>
                <c:pt idx="78" formatCode="General">
                  <c:v>3.04</c:v>
                </c:pt>
                <c:pt idx="79" formatCode="General">
                  <c:v>3.8</c:v>
                </c:pt>
                <c:pt idx="80" formatCode="General">
                  <c:v>2.5</c:v>
                </c:pt>
                <c:pt idx="81" formatCode="General">
                  <c:v>1.4</c:v>
                </c:pt>
                <c:pt idx="83" formatCode="General">
                  <c:v>1.1399999999999999</c:v>
                </c:pt>
                <c:pt idx="84" formatCode="General">
                  <c:v>1.175</c:v>
                </c:pt>
              </c:numCache>
            </c:numRef>
          </c:xVal>
          <c:yVal>
            <c:numRef>
              <c:f>'Data-Graph'!$P$2:$P$95</c:f>
              <c:numCache>
                <c:formatCode>@</c:formatCode>
                <c:ptCount val="94"/>
                <c:pt idx="0">
                  <c:v>60.7</c:v>
                </c:pt>
                <c:pt idx="1">
                  <c:v>50.4</c:v>
                </c:pt>
                <c:pt idx="2">
                  <c:v>21.8</c:v>
                </c:pt>
                <c:pt idx="3">
                  <c:v>24.3</c:v>
                </c:pt>
                <c:pt idx="4">
                  <c:v>32.5</c:v>
                </c:pt>
                <c:pt idx="5">
                  <c:v>41.8</c:v>
                </c:pt>
                <c:pt idx="6">
                  <c:v>49.9</c:v>
                </c:pt>
                <c:pt idx="7">
                  <c:v>48.2</c:v>
                </c:pt>
                <c:pt idx="8">
                  <c:v>44.1</c:v>
                </c:pt>
                <c:pt idx="9">
                  <c:v>36.799999999999997</c:v>
                </c:pt>
                <c:pt idx="10">
                  <c:v>40.6</c:v>
                </c:pt>
                <c:pt idx="25" formatCode="General">
                  <c:v>208</c:v>
                </c:pt>
                <c:pt idx="26" formatCode="General">
                  <c:v>61.4</c:v>
                </c:pt>
                <c:pt idx="28" formatCode="General">
                  <c:v>44.9</c:v>
                </c:pt>
                <c:pt idx="29" formatCode="General">
                  <c:v>25.3</c:v>
                </c:pt>
                <c:pt idx="30" formatCode="General">
                  <c:v>29</c:v>
                </c:pt>
                <c:pt idx="31" formatCode="General">
                  <c:v>36.799999999999997</c:v>
                </c:pt>
                <c:pt idx="32" formatCode="General">
                  <c:v>124</c:v>
                </c:pt>
                <c:pt idx="33" formatCode="General">
                  <c:v>106.7</c:v>
                </c:pt>
                <c:pt idx="34" formatCode="General">
                  <c:v>113.5</c:v>
                </c:pt>
                <c:pt idx="35" formatCode="General">
                  <c:v>191.4</c:v>
                </c:pt>
                <c:pt idx="36" formatCode="General">
                  <c:v>179</c:v>
                </c:pt>
                <c:pt idx="38" formatCode="General">
                  <c:v>316.89999999999998</c:v>
                </c:pt>
                <c:pt idx="39" formatCode="General">
                  <c:v>124.3</c:v>
                </c:pt>
                <c:pt idx="40" formatCode="General">
                  <c:v>195</c:v>
                </c:pt>
                <c:pt idx="41" formatCode="General">
                  <c:v>189.5</c:v>
                </c:pt>
                <c:pt idx="42" formatCode="General">
                  <c:v>139.30000000000001</c:v>
                </c:pt>
                <c:pt idx="43" formatCode="General">
                  <c:v>300</c:v>
                </c:pt>
                <c:pt idx="44" formatCode="General">
                  <c:v>201.5</c:v>
                </c:pt>
                <c:pt idx="45" formatCode="General">
                  <c:v>290.8</c:v>
                </c:pt>
                <c:pt idx="46" formatCode="General">
                  <c:v>231.9</c:v>
                </c:pt>
                <c:pt idx="61" formatCode="General">
                  <c:v>5.4</c:v>
                </c:pt>
                <c:pt idx="62" formatCode="General">
                  <c:v>5.4</c:v>
                </c:pt>
                <c:pt idx="63" formatCode="General">
                  <c:v>1.44</c:v>
                </c:pt>
                <c:pt idx="64" formatCode="General">
                  <c:v>5</c:v>
                </c:pt>
                <c:pt idx="72" formatCode="General">
                  <c:v>1074</c:v>
                </c:pt>
                <c:pt idx="73" formatCode="General">
                  <c:v>211</c:v>
                </c:pt>
                <c:pt idx="74" formatCode="General">
                  <c:v>462</c:v>
                </c:pt>
                <c:pt idx="75" formatCode="General">
                  <c:v>640</c:v>
                </c:pt>
                <c:pt idx="76" formatCode="General">
                  <c:v>982</c:v>
                </c:pt>
                <c:pt idx="77" formatCode="General">
                  <c:v>148</c:v>
                </c:pt>
                <c:pt idx="78" formatCode="General">
                  <c:v>141</c:v>
                </c:pt>
                <c:pt idx="79" formatCode="General">
                  <c:v>82.8</c:v>
                </c:pt>
                <c:pt idx="80" formatCode="General">
                  <c:v>587</c:v>
                </c:pt>
                <c:pt idx="81" formatCode="General">
                  <c:v>2490</c:v>
                </c:pt>
                <c:pt idx="83" formatCode="General">
                  <c:v>3063</c:v>
                </c:pt>
                <c:pt idx="84" formatCode="General">
                  <c:v>3361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732-4A69-BCEB-C81C55FE5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8869128"/>
        <c:axId val="338869456"/>
      </c:scatterChart>
      <c:valAx>
        <c:axId val="338869128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38869456"/>
        <c:crosses val="autoZero"/>
        <c:crossBetween val="midCat"/>
      </c:valAx>
      <c:valAx>
        <c:axId val="338869456"/>
        <c:scaling>
          <c:logBase val="10"/>
          <c:orientation val="minMax"/>
          <c:max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388691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7.1275918837300903E-2"/>
          <c:y val="6.6630944325089425E-2"/>
          <c:w val="0.90377584308814174"/>
          <c:h val="0.88984936017210214"/>
        </c:manualLayout>
      </c:layout>
      <c:scatterChart>
        <c:scatterStyle val="lineMarker"/>
        <c:varyColors val="0"/>
        <c:ser>
          <c:idx val="0"/>
          <c:order val="0"/>
          <c:tx>
            <c:strRef>
              <c:f>'Data-Graph'!$R$1</c:f>
              <c:strCache>
                <c:ptCount val="1"/>
                <c:pt idx="0">
                  <c:v>Duration of the high performance phase [s]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'Data-Graph'!$O$2:$O$95</c:f>
              <c:numCache>
                <c:formatCode>@</c:formatCode>
                <c:ptCount val="94"/>
                <c:pt idx="0">
                  <c:v>16.100000000000001</c:v>
                </c:pt>
                <c:pt idx="1">
                  <c:v>14.3</c:v>
                </c:pt>
                <c:pt idx="2">
                  <c:v>6.25</c:v>
                </c:pt>
                <c:pt idx="3">
                  <c:v>10.4</c:v>
                </c:pt>
                <c:pt idx="4">
                  <c:v>11.5</c:v>
                </c:pt>
                <c:pt idx="5">
                  <c:v>15</c:v>
                </c:pt>
                <c:pt idx="6">
                  <c:v>13.8</c:v>
                </c:pt>
                <c:pt idx="7">
                  <c:v>13.7</c:v>
                </c:pt>
                <c:pt idx="8">
                  <c:v>10.9</c:v>
                </c:pt>
                <c:pt idx="9">
                  <c:v>13.4</c:v>
                </c:pt>
                <c:pt idx="10">
                  <c:v>15.5</c:v>
                </c:pt>
                <c:pt idx="25" formatCode="General">
                  <c:v>3.4</c:v>
                </c:pt>
                <c:pt idx="26" formatCode="General">
                  <c:v>23.9</c:v>
                </c:pt>
                <c:pt idx="28" formatCode="General">
                  <c:v>24.9</c:v>
                </c:pt>
                <c:pt idx="29" formatCode="General">
                  <c:v>12.5</c:v>
                </c:pt>
                <c:pt idx="30" formatCode="General">
                  <c:v>26</c:v>
                </c:pt>
                <c:pt idx="31" formatCode="General">
                  <c:v>25.8</c:v>
                </c:pt>
                <c:pt idx="32" formatCode="General">
                  <c:v>24.4</c:v>
                </c:pt>
                <c:pt idx="33" formatCode="General">
                  <c:v>24.9</c:v>
                </c:pt>
                <c:pt idx="34" formatCode="General">
                  <c:v>29.7</c:v>
                </c:pt>
                <c:pt idx="35" formatCode="General">
                  <c:v>21.9</c:v>
                </c:pt>
                <c:pt idx="36" formatCode="General">
                  <c:v>23.3</c:v>
                </c:pt>
                <c:pt idx="38" formatCode="General">
                  <c:v>19.7</c:v>
                </c:pt>
                <c:pt idx="39" formatCode="General">
                  <c:v>31.5</c:v>
                </c:pt>
                <c:pt idx="40" formatCode="General">
                  <c:v>11.3</c:v>
                </c:pt>
                <c:pt idx="41" formatCode="General">
                  <c:v>31.5</c:v>
                </c:pt>
                <c:pt idx="42" formatCode="General">
                  <c:v>23.2</c:v>
                </c:pt>
                <c:pt idx="43" formatCode="General">
                  <c:v>24.1</c:v>
                </c:pt>
                <c:pt idx="44" formatCode="General">
                  <c:v>37.700000000000003</c:v>
                </c:pt>
                <c:pt idx="45" formatCode="General">
                  <c:v>33.700000000000003</c:v>
                </c:pt>
                <c:pt idx="46" formatCode="General">
                  <c:v>34.700000000000003</c:v>
                </c:pt>
                <c:pt idx="61" formatCode="General">
                  <c:v>2.7</c:v>
                </c:pt>
                <c:pt idx="62" formatCode="General">
                  <c:v>1.35</c:v>
                </c:pt>
                <c:pt idx="63" formatCode="General">
                  <c:v>1.35</c:v>
                </c:pt>
                <c:pt idx="64" formatCode="General">
                  <c:v>2.7</c:v>
                </c:pt>
                <c:pt idx="72" formatCode="General">
                  <c:v>3.1</c:v>
                </c:pt>
                <c:pt idx="73" formatCode="General">
                  <c:v>9.5</c:v>
                </c:pt>
                <c:pt idx="74" formatCode="General">
                  <c:v>7.2</c:v>
                </c:pt>
                <c:pt idx="75" formatCode="General">
                  <c:v>4.5</c:v>
                </c:pt>
                <c:pt idx="76" formatCode="General">
                  <c:v>6.3</c:v>
                </c:pt>
                <c:pt idx="77" formatCode="General">
                  <c:v>3.06</c:v>
                </c:pt>
                <c:pt idx="78" formatCode="General">
                  <c:v>3.04</c:v>
                </c:pt>
                <c:pt idx="79" formatCode="General">
                  <c:v>3.8</c:v>
                </c:pt>
                <c:pt idx="80" formatCode="General">
                  <c:v>2.5</c:v>
                </c:pt>
                <c:pt idx="81" formatCode="General">
                  <c:v>1.4</c:v>
                </c:pt>
                <c:pt idx="83" formatCode="General">
                  <c:v>1.1399999999999999</c:v>
                </c:pt>
                <c:pt idx="84" formatCode="General">
                  <c:v>1.175</c:v>
                </c:pt>
              </c:numCache>
            </c:numRef>
          </c:xVal>
          <c:yVal>
            <c:numRef>
              <c:f>'Data-Graph'!$R$2:$R$95</c:f>
              <c:numCache>
                <c:formatCode>0.00</c:formatCode>
                <c:ptCount val="94"/>
                <c:pt idx="0">
                  <c:v>2.8</c:v>
                </c:pt>
                <c:pt idx="1">
                  <c:v>2.4</c:v>
                </c:pt>
                <c:pt idx="2">
                  <c:v>6</c:v>
                </c:pt>
                <c:pt idx="3">
                  <c:v>2.4</c:v>
                </c:pt>
                <c:pt idx="4">
                  <c:v>2.7</c:v>
                </c:pt>
                <c:pt idx="5">
                  <c:v>1.8</c:v>
                </c:pt>
                <c:pt idx="6">
                  <c:v>2.7</c:v>
                </c:pt>
                <c:pt idx="7">
                  <c:v>2.4</c:v>
                </c:pt>
                <c:pt idx="8">
                  <c:v>4.2</c:v>
                </c:pt>
                <c:pt idx="9">
                  <c:v>3.5</c:v>
                </c:pt>
                <c:pt idx="10">
                  <c:v>2</c:v>
                </c:pt>
                <c:pt idx="11">
                  <c:v>0.15</c:v>
                </c:pt>
                <c:pt idx="12">
                  <c:v>0.27</c:v>
                </c:pt>
                <c:pt idx="13">
                  <c:v>0.38</c:v>
                </c:pt>
                <c:pt idx="14">
                  <c:v>0.53</c:v>
                </c:pt>
                <c:pt idx="15">
                  <c:v>2.6</c:v>
                </c:pt>
                <c:pt idx="16">
                  <c:v>0.08</c:v>
                </c:pt>
                <c:pt idx="17">
                  <c:v>0.2</c:v>
                </c:pt>
                <c:pt idx="18">
                  <c:v>410</c:v>
                </c:pt>
                <c:pt idx="19">
                  <c:v>32</c:v>
                </c:pt>
                <c:pt idx="20">
                  <c:v>60</c:v>
                </c:pt>
                <c:pt idx="21">
                  <c:v>101</c:v>
                </c:pt>
                <c:pt idx="22">
                  <c:v>8</c:v>
                </c:pt>
                <c:pt idx="23">
                  <c:v>6</c:v>
                </c:pt>
                <c:pt idx="24">
                  <c:v>25</c:v>
                </c:pt>
                <c:pt idx="25">
                  <c:v>61</c:v>
                </c:pt>
                <c:pt idx="26">
                  <c:v>0.4</c:v>
                </c:pt>
                <c:pt idx="28">
                  <c:v>0.5</c:v>
                </c:pt>
                <c:pt idx="29">
                  <c:v>0.7</c:v>
                </c:pt>
                <c:pt idx="30">
                  <c:v>0.1</c:v>
                </c:pt>
                <c:pt idx="31">
                  <c:v>0.2</c:v>
                </c:pt>
                <c:pt idx="32">
                  <c:v>5</c:v>
                </c:pt>
                <c:pt idx="33">
                  <c:v>1.9</c:v>
                </c:pt>
                <c:pt idx="34">
                  <c:v>1.8</c:v>
                </c:pt>
                <c:pt idx="35">
                  <c:v>6.9</c:v>
                </c:pt>
                <c:pt idx="36">
                  <c:v>5.3</c:v>
                </c:pt>
                <c:pt idx="37">
                  <c:v>60</c:v>
                </c:pt>
                <c:pt idx="38">
                  <c:v>20</c:v>
                </c:pt>
                <c:pt idx="39">
                  <c:v>2.6</c:v>
                </c:pt>
                <c:pt idx="40">
                  <c:v>17.8</c:v>
                </c:pt>
                <c:pt idx="41">
                  <c:v>5.0999999999999996</c:v>
                </c:pt>
                <c:pt idx="42">
                  <c:v>6.4</c:v>
                </c:pt>
                <c:pt idx="43">
                  <c:v>7.5</c:v>
                </c:pt>
                <c:pt idx="44">
                  <c:v>0.8</c:v>
                </c:pt>
                <c:pt idx="45">
                  <c:v>5.2</c:v>
                </c:pt>
                <c:pt idx="46">
                  <c:v>0.4</c:v>
                </c:pt>
                <c:pt idx="47">
                  <c:v>0.1</c:v>
                </c:pt>
                <c:pt idx="48">
                  <c:v>0.1</c:v>
                </c:pt>
                <c:pt idx="49">
                  <c:v>0.55000000000000004</c:v>
                </c:pt>
                <c:pt idx="50">
                  <c:v>0.62</c:v>
                </c:pt>
                <c:pt idx="51">
                  <c:v>0.87</c:v>
                </c:pt>
                <c:pt idx="52">
                  <c:v>0.8</c:v>
                </c:pt>
                <c:pt idx="53">
                  <c:v>1.55</c:v>
                </c:pt>
                <c:pt idx="54">
                  <c:v>4.5</c:v>
                </c:pt>
                <c:pt idx="55">
                  <c:v>7.4</c:v>
                </c:pt>
                <c:pt idx="56">
                  <c:v>8.5</c:v>
                </c:pt>
                <c:pt idx="57">
                  <c:v>25</c:v>
                </c:pt>
                <c:pt idx="58">
                  <c:v>9</c:v>
                </c:pt>
                <c:pt idx="59">
                  <c:v>23</c:v>
                </c:pt>
                <c:pt idx="60">
                  <c:v>52</c:v>
                </c:pt>
                <c:pt idx="61">
                  <c:v>2</c:v>
                </c:pt>
                <c:pt idx="62">
                  <c:v>4</c:v>
                </c:pt>
                <c:pt idx="63">
                  <c:v>0.8</c:v>
                </c:pt>
                <c:pt idx="64">
                  <c:v>1.8</c:v>
                </c:pt>
                <c:pt idx="65">
                  <c:v>0.12</c:v>
                </c:pt>
                <c:pt idx="66">
                  <c:v>0.16</c:v>
                </c:pt>
                <c:pt idx="67">
                  <c:v>0.95</c:v>
                </c:pt>
                <c:pt idx="68">
                  <c:v>1.7</c:v>
                </c:pt>
                <c:pt idx="69">
                  <c:v>87</c:v>
                </c:pt>
                <c:pt idx="70">
                  <c:v>3</c:v>
                </c:pt>
                <c:pt idx="71">
                  <c:v>173</c:v>
                </c:pt>
                <c:pt idx="72">
                  <c:v>361.2</c:v>
                </c:pt>
                <c:pt idx="73">
                  <c:v>19.600000000000001</c:v>
                </c:pt>
                <c:pt idx="74">
                  <c:v>59.5</c:v>
                </c:pt>
                <c:pt idx="75">
                  <c:v>142.6</c:v>
                </c:pt>
                <c:pt idx="76">
                  <c:v>151.5</c:v>
                </c:pt>
                <c:pt idx="77">
                  <c:v>47</c:v>
                </c:pt>
                <c:pt idx="78">
                  <c:v>44.7</c:v>
                </c:pt>
                <c:pt idx="79">
                  <c:v>19.2</c:v>
                </c:pt>
                <c:pt idx="80" formatCode="General">
                  <c:v>233</c:v>
                </c:pt>
                <c:pt idx="81" formatCode="General">
                  <c:v>1713</c:v>
                </c:pt>
                <c:pt idx="82" formatCode="General">
                  <c:v>2223</c:v>
                </c:pt>
                <c:pt idx="83" formatCode="General">
                  <c:v>2673</c:v>
                </c:pt>
                <c:pt idx="84" formatCode="General">
                  <c:v>2859</c:v>
                </c:pt>
                <c:pt idx="85">
                  <c:v>0.4</c:v>
                </c:pt>
                <c:pt idx="86">
                  <c:v>0.4</c:v>
                </c:pt>
                <c:pt idx="87">
                  <c:v>28</c:v>
                </c:pt>
                <c:pt idx="88">
                  <c:v>98.6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B62-4F40-8351-C6157033AE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2750160"/>
        <c:axId val="332740648"/>
      </c:scatterChart>
      <c:valAx>
        <c:axId val="332750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32740648"/>
        <c:crosses val="autoZero"/>
        <c:crossBetween val="midCat"/>
      </c:valAx>
      <c:valAx>
        <c:axId val="332740648"/>
        <c:scaling>
          <c:logBase val="10"/>
          <c:orientation val="minMax"/>
          <c:max val="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327501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3.6441441441441458E-2"/>
          <c:y val="2.29885057471264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2.8093600975934347E-2"/>
          <c:y val="0.12170708661417323"/>
          <c:w val="0.90534197309843312"/>
          <c:h val="0.86260000000000003"/>
        </c:manualLayout>
      </c:layout>
      <c:scatterChart>
        <c:scatterStyle val="lineMarker"/>
        <c:varyColors val="0"/>
        <c:ser>
          <c:idx val="0"/>
          <c:order val="0"/>
          <c:tx>
            <c:strRef>
              <c:f>'Data-Graph'!$S$1</c:f>
              <c:strCache>
                <c:ptCount val="1"/>
                <c:pt idx="0">
                  <c:v>Time averaged fusion triple product [sx1020m-3xkeV]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'Data-Graph'!$R$2:$R$90</c:f>
              <c:numCache>
                <c:formatCode>0.00</c:formatCode>
                <c:ptCount val="89"/>
                <c:pt idx="0">
                  <c:v>2.8</c:v>
                </c:pt>
                <c:pt idx="1">
                  <c:v>2.4</c:v>
                </c:pt>
                <c:pt idx="2">
                  <c:v>6</c:v>
                </c:pt>
                <c:pt idx="3">
                  <c:v>2.4</c:v>
                </c:pt>
                <c:pt idx="4">
                  <c:v>2.7</c:v>
                </c:pt>
                <c:pt idx="5">
                  <c:v>1.8</c:v>
                </c:pt>
                <c:pt idx="6">
                  <c:v>2.7</c:v>
                </c:pt>
                <c:pt idx="7">
                  <c:v>2.4</c:v>
                </c:pt>
                <c:pt idx="8">
                  <c:v>4.2</c:v>
                </c:pt>
                <c:pt idx="9">
                  <c:v>3.5</c:v>
                </c:pt>
                <c:pt idx="10">
                  <c:v>2</c:v>
                </c:pt>
                <c:pt idx="11">
                  <c:v>0.15</c:v>
                </c:pt>
                <c:pt idx="12">
                  <c:v>0.27</c:v>
                </c:pt>
                <c:pt idx="13">
                  <c:v>0.38</c:v>
                </c:pt>
                <c:pt idx="14">
                  <c:v>0.53</c:v>
                </c:pt>
                <c:pt idx="15">
                  <c:v>2.6</c:v>
                </c:pt>
                <c:pt idx="16">
                  <c:v>0.08</c:v>
                </c:pt>
                <c:pt idx="17">
                  <c:v>0.2</c:v>
                </c:pt>
                <c:pt idx="18">
                  <c:v>410</c:v>
                </c:pt>
                <c:pt idx="19">
                  <c:v>32</c:v>
                </c:pt>
                <c:pt idx="20">
                  <c:v>60</c:v>
                </c:pt>
                <c:pt idx="21">
                  <c:v>101</c:v>
                </c:pt>
                <c:pt idx="22">
                  <c:v>8</c:v>
                </c:pt>
                <c:pt idx="23">
                  <c:v>6</c:v>
                </c:pt>
                <c:pt idx="24">
                  <c:v>25</c:v>
                </c:pt>
                <c:pt idx="25">
                  <c:v>61</c:v>
                </c:pt>
                <c:pt idx="26">
                  <c:v>0.4</c:v>
                </c:pt>
                <c:pt idx="28">
                  <c:v>0.5</c:v>
                </c:pt>
                <c:pt idx="29">
                  <c:v>0.7</c:v>
                </c:pt>
                <c:pt idx="30">
                  <c:v>0.1</c:v>
                </c:pt>
                <c:pt idx="31">
                  <c:v>0.2</c:v>
                </c:pt>
                <c:pt idx="32">
                  <c:v>5</c:v>
                </c:pt>
                <c:pt idx="33">
                  <c:v>1.9</c:v>
                </c:pt>
                <c:pt idx="34">
                  <c:v>1.8</c:v>
                </c:pt>
                <c:pt idx="35">
                  <c:v>6.9</c:v>
                </c:pt>
                <c:pt idx="36">
                  <c:v>5.3</c:v>
                </c:pt>
                <c:pt idx="37">
                  <c:v>60</c:v>
                </c:pt>
                <c:pt idx="38">
                  <c:v>20</c:v>
                </c:pt>
                <c:pt idx="39">
                  <c:v>2.6</c:v>
                </c:pt>
                <c:pt idx="40">
                  <c:v>17.8</c:v>
                </c:pt>
                <c:pt idx="41">
                  <c:v>5.0999999999999996</c:v>
                </c:pt>
                <c:pt idx="42">
                  <c:v>6.4</c:v>
                </c:pt>
                <c:pt idx="43">
                  <c:v>7.5</c:v>
                </c:pt>
                <c:pt idx="44">
                  <c:v>0.8</c:v>
                </c:pt>
                <c:pt idx="45">
                  <c:v>5.2</c:v>
                </c:pt>
                <c:pt idx="46">
                  <c:v>0.4</c:v>
                </c:pt>
                <c:pt idx="47">
                  <c:v>0.1</c:v>
                </c:pt>
                <c:pt idx="48">
                  <c:v>0.1</c:v>
                </c:pt>
                <c:pt idx="49">
                  <c:v>0.55000000000000004</c:v>
                </c:pt>
                <c:pt idx="50">
                  <c:v>0.62</c:v>
                </c:pt>
                <c:pt idx="51">
                  <c:v>0.87</c:v>
                </c:pt>
                <c:pt idx="52">
                  <c:v>0.8</c:v>
                </c:pt>
                <c:pt idx="53">
                  <c:v>1.55</c:v>
                </c:pt>
                <c:pt idx="54">
                  <c:v>4.5</c:v>
                </c:pt>
                <c:pt idx="55">
                  <c:v>7.4</c:v>
                </c:pt>
                <c:pt idx="56">
                  <c:v>8.5</c:v>
                </c:pt>
                <c:pt idx="57">
                  <c:v>25</c:v>
                </c:pt>
                <c:pt idx="58">
                  <c:v>9</c:v>
                </c:pt>
                <c:pt idx="59">
                  <c:v>23</c:v>
                </c:pt>
                <c:pt idx="60">
                  <c:v>52</c:v>
                </c:pt>
                <c:pt idx="61">
                  <c:v>2</c:v>
                </c:pt>
                <c:pt idx="62">
                  <c:v>4</c:v>
                </c:pt>
                <c:pt idx="63">
                  <c:v>0.8</c:v>
                </c:pt>
                <c:pt idx="64">
                  <c:v>1.8</c:v>
                </c:pt>
                <c:pt idx="65">
                  <c:v>0.12</c:v>
                </c:pt>
                <c:pt idx="66">
                  <c:v>0.16</c:v>
                </c:pt>
                <c:pt idx="67">
                  <c:v>0.95</c:v>
                </c:pt>
                <c:pt idx="68">
                  <c:v>1.7</c:v>
                </c:pt>
                <c:pt idx="69">
                  <c:v>87</c:v>
                </c:pt>
                <c:pt idx="70">
                  <c:v>3</c:v>
                </c:pt>
                <c:pt idx="71">
                  <c:v>173</c:v>
                </c:pt>
                <c:pt idx="72">
                  <c:v>361.2</c:v>
                </c:pt>
                <c:pt idx="73">
                  <c:v>19.600000000000001</c:v>
                </c:pt>
                <c:pt idx="74">
                  <c:v>59.5</c:v>
                </c:pt>
                <c:pt idx="75">
                  <c:v>142.6</c:v>
                </c:pt>
                <c:pt idx="76">
                  <c:v>151.5</c:v>
                </c:pt>
                <c:pt idx="77">
                  <c:v>47</c:v>
                </c:pt>
                <c:pt idx="78">
                  <c:v>44.7</c:v>
                </c:pt>
                <c:pt idx="79">
                  <c:v>19.2</c:v>
                </c:pt>
                <c:pt idx="80" formatCode="General">
                  <c:v>233</c:v>
                </c:pt>
                <c:pt idx="81" formatCode="General">
                  <c:v>1713</c:v>
                </c:pt>
                <c:pt idx="82" formatCode="General">
                  <c:v>2223</c:v>
                </c:pt>
                <c:pt idx="83" formatCode="General">
                  <c:v>2673</c:v>
                </c:pt>
                <c:pt idx="84" formatCode="General">
                  <c:v>2859</c:v>
                </c:pt>
                <c:pt idx="85">
                  <c:v>0.4</c:v>
                </c:pt>
                <c:pt idx="86">
                  <c:v>0.4</c:v>
                </c:pt>
                <c:pt idx="87">
                  <c:v>28</c:v>
                </c:pt>
                <c:pt idx="88">
                  <c:v>98.6</c:v>
                </c:pt>
              </c:numCache>
            </c:numRef>
          </c:xVal>
          <c:yVal>
            <c:numRef>
              <c:f>'Data-Graph'!$S$2:$S$90</c:f>
              <c:numCache>
                <c:formatCode>0.0000</c:formatCode>
                <c:ptCount val="89"/>
                <c:pt idx="0">
                  <c:v>0.23599999999999999</c:v>
                </c:pt>
                <c:pt idx="1">
                  <c:v>0.318</c:v>
                </c:pt>
                <c:pt idx="2">
                  <c:v>0.29499999999999998</c:v>
                </c:pt>
                <c:pt idx="3">
                  <c:v>0.20100000000000001</c:v>
                </c:pt>
                <c:pt idx="4">
                  <c:v>0.86399999999999999</c:v>
                </c:pt>
                <c:pt idx="5">
                  <c:v>0.38600000000000001</c:v>
                </c:pt>
                <c:pt idx="6">
                  <c:v>0.17</c:v>
                </c:pt>
                <c:pt idx="7">
                  <c:v>9.9000000000000005E-2</c:v>
                </c:pt>
                <c:pt idx="8">
                  <c:v>0.106</c:v>
                </c:pt>
                <c:pt idx="9">
                  <c:v>0.13500000000000001</c:v>
                </c:pt>
                <c:pt idx="10">
                  <c:v>0.621</c:v>
                </c:pt>
                <c:pt idx="11">
                  <c:v>7.839999999999999</c:v>
                </c:pt>
                <c:pt idx="12">
                  <c:v>4.9074999999999998</c:v>
                </c:pt>
                <c:pt idx="13">
                  <c:v>3.3600000000000003</c:v>
                </c:pt>
                <c:pt idx="14">
                  <c:v>1.95</c:v>
                </c:pt>
                <c:pt idx="15">
                  <c:v>0.90363999999999989</c:v>
                </c:pt>
                <c:pt idx="16">
                  <c:v>6.1540000000000008</c:v>
                </c:pt>
                <c:pt idx="17">
                  <c:v>2.9097</c:v>
                </c:pt>
                <c:pt idx="18">
                  <c:v>5.8520000000000004E-3</c:v>
                </c:pt>
                <c:pt idx="19">
                  <c:v>1.9799999999999998E-2</c:v>
                </c:pt>
                <c:pt idx="20">
                  <c:v>5.3762799999999999E-2</c:v>
                </c:pt>
                <c:pt idx="21">
                  <c:v>3.5664750000000009E-2</c:v>
                </c:pt>
                <c:pt idx="22">
                  <c:v>6.3421200000000011E-2</c:v>
                </c:pt>
                <c:pt idx="23">
                  <c:v>8.5536000000000001E-2</c:v>
                </c:pt>
                <c:pt idx="24">
                  <c:v>5.8212E-2</c:v>
                </c:pt>
                <c:pt idx="25">
                  <c:v>2.12E-2</c:v>
                </c:pt>
                <c:pt idx="26" formatCode="General">
                  <c:v>9.6120000000000001</c:v>
                </c:pt>
                <c:pt idx="27" formatCode="General">
                  <c:v>0</c:v>
                </c:pt>
                <c:pt idx="28" formatCode="General">
                  <c:v>9.2680000000000007</c:v>
                </c:pt>
                <c:pt idx="29" formatCode="General">
                  <c:v>7.2600000000000016</c:v>
                </c:pt>
                <c:pt idx="30" formatCode="General">
                  <c:v>1.107</c:v>
                </c:pt>
                <c:pt idx="31" formatCode="General">
                  <c:v>8.5007999999999999</c:v>
                </c:pt>
                <c:pt idx="32" formatCode="General">
                  <c:v>2.3760000000000003</c:v>
                </c:pt>
                <c:pt idx="33" formatCode="General">
                  <c:v>3.5639999999999996</c:v>
                </c:pt>
                <c:pt idx="34" formatCode="General">
                  <c:v>5.7760000000000007</c:v>
                </c:pt>
                <c:pt idx="35" formatCode="General">
                  <c:v>1.4500000000000002</c:v>
                </c:pt>
                <c:pt idx="36" formatCode="General">
                  <c:v>1.1200000000000001</c:v>
                </c:pt>
                <c:pt idx="37" formatCode="General">
                  <c:v>0.25600000000000001</c:v>
                </c:pt>
                <c:pt idx="38" formatCode="General">
                  <c:v>0.48</c:v>
                </c:pt>
                <c:pt idx="39" formatCode="General">
                  <c:v>0.94000000000000006</c:v>
                </c:pt>
                <c:pt idx="40" formatCode="General">
                  <c:v>0.41</c:v>
                </c:pt>
                <c:pt idx="41" formatCode="General">
                  <c:v>1.26</c:v>
                </c:pt>
                <c:pt idx="42" formatCode="General">
                  <c:v>0.9</c:v>
                </c:pt>
                <c:pt idx="43" formatCode="General">
                  <c:v>0.91799999999999993</c:v>
                </c:pt>
                <c:pt idx="44" formatCode="General">
                  <c:v>1.5960000000000001</c:v>
                </c:pt>
                <c:pt idx="45" formatCode="General">
                  <c:v>2.2560000000000002</c:v>
                </c:pt>
                <c:pt idx="46" formatCode="General">
                  <c:v>1.752</c:v>
                </c:pt>
                <c:pt idx="47">
                  <c:v>15.28875</c:v>
                </c:pt>
                <c:pt idx="48">
                  <c:v>8.6284799999999997</c:v>
                </c:pt>
                <c:pt idx="49">
                  <c:v>5.7974399999999999</c:v>
                </c:pt>
                <c:pt idx="50">
                  <c:v>5.2080000000000002</c:v>
                </c:pt>
                <c:pt idx="51">
                  <c:v>4.0600000000000005</c:v>
                </c:pt>
                <c:pt idx="52">
                  <c:v>4.1331600000000002</c:v>
                </c:pt>
                <c:pt idx="53">
                  <c:v>4.4160000000000004</c:v>
                </c:pt>
                <c:pt idx="54">
                  <c:v>1.5840000000000001</c:v>
                </c:pt>
                <c:pt idx="55">
                  <c:v>0.90044999999999997</c:v>
                </c:pt>
                <c:pt idx="56">
                  <c:v>0.64944000000000002</c:v>
                </c:pt>
                <c:pt idx="57">
                  <c:v>0.21087</c:v>
                </c:pt>
                <c:pt idx="58">
                  <c:v>6.7154999999999992E-2</c:v>
                </c:pt>
                <c:pt idx="59">
                  <c:v>0.12094999999999999</c:v>
                </c:pt>
                <c:pt idx="60">
                  <c:v>6.5967999999999999E-2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9.3654000000000011</c:v>
                </c:pt>
                <c:pt idx="66">
                  <c:v>5.0007999999999999</c:v>
                </c:pt>
                <c:pt idx="67">
                  <c:v>3.0360000000000005</c:v>
                </c:pt>
                <c:pt idx="68">
                  <c:v>1.0367999999999999</c:v>
                </c:pt>
                <c:pt idx="69">
                  <c:v>2.07E-2</c:v>
                </c:pt>
                <c:pt idx="70">
                  <c:v>0.30225000000000002</c:v>
                </c:pt>
                <c:pt idx="71">
                  <c:v>2.4300000000000002E-2</c:v>
                </c:pt>
                <c:pt idx="72">
                  <c:v>2.6880000000000005E-2</c:v>
                </c:pt>
                <c:pt idx="73">
                  <c:v>7.0949999999999999E-2</c:v>
                </c:pt>
                <c:pt idx="74">
                  <c:v>5.4675000000000001E-2</c:v>
                </c:pt>
                <c:pt idx="75">
                  <c:v>5.3999999999999992E-2</c:v>
                </c:pt>
                <c:pt idx="76">
                  <c:v>6.5520000000000009E-2</c:v>
                </c:pt>
                <c:pt idx="80">
                  <c:v>4.8750000000000002E-2</c:v>
                </c:pt>
                <c:pt idx="81">
                  <c:v>3.78E-2</c:v>
                </c:pt>
                <c:pt idx="82">
                  <c:v>2.8559999999999999E-2</c:v>
                </c:pt>
                <c:pt idx="83">
                  <c:v>2.8799999999999999E-2</c:v>
                </c:pt>
                <c:pt idx="84">
                  <c:v>3.5999999999999997E-2</c:v>
                </c:pt>
                <c:pt idx="85">
                  <c:v>6.1600000000000016E-2</c:v>
                </c:pt>
                <c:pt idx="86">
                  <c:v>0.60192000000000001</c:v>
                </c:pt>
                <c:pt idx="87">
                  <c:v>0.1547</c:v>
                </c:pt>
                <c:pt idx="88">
                  <c:v>6.9744999999999988E-2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DF6-45BC-A303-52E5AC0EB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7838928"/>
        <c:axId val="467845160"/>
      </c:scatterChart>
      <c:valAx>
        <c:axId val="467838928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67845160"/>
        <c:crosses val="autoZero"/>
        <c:crossBetween val="midCat"/>
      </c:valAx>
      <c:valAx>
        <c:axId val="467845160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678389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633"/>
          </a:xfrm>
          <a:prstGeom prst="rect">
            <a:avLst/>
          </a:prstGeom>
        </p:spPr>
        <p:txBody>
          <a:bodyPr vert="horz" lIns="94829" tIns="47414" rIns="94829" bIns="47414" rtlCol="0"/>
          <a:lstStyle>
            <a:lvl1pPr algn="l">
              <a:defRPr sz="1200"/>
            </a:lvl1pPr>
          </a:lstStyle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3633"/>
          </a:xfrm>
          <a:prstGeom prst="rect">
            <a:avLst/>
          </a:prstGeom>
        </p:spPr>
        <p:txBody>
          <a:bodyPr vert="horz" lIns="94829" tIns="47414" rIns="94829" bIns="47414" rtlCol="0"/>
          <a:lstStyle>
            <a:lvl1pPr algn="r">
              <a:defRPr sz="1200"/>
            </a:lvl1pPr>
          </a:lstStyle>
          <a:p>
            <a:fld id="{15B2C45A-E869-45FE-B529-AF49C0F3C669}" type="datetimeFigureOut">
              <a:rPr lang="en-GB" smtClean="0">
                <a:latin typeface="Arial" panose="020B0604020202020204" pitchFamily="34" charset="0"/>
              </a:rPr>
              <a:pPr/>
              <a:t>28/04/2021</a:t>
            </a:fld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4829" tIns="47414" rIns="94829" bIns="47414" rtlCol="0" anchor="b"/>
          <a:lstStyle>
            <a:lvl1pPr algn="l">
              <a:defRPr sz="1200"/>
            </a:lvl1pPr>
          </a:lstStyle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3633"/>
          </a:xfrm>
          <a:prstGeom prst="rect">
            <a:avLst/>
          </a:prstGeom>
        </p:spPr>
        <p:txBody>
          <a:bodyPr vert="horz" lIns="94829" tIns="47414" rIns="94829" bIns="47414" rtlCol="0" anchor="b"/>
          <a:lstStyle>
            <a:lvl1pPr algn="r">
              <a:defRPr sz="1200"/>
            </a:lvl1pPr>
          </a:lstStyle>
          <a:p>
            <a:fld id="{A1166760-0E69-430F-A97F-08802152DB5E}" type="slidenum">
              <a:rPr lang="en-GB" smtClean="0">
                <a:latin typeface="Arial" panose="020B0604020202020204" pitchFamily="34" charset="0"/>
              </a:rPr>
              <a:pPr/>
              <a:t>‹N°›</a:t>
            </a:fld>
            <a:endParaRPr lang="en-GB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49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633"/>
          </a:xfrm>
          <a:prstGeom prst="rect">
            <a:avLst/>
          </a:prstGeom>
        </p:spPr>
        <p:txBody>
          <a:bodyPr vert="horz" lIns="94829" tIns="47414" rIns="94829" bIns="4741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633"/>
          </a:xfrm>
          <a:prstGeom prst="rect">
            <a:avLst/>
          </a:prstGeom>
        </p:spPr>
        <p:txBody>
          <a:bodyPr vert="horz" lIns="94829" tIns="47414" rIns="94829" bIns="4741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93E6C17-F35F-4654-8DE9-B693AC206066}" type="datetimeFigureOut">
              <a:rPr lang="en-GB" smtClean="0"/>
              <a:pPr/>
              <a:t>28/04/2021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29" tIns="47414" rIns="94829" bIns="4741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4829" tIns="47414" rIns="94829" bIns="47414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4829" tIns="47414" rIns="94829" bIns="4741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3633"/>
          </a:xfrm>
          <a:prstGeom prst="rect">
            <a:avLst/>
          </a:prstGeom>
        </p:spPr>
        <p:txBody>
          <a:bodyPr vert="horz" lIns="94829" tIns="47414" rIns="94829" bIns="4741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027E0A-1465-4A40-B1D5-9126D49509F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3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5536" y="2348880"/>
            <a:ext cx="8496944" cy="1296144"/>
          </a:xfrm>
        </p:spPr>
        <p:txBody>
          <a:bodyPr>
            <a:noAutofit/>
          </a:bodyPr>
          <a:lstStyle>
            <a:lvl1pPr algn="l">
              <a:defRPr sz="35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5536" y="4293096"/>
            <a:ext cx="4392488" cy="432048"/>
          </a:xfrm>
        </p:spPr>
        <p:txBody>
          <a:bodyPr>
            <a:normAutofit/>
          </a:bodyPr>
          <a:lstStyle>
            <a:lvl1pPr marL="0" indent="0" algn="l">
              <a:buNone/>
              <a:defRPr sz="2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Name </a:t>
            </a:r>
            <a:r>
              <a:rPr lang="en-US" smtClean="0"/>
              <a:t>of presenter</a:t>
            </a:r>
            <a:endParaRPr lang="en-US" dirty="0" smtClean="0"/>
          </a:p>
        </p:txBody>
      </p:sp>
      <p:sp>
        <p:nvSpPr>
          <p:cNvPr id="5" name="AutoShape 2" descr="https://idw-online.de/pages/de/institutionlogo921"/>
          <p:cNvSpPr>
            <a:spLocks noChangeAspect="1" noChangeArrowheads="1"/>
          </p:cNvSpPr>
          <p:nvPr userDrawn="1"/>
        </p:nvSpPr>
        <p:spPr bwMode="auto">
          <a:xfrm>
            <a:off x="155575" y="-457200"/>
            <a:ext cx="10763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295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71038"/>
          </a:xfrm>
        </p:spPr>
        <p:txBody>
          <a:bodyPr/>
          <a:lstStyle>
            <a:lvl1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 sz="2400" b="1">
                <a:latin typeface="+mn-lt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−"/>
              <a:defRPr sz="2000">
                <a:solidFill>
                  <a:srgbClr val="002060"/>
                </a:solidFill>
                <a:latin typeface="+mn-lt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>
                <a:latin typeface="+mn-lt"/>
                <a:cs typeface="Arial" panose="020B0604020202020204" pitchFamily="34" charset="0"/>
              </a:defRPr>
            </a:lvl3pPr>
            <a:lvl4pPr marL="1714500" indent="-342900">
              <a:buFont typeface="Arial" panose="020B0604020202020204" pitchFamily="34" charset="0"/>
              <a:buChar char="•"/>
              <a:defRPr sz="1800" baseline="0">
                <a:solidFill>
                  <a:srgbClr val="002060"/>
                </a:solidFill>
                <a:latin typeface="+mn-lt"/>
              </a:defRPr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effectLst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7543800" cy="914400"/>
          </a:xfrm>
        </p:spPr>
        <p:txBody>
          <a:bodyPr>
            <a:normAutofit/>
          </a:bodyPr>
          <a:lstStyle>
            <a:lvl1pPr algn="l">
              <a:lnSpc>
                <a:spcPts val="3200"/>
              </a:lnSpc>
              <a:defRPr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Second line of title</a:t>
            </a:r>
            <a:endParaRPr lang="en-GB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467544" y="6551766"/>
            <a:ext cx="8235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X. Litaudon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EUROfusion</a:t>
            </a:r>
            <a:r>
              <a:rPr lang="en-GB" sz="11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PRIO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GB" sz="11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April  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| CICLOP | Page </a:t>
            </a:r>
            <a:fld id="{6A6D9FA1-99C7-4910-8E32-B85D378B0060}" type="slidenum">
              <a:rPr lang="en-GB" sz="1100" b="1" smtClean="0">
                <a:latin typeface="Arial" panose="020B0604020202020204" pitchFamily="34" charset="0"/>
                <a:cs typeface="Arial" panose="020B0604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lang="en-GB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97516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a-DK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a-DK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287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3E3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Font typeface="Wingdings" panose="05000000000000000000" pitchFamily="2" charset="2"/>
              <a:buChar char="Ø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0150" indent="-285750">
              <a:buFont typeface="Wingdings" panose="05000000000000000000" pitchFamily="2" charset="2"/>
              <a:buChar char="Ø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545237"/>
            <a:ext cx="8240228" cy="26813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en-GB" dirty="0" smtClean="0"/>
              <a:t>Andreas DINKLAGE | Visit of the PMU at W7-X | Greifswald | 17. Feb. 2015 | Page </a:t>
            </a:r>
            <a:fld id="{6A6D9FA1-99C7-4910-8E32-B85D378B0060}" type="slidenum">
              <a:rPr lang="en-GB" smtClean="0"/>
              <a:pPr algn="r"/>
              <a:t>‹N°›</a:t>
            </a:fld>
            <a:endParaRPr lang="en-GB" dirty="0"/>
          </a:p>
        </p:txBody>
      </p:sp>
      <p:pic>
        <p:nvPicPr>
          <p:cNvPr id="4" name="Picture 3" descr="EurofusionDisc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16632"/>
            <a:ext cx="458197" cy="465708"/>
          </a:xfrm>
          <a:prstGeom prst="rect">
            <a:avLst/>
          </a:prstGeom>
        </p:spPr>
      </p:pic>
      <p:pic>
        <p:nvPicPr>
          <p:cNvPr id="7" name="Grafik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46" y="116632"/>
            <a:ext cx="546307" cy="4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1917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69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EB1851A-CFBC-47C7-80F8-04FF84B1759D}" type="datetimeFigureOut">
              <a:rPr lang="en-GB" smtClean="0"/>
              <a:pPr/>
              <a:t>28/04/2021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6A6D9FA1-99C7-4910-8E32-B85D378B0060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64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6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815" y="2060848"/>
            <a:ext cx="9057185" cy="3168352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oordination </a:t>
            </a:r>
            <a:r>
              <a:rPr lang="en-GB" dirty="0"/>
              <a:t>on </a:t>
            </a:r>
            <a:r>
              <a:rPr lang="en-GB" dirty="0">
                <a:solidFill>
                  <a:srgbClr val="FF0000"/>
                </a:solidFill>
              </a:rPr>
              <a:t>I</a:t>
            </a:r>
            <a:r>
              <a:rPr lang="en-GB" dirty="0"/>
              <a:t>nternational (IEA-IAEA) </a:t>
            </a:r>
            <a:r>
              <a:rPr lang="en-GB" dirty="0">
                <a:solidFill>
                  <a:srgbClr val="FF0000"/>
                </a:solidFill>
              </a:rPr>
              <a:t>C</a:t>
            </a:r>
            <a:r>
              <a:rPr lang="en-GB" dirty="0"/>
              <a:t>hallenges on </a:t>
            </a:r>
            <a:r>
              <a:rPr lang="en-GB" dirty="0">
                <a:solidFill>
                  <a:srgbClr val="FF0000"/>
                </a:solidFill>
              </a:rPr>
              <a:t>L</a:t>
            </a:r>
            <a:r>
              <a:rPr lang="en-GB" dirty="0"/>
              <a:t>ong duration </a:t>
            </a:r>
            <a:r>
              <a:rPr lang="en-GB" dirty="0">
                <a:solidFill>
                  <a:srgbClr val="FF0000"/>
                </a:solidFill>
              </a:rPr>
              <a:t>O</a:t>
            </a:r>
            <a:r>
              <a:rPr lang="en-GB" dirty="0"/>
              <a:t>peration (CICLOP</a:t>
            </a:r>
            <a:r>
              <a:rPr lang="en-GB" dirty="0" smtClean="0"/>
              <a:t>)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29</a:t>
            </a:r>
            <a:r>
              <a:rPr lang="en-GB" dirty="0" smtClean="0"/>
              <a:t>/04/2021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2400" dirty="0" smtClean="0"/>
              <a:t>Xavier LITAUDON, Hans-Stephan BOSCH, Tomohiro MORISAKI, Matteo BARBARINO (IAEA)</a:t>
            </a:r>
            <a:r>
              <a:rPr lang="en-GB" sz="2400" dirty="0"/>
              <a:t/>
            </a:r>
            <a:br>
              <a:rPr lang="en-GB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740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Joint IEA-IAEA </a:t>
            </a:r>
            <a:r>
              <a:rPr lang="en-US" dirty="0" smtClean="0"/>
              <a:t>activity to </a:t>
            </a:r>
            <a:r>
              <a:rPr lang="en-GB" dirty="0"/>
              <a:t>p</a:t>
            </a:r>
            <a:r>
              <a:rPr lang="en-GB" dirty="0" smtClean="0"/>
              <a:t>romote </a:t>
            </a:r>
            <a:r>
              <a:rPr lang="en-GB" dirty="0"/>
              <a:t>activities, collect and disseminate information on long pulse operation </a:t>
            </a:r>
            <a:r>
              <a:rPr lang="en-GB" dirty="0" smtClean="0"/>
              <a:t>issues</a:t>
            </a:r>
          </a:p>
          <a:p>
            <a:r>
              <a:rPr lang="en-GB" dirty="0" smtClean="0"/>
              <a:t>Short term on international </a:t>
            </a:r>
            <a:r>
              <a:rPr lang="en-GB" dirty="0" smtClean="0"/>
              <a:t>database: some activities could </a:t>
            </a:r>
            <a:r>
              <a:rPr lang="en-GB" dirty="0" smtClean="0"/>
              <a:t>be jointly carried out with </a:t>
            </a:r>
            <a:r>
              <a:rPr lang="en-GB" dirty="0" err="1" smtClean="0"/>
              <a:t>EUROfusion</a:t>
            </a:r>
            <a:r>
              <a:rPr lang="en-GB" dirty="0"/>
              <a:t> </a:t>
            </a:r>
            <a:r>
              <a:rPr lang="en-GB" dirty="0" smtClean="0"/>
              <a:t>? </a:t>
            </a:r>
            <a:endParaRPr lang="en-GB" dirty="0" smtClean="0"/>
          </a:p>
          <a:p>
            <a:r>
              <a:rPr lang="en-GB" dirty="0" smtClean="0"/>
              <a:t>The group is also responsible </a:t>
            </a:r>
            <a:r>
              <a:rPr lang="en-GB" dirty="0"/>
              <a:t>for the scientific and technical programme </a:t>
            </a:r>
            <a:r>
              <a:rPr lang="en-GB" dirty="0" smtClean="0"/>
              <a:t>of the “IAEA Technical Meeting </a:t>
            </a:r>
            <a:r>
              <a:rPr lang="en-GB" dirty="0"/>
              <a:t>on Steady State Operation of Magnetic Fusion devices </a:t>
            </a:r>
            <a:r>
              <a:rPr lang="en-GB" dirty="0" smtClean="0"/>
              <a:t>“</a:t>
            </a:r>
            <a:r>
              <a:rPr lang="en-GB" dirty="0"/>
              <a:t>that is planned to take place </a:t>
            </a:r>
            <a:r>
              <a:rPr lang="en-GB" dirty="0" smtClean="0"/>
              <a:t>in </a:t>
            </a:r>
            <a:r>
              <a:rPr lang="en-GB" dirty="0"/>
              <a:t>2022  (Vienna).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620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Backup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679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0" dirty="0"/>
          </a:p>
          <a:p>
            <a:r>
              <a:rPr lang="en-GB" b="0" dirty="0" smtClean="0">
                <a:latin typeface="+mn-lt"/>
              </a:rPr>
              <a:t>Xavier Litaudon will chair the international group together with Stephen </a:t>
            </a:r>
            <a:r>
              <a:rPr lang="en-GB" b="0" dirty="0">
                <a:latin typeface="+mn-lt"/>
              </a:rPr>
              <a:t>Bosch and </a:t>
            </a:r>
            <a:r>
              <a:rPr lang="en-GB" b="0" dirty="0" smtClean="0">
                <a:latin typeface="+mn-lt"/>
              </a:rPr>
              <a:t>Tomohiro Morisaki as co-chair </a:t>
            </a:r>
          </a:p>
          <a:p>
            <a:r>
              <a:rPr lang="en-GB" b="0" dirty="0" smtClean="0">
                <a:latin typeface="+mn-lt"/>
              </a:rPr>
              <a:t>Invited </a:t>
            </a:r>
            <a:r>
              <a:rPr lang="en-GB" b="0" dirty="0">
                <a:latin typeface="+mn-lt"/>
              </a:rPr>
              <a:t>the IAEA and IEA to liaise on the creation of a website for the group’s </a:t>
            </a:r>
            <a:r>
              <a:rPr lang="en-GB" b="0" dirty="0" smtClean="0">
                <a:latin typeface="+mn-lt"/>
              </a:rPr>
              <a:t>activities</a:t>
            </a:r>
            <a:endParaRPr lang="en-GB" b="0" dirty="0">
              <a:latin typeface="+mn-lt"/>
            </a:endParaRPr>
          </a:p>
          <a:p>
            <a:r>
              <a:rPr lang="en-GB" b="0" dirty="0" smtClean="0">
                <a:latin typeface="+mn-lt"/>
              </a:rPr>
              <a:t>Agreed </a:t>
            </a:r>
            <a:r>
              <a:rPr lang="en-GB" b="0" dirty="0">
                <a:latin typeface="+mn-lt"/>
              </a:rPr>
              <a:t>to rename the SSOCG to Coordination on International (IEA-IAEA) Challenges on Long duration Operation (CICLOP</a:t>
            </a:r>
            <a:r>
              <a:rPr lang="en-GB" b="0" dirty="0" smtClean="0">
                <a:latin typeface="+mn-lt"/>
              </a:rPr>
              <a:t>)</a:t>
            </a:r>
          </a:p>
          <a:p>
            <a:r>
              <a:rPr lang="en-GB" b="0" dirty="0" smtClean="0"/>
              <a:t>Note the report and agree on the revised Term of Reference of the group </a:t>
            </a:r>
            <a:endParaRPr lang="en-GB" b="0" dirty="0">
              <a:latin typeface="+mn-lt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363272" cy="914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Formal </a:t>
            </a:r>
            <a:r>
              <a:rPr lang="en-GB" dirty="0"/>
              <a:t>decision FUSION POWER CO-ORDINATING COMMITTEE 12-13 Feb. 2020 Paris </a:t>
            </a:r>
          </a:p>
        </p:txBody>
      </p:sp>
    </p:spTree>
    <p:extLst>
      <p:ext uri="{BB962C8B-B14F-4D97-AF65-F5344CB8AC3E}">
        <p14:creationId xmlns:p14="http://schemas.microsoft.com/office/powerpoint/2010/main" val="343451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0" dirty="0"/>
              <a:t>propose action plans to address long pulses issues as identified in the latest version of the ITER research plan (c.f. ITER specific R&amp;D </a:t>
            </a:r>
            <a:r>
              <a:rPr lang="en-GB" b="0" dirty="0" smtClean="0"/>
              <a:t>topics);</a:t>
            </a:r>
            <a:endParaRPr lang="en-GB" b="0" dirty="0"/>
          </a:p>
          <a:p>
            <a:pPr lvl="0"/>
            <a:r>
              <a:rPr lang="en-GB" b="0" dirty="0"/>
              <a:t>develop a roadmap of activities to be carried out for long-pulse operation of a fusion thermonuclear reactor including physics, technology, engineering, control, and, modelling/theory; </a:t>
            </a:r>
          </a:p>
          <a:p>
            <a:pPr lvl="0"/>
            <a:r>
              <a:rPr lang="en-GB" b="0" dirty="0"/>
              <a:t>promote experimental and simulation programmes to address key issues specific to long-pulse operation for ITER and DEMO within the frame of the relevant TCP agreement; </a:t>
            </a:r>
            <a:endParaRPr lang="en-GB" b="0" dirty="0" smtClean="0"/>
          </a:p>
          <a:p>
            <a:pPr lvl="0"/>
            <a:r>
              <a:rPr lang="en-GB" b="0" dirty="0" smtClean="0"/>
              <a:t>facilitate </a:t>
            </a:r>
            <a:r>
              <a:rPr lang="en-GB" b="0" dirty="0"/>
              <a:t>exchange of staff, codes, </a:t>
            </a:r>
            <a:r>
              <a:rPr lang="en-GB" b="0" dirty="0" smtClean="0"/>
              <a:t>tools, </a:t>
            </a:r>
            <a:r>
              <a:rPr lang="en-GB" b="0" dirty="0"/>
              <a:t>procedure and operational practices within the frame of the relevant TCP agreement;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Long term objectives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58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b="0" dirty="0"/>
              <a:t>collect, compare and disseminate information on steady-state and long pulse operation (e.g. set-up a web </a:t>
            </a:r>
            <a:r>
              <a:rPr lang="en-GB" b="0" dirty="0" smtClean="0"/>
              <a:t>site); </a:t>
            </a:r>
            <a:endParaRPr lang="en-GB" b="0" dirty="0"/>
          </a:p>
          <a:p>
            <a:pPr lvl="0"/>
            <a:r>
              <a:rPr lang="en-GB" b="0" dirty="0"/>
              <a:t>set-up a high level contact and network for tokamaks and </a:t>
            </a:r>
            <a:r>
              <a:rPr lang="en-GB" b="0" dirty="0" err="1"/>
              <a:t>stellarators</a:t>
            </a:r>
            <a:r>
              <a:rPr lang="en-GB" b="0" dirty="0"/>
              <a:t> addressing long pulse issues including future facilities;</a:t>
            </a:r>
          </a:p>
          <a:p>
            <a:pPr lvl="0"/>
            <a:r>
              <a:rPr lang="en-GB" b="0" dirty="0"/>
              <a:t>liaise with the </a:t>
            </a:r>
            <a:r>
              <a:rPr lang="en-GB" b="0" dirty="0" smtClean="0"/>
              <a:t>ITPA (e.g</a:t>
            </a:r>
            <a:r>
              <a:rPr lang="en-GB" b="0" dirty="0"/>
              <a:t>. the </a:t>
            </a:r>
            <a:r>
              <a:rPr lang="en-GB" b="0" dirty="0" smtClean="0"/>
              <a:t>IOS group </a:t>
            </a:r>
            <a:r>
              <a:rPr lang="en-GB" b="0" dirty="0"/>
              <a:t>for </a:t>
            </a:r>
            <a:r>
              <a:rPr lang="en-GB" b="0" dirty="0" smtClean="0"/>
              <a:t>long </a:t>
            </a:r>
            <a:r>
              <a:rPr lang="en-GB" b="0" dirty="0"/>
              <a:t>pulse scenarios) and </a:t>
            </a:r>
            <a:r>
              <a:rPr lang="en-GB" b="0" dirty="0" smtClean="0"/>
              <a:t>chair </a:t>
            </a:r>
            <a:r>
              <a:rPr lang="en-GB" b="0" dirty="0"/>
              <a:t>&amp; co-chairs </a:t>
            </a:r>
            <a:r>
              <a:rPr lang="en-GB" b="0" dirty="0" smtClean="0"/>
              <a:t>to </a:t>
            </a:r>
            <a:r>
              <a:rPr lang="en-GB" b="0" dirty="0"/>
              <a:t>attend the ITPA-CC meeting; </a:t>
            </a:r>
          </a:p>
          <a:p>
            <a:pPr lvl="0"/>
            <a:r>
              <a:rPr lang="en-GB" b="0" dirty="0"/>
              <a:t>strengthen the synergy between tokamaks and </a:t>
            </a:r>
            <a:r>
              <a:rPr lang="en-GB" b="0" dirty="0" err="1"/>
              <a:t>stellarators</a:t>
            </a:r>
            <a:r>
              <a:rPr lang="en-GB" b="0" dirty="0"/>
              <a:t>, e.g. high-level multi-machines database </a:t>
            </a:r>
            <a:r>
              <a:rPr lang="en-GB" b="0" dirty="0" smtClean="0"/>
              <a:t>for </a:t>
            </a:r>
            <a:r>
              <a:rPr lang="en-GB" b="0" dirty="0"/>
              <a:t>long pulse operation; </a:t>
            </a:r>
          </a:p>
          <a:p>
            <a:pPr lvl="0"/>
            <a:r>
              <a:rPr lang="en-GB" b="0" dirty="0"/>
              <a:t>identify gaps in physics and technology of long pulse operation or limiting factors in duration and propose actions plan to address the identified gaps or limiting factors;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pecific short terms objectives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31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re 1"/>
          <p:cNvSpPr>
            <a:spLocks noGrp="1"/>
          </p:cNvSpPr>
          <p:nvPr>
            <p:ph type="title"/>
          </p:nvPr>
        </p:nvSpPr>
        <p:spPr>
          <a:xfrm>
            <a:off x="200812" y="87304"/>
            <a:ext cx="7893050" cy="760413"/>
          </a:xfrm>
        </p:spPr>
        <p:txBody>
          <a:bodyPr/>
          <a:lstStyle/>
          <a:p>
            <a:r>
              <a:rPr lang="fr-FR" sz="3200" dirty="0">
                <a:latin typeface="+mn-lt"/>
                <a:ea typeface="Avenir Next Regular"/>
              </a:rPr>
              <a:t>L</a:t>
            </a:r>
            <a:r>
              <a:rPr lang="fr-FR" sz="3200" dirty="0" smtClean="0">
                <a:latin typeface="+mn-lt"/>
                <a:ea typeface="Avenir Next Regular"/>
              </a:rPr>
              <a:t>ong </a:t>
            </a:r>
            <a:r>
              <a:rPr lang="fr-FR" sz="3200" dirty="0">
                <a:latin typeface="+mn-lt"/>
                <a:ea typeface="Avenir Next Regular"/>
              </a:rPr>
              <a:t>P</a:t>
            </a:r>
            <a:r>
              <a:rPr lang="fr-FR" sz="3200" dirty="0" smtClean="0">
                <a:latin typeface="+mn-lt"/>
                <a:ea typeface="Avenir Next Regular"/>
              </a:rPr>
              <a:t>ulse </a:t>
            </a:r>
            <a:r>
              <a:rPr lang="fr-FR" sz="3200" dirty="0" err="1" smtClean="0">
                <a:latin typeface="+mn-lt"/>
                <a:ea typeface="Avenir Next Regular"/>
              </a:rPr>
              <a:t>Operation</a:t>
            </a:r>
            <a:r>
              <a:rPr lang="fr-FR" sz="3200" dirty="0" smtClean="0">
                <a:latin typeface="+mn-lt"/>
                <a:ea typeface="Avenir Next Regular"/>
              </a:rPr>
              <a:t> 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8066" y="889375"/>
            <a:ext cx="90517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00FF"/>
                </a:solidFill>
              </a:rPr>
              <a:t>O</a:t>
            </a:r>
            <a:r>
              <a:rPr lang="en-GB" sz="2400" b="1" dirty="0" smtClean="0">
                <a:solidFill>
                  <a:srgbClr val="0000FF"/>
                </a:solidFill>
              </a:rPr>
              <a:t>vercome and control several plasma-core and plasma-wall interaction time scales to reach stationary conditions  </a:t>
            </a:r>
            <a:endParaRPr lang="en-GB" sz="2400" b="1" dirty="0">
              <a:solidFill>
                <a:srgbClr val="0000FF"/>
              </a:solidFill>
            </a:endParaRPr>
          </a:p>
          <a:p>
            <a:pPr algn="ctr"/>
            <a:r>
              <a:rPr lang="en-GB" sz="2400" b="1" dirty="0" smtClean="0">
                <a:solidFill>
                  <a:srgbClr val="0000FF"/>
                </a:solidFill>
              </a:rPr>
              <a:t> e.g.  400s long H-mode baseline regime belongs to the LPO category </a:t>
            </a:r>
            <a:endParaRPr lang="en-GB" sz="2400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504" y="6273225"/>
            <a:ext cx="61549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[E</a:t>
            </a:r>
            <a:r>
              <a:rPr lang="en-GB" sz="1400" dirty="0"/>
              <a:t>. </a:t>
            </a:r>
            <a:r>
              <a:rPr lang="en-GB" sz="1400" dirty="0" smtClean="0"/>
              <a:t>Joffrin, </a:t>
            </a:r>
            <a:r>
              <a:rPr lang="en-GB" sz="1400" dirty="0"/>
              <a:t>IAEA Technical meeting on </a:t>
            </a:r>
            <a:r>
              <a:rPr lang="en-GB" sz="1400" dirty="0" smtClean="0"/>
              <a:t>steady state Operation, Nara</a:t>
            </a:r>
            <a:r>
              <a:rPr lang="en-GB" sz="1400" dirty="0"/>
              <a:t>, </a:t>
            </a:r>
            <a:r>
              <a:rPr lang="en-GB" sz="1400" dirty="0" smtClean="0"/>
              <a:t>Japan 2015]</a:t>
            </a:r>
            <a:endParaRPr lang="en-GB" sz="1400" dirty="0"/>
          </a:p>
          <a:p>
            <a:endParaRPr lang="en-GB" dirty="0"/>
          </a:p>
        </p:txBody>
      </p:sp>
      <p:grpSp>
        <p:nvGrpSpPr>
          <p:cNvPr id="18" name="Groupe 5"/>
          <p:cNvGrpSpPr/>
          <p:nvPr/>
        </p:nvGrpSpPr>
        <p:grpSpPr>
          <a:xfrm>
            <a:off x="1048625" y="2497750"/>
            <a:ext cx="7626749" cy="812804"/>
            <a:chOff x="1048624" y="1588107"/>
            <a:chExt cx="7626749" cy="609603"/>
          </a:xfrm>
        </p:grpSpPr>
        <p:sp>
          <p:nvSpPr>
            <p:cNvPr id="19" name="Rectangle 143"/>
            <p:cNvSpPr>
              <a:spLocks noChangeArrowheads="1"/>
            </p:cNvSpPr>
            <p:nvPr/>
          </p:nvSpPr>
          <p:spPr bwMode="auto">
            <a:xfrm>
              <a:off x="7649451" y="1791308"/>
              <a:ext cx="1025922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      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grpSp>
          <p:nvGrpSpPr>
            <p:cNvPr id="20" name="Group 10"/>
            <p:cNvGrpSpPr>
              <a:grpSpLocks/>
            </p:cNvGrpSpPr>
            <p:nvPr/>
          </p:nvGrpSpPr>
          <p:grpSpPr bwMode="auto">
            <a:xfrm>
              <a:off x="1142286" y="2045309"/>
              <a:ext cx="7048502" cy="152401"/>
              <a:chOff x="753" y="2576"/>
              <a:chExt cx="4440" cy="96"/>
            </a:xfrm>
          </p:grpSpPr>
          <p:grpSp>
            <p:nvGrpSpPr>
              <p:cNvPr id="58" name="Group 11"/>
              <p:cNvGrpSpPr>
                <a:grpSpLocks/>
              </p:cNvGrpSpPr>
              <p:nvPr/>
            </p:nvGrpSpPr>
            <p:grpSpPr bwMode="auto">
              <a:xfrm>
                <a:off x="753" y="2576"/>
                <a:ext cx="4440" cy="96"/>
                <a:chOff x="753" y="2576"/>
                <a:chExt cx="4440" cy="96"/>
              </a:xfrm>
            </p:grpSpPr>
            <p:sp>
              <p:nvSpPr>
                <p:cNvPr id="60" name="Line 12"/>
                <p:cNvSpPr>
                  <a:spLocks noChangeShapeType="1"/>
                </p:cNvSpPr>
                <p:nvPr/>
              </p:nvSpPr>
              <p:spPr bwMode="auto">
                <a:xfrm>
                  <a:off x="753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753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2" name="Line 14"/>
                <p:cNvSpPr>
                  <a:spLocks noChangeShapeType="1"/>
                </p:cNvSpPr>
                <p:nvPr/>
              </p:nvSpPr>
              <p:spPr bwMode="auto">
                <a:xfrm>
                  <a:off x="1241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3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241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4" name="Line 16"/>
                <p:cNvSpPr>
                  <a:spLocks noChangeShapeType="1"/>
                </p:cNvSpPr>
                <p:nvPr/>
              </p:nvSpPr>
              <p:spPr bwMode="auto">
                <a:xfrm>
                  <a:off x="1743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5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743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6" name="Line 18"/>
                <p:cNvSpPr>
                  <a:spLocks noChangeShapeType="1"/>
                </p:cNvSpPr>
                <p:nvPr/>
              </p:nvSpPr>
              <p:spPr bwMode="auto">
                <a:xfrm>
                  <a:off x="2230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7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230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8" name="Line 20"/>
                <p:cNvSpPr>
                  <a:spLocks noChangeShapeType="1"/>
                </p:cNvSpPr>
                <p:nvPr/>
              </p:nvSpPr>
              <p:spPr bwMode="auto">
                <a:xfrm>
                  <a:off x="2725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725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0" name="Line 22"/>
                <p:cNvSpPr>
                  <a:spLocks noChangeShapeType="1"/>
                </p:cNvSpPr>
                <p:nvPr/>
              </p:nvSpPr>
              <p:spPr bwMode="auto">
                <a:xfrm>
                  <a:off x="3213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1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3213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2" name="Line 24"/>
                <p:cNvSpPr>
                  <a:spLocks noChangeShapeType="1"/>
                </p:cNvSpPr>
                <p:nvPr/>
              </p:nvSpPr>
              <p:spPr bwMode="auto">
                <a:xfrm>
                  <a:off x="3715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3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3715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4" name="Line 26"/>
                <p:cNvSpPr>
                  <a:spLocks noChangeShapeType="1"/>
                </p:cNvSpPr>
                <p:nvPr/>
              </p:nvSpPr>
              <p:spPr bwMode="auto">
                <a:xfrm>
                  <a:off x="4202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4202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6" name="Line 28"/>
                <p:cNvSpPr>
                  <a:spLocks noChangeShapeType="1"/>
                </p:cNvSpPr>
                <p:nvPr/>
              </p:nvSpPr>
              <p:spPr bwMode="auto">
                <a:xfrm>
                  <a:off x="4704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7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4704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8" name="Line 30"/>
                <p:cNvSpPr>
                  <a:spLocks noChangeShapeType="1"/>
                </p:cNvSpPr>
                <p:nvPr/>
              </p:nvSpPr>
              <p:spPr bwMode="auto">
                <a:xfrm>
                  <a:off x="5192" y="2624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9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5192" y="2576"/>
                  <a:ext cx="1" cy="48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0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901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990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2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056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3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100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4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1145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5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17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6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197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7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219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8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1396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89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485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0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154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1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1595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2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1632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662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4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1699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5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1721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6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1883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7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1972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8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2038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99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2083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0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2120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1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2149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2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2186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3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208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4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2385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5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47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6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526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7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570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8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61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9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2651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2673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1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2703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2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2873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3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2962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4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3028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5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3072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6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3102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7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3139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8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3168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9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3190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0" name="Line 72"/>
                <p:cNvSpPr>
                  <a:spLocks noChangeShapeType="1"/>
                </p:cNvSpPr>
                <p:nvPr/>
              </p:nvSpPr>
              <p:spPr bwMode="auto">
                <a:xfrm flipV="1">
                  <a:off x="3368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1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3449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2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3515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3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3560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4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360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5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363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6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3656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7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3693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8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3855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29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394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0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4003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1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405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2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4091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3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4121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4" name="Line 86"/>
                <p:cNvSpPr>
                  <a:spLocks noChangeShapeType="1"/>
                </p:cNvSpPr>
                <p:nvPr/>
              </p:nvSpPr>
              <p:spPr bwMode="auto">
                <a:xfrm flipV="1">
                  <a:off x="4158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5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4180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6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4350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7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4438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8" name="Line 90"/>
                <p:cNvSpPr>
                  <a:spLocks noChangeShapeType="1"/>
                </p:cNvSpPr>
                <p:nvPr/>
              </p:nvSpPr>
              <p:spPr bwMode="auto">
                <a:xfrm flipV="1">
                  <a:off x="4505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9" name="Line 91"/>
                <p:cNvSpPr>
                  <a:spLocks noChangeShapeType="1"/>
                </p:cNvSpPr>
                <p:nvPr/>
              </p:nvSpPr>
              <p:spPr bwMode="auto">
                <a:xfrm flipV="1">
                  <a:off x="4549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0" name="Line 92"/>
                <p:cNvSpPr>
                  <a:spLocks noChangeShapeType="1"/>
                </p:cNvSpPr>
                <p:nvPr/>
              </p:nvSpPr>
              <p:spPr bwMode="auto">
                <a:xfrm flipV="1">
                  <a:off x="459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1" name="Line 93"/>
                <p:cNvSpPr>
                  <a:spLocks noChangeShapeType="1"/>
                </p:cNvSpPr>
                <p:nvPr/>
              </p:nvSpPr>
              <p:spPr bwMode="auto">
                <a:xfrm flipV="1">
                  <a:off x="4623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2" name="Line 94"/>
                <p:cNvSpPr>
                  <a:spLocks noChangeShapeType="1"/>
                </p:cNvSpPr>
                <p:nvPr/>
              </p:nvSpPr>
              <p:spPr bwMode="auto">
                <a:xfrm flipV="1">
                  <a:off x="4645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4682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" name="Line 96"/>
                <p:cNvSpPr>
                  <a:spLocks noChangeShapeType="1"/>
                </p:cNvSpPr>
                <p:nvPr/>
              </p:nvSpPr>
              <p:spPr bwMode="auto">
                <a:xfrm flipV="1">
                  <a:off x="4845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5" name="Line 97"/>
                <p:cNvSpPr>
                  <a:spLocks noChangeShapeType="1"/>
                </p:cNvSpPr>
                <p:nvPr/>
              </p:nvSpPr>
              <p:spPr bwMode="auto">
                <a:xfrm flipV="1">
                  <a:off x="4933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6" name="Line 98"/>
                <p:cNvSpPr>
                  <a:spLocks noChangeShapeType="1"/>
                </p:cNvSpPr>
                <p:nvPr/>
              </p:nvSpPr>
              <p:spPr bwMode="auto">
                <a:xfrm flipV="1">
                  <a:off x="4992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7" name="Line 99"/>
                <p:cNvSpPr>
                  <a:spLocks noChangeShapeType="1"/>
                </p:cNvSpPr>
                <p:nvPr/>
              </p:nvSpPr>
              <p:spPr bwMode="auto">
                <a:xfrm flipV="1">
                  <a:off x="5044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8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5081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9" name="Line 101"/>
                <p:cNvSpPr>
                  <a:spLocks noChangeShapeType="1"/>
                </p:cNvSpPr>
                <p:nvPr/>
              </p:nvSpPr>
              <p:spPr bwMode="auto">
                <a:xfrm flipV="1">
                  <a:off x="5111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50" name="Line 102"/>
                <p:cNvSpPr>
                  <a:spLocks noChangeShapeType="1"/>
                </p:cNvSpPr>
                <p:nvPr/>
              </p:nvSpPr>
              <p:spPr bwMode="auto">
                <a:xfrm flipV="1">
                  <a:off x="5147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51" name="Line 103"/>
                <p:cNvSpPr>
                  <a:spLocks noChangeShapeType="1"/>
                </p:cNvSpPr>
                <p:nvPr/>
              </p:nvSpPr>
              <p:spPr bwMode="auto">
                <a:xfrm flipV="1">
                  <a:off x="5170" y="2600"/>
                  <a:ext cx="1" cy="24"/>
                </a:xfrm>
                <a:prstGeom prst="line">
                  <a:avLst/>
                </a:prstGeom>
                <a:noFill/>
                <a:ln w="23813">
                  <a:solidFill>
                    <a:srgbClr val="00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59" name="Line 104"/>
              <p:cNvSpPr>
                <a:spLocks noChangeShapeType="1"/>
              </p:cNvSpPr>
              <p:nvPr/>
            </p:nvSpPr>
            <p:spPr bwMode="auto">
              <a:xfrm>
                <a:off x="753" y="2624"/>
                <a:ext cx="4439" cy="1"/>
              </a:xfrm>
              <a:prstGeom prst="line">
                <a:avLst/>
              </a:prstGeom>
              <a:noFill/>
              <a:ln w="23813">
                <a:solidFill>
                  <a:srgbClr val="00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21" name="Rectangle 109"/>
            <p:cNvSpPr>
              <a:spLocks noChangeArrowheads="1"/>
            </p:cNvSpPr>
            <p:nvPr/>
          </p:nvSpPr>
          <p:spPr bwMode="auto">
            <a:xfrm>
              <a:off x="1048624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22" name="Rectangle 110"/>
            <p:cNvSpPr>
              <a:spLocks noChangeArrowheads="1"/>
            </p:cNvSpPr>
            <p:nvPr/>
          </p:nvSpPr>
          <p:spPr bwMode="auto">
            <a:xfrm>
              <a:off x="1283574" y="1740508"/>
              <a:ext cx="205184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-3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23" name="Rectangle 111"/>
            <p:cNvSpPr>
              <a:spLocks noChangeArrowheads="1"/>
            </p:cNvSpPr>
            <p:nvPr/>
          </p:nvSpPr>
          <p:spPr bwMode="auto">
            <a:xfrm>
              <a:off x="1470899" y="1791308"/>
              <a:ext cx="1025922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      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24" name="Rectangle 112"/>
            <p:cNvSpPr>
              <a:spLocks noChangeArrowheads="1"/>
            </p:cNvSpPr>
            <p:nvPr/>
          </p:nvSpPr>
          <p:spPr bwMode="auto">
            <a:xfrm>
              <a:off x="2409112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25" name="Rectangle 113"/>
            <p:cNvSpPr>
              <a:spLocks noChangeArrowheads="1"/>
            </p:cNvSpPr>
            <p:nvPr/>
          </p:nvSpPr>
          <p:spPr bwMode="auto">
            <a:xfrm>
              <a:off x="1823324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26" name="Rectangle 114"/>
            <p:cNvSpPr>
              <a:spLocks noChangeArrowheads="1"/>
            </p:cNvSpPr>
            <p:nvPr/>
          </p:nvSpPr>
          <p:spPr bwMode="auto">
            <a:xfrm>
              <a:off x="2056687" y="1740508"/>
              <a:ext cx="205184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-2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27" name="Rectangle 115"/>
            <p:cNvSpPr>
              <a:spLocks noChangeArrowheads="1"/>
            </p:cNvSpPr>
            <p:nvPr/>
          </p:nvSpPr>
          <p:spPr bwMode="auto">
            <a:xfrm>
              <a:off x="2245599" y="1791308"/>
              <a:ext cx="1025922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      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28" name="Rectangle 116"/>
            <p:cNvSpPr>
              <a:spLocks noChangeArrowheads="1"/>
            </p:cNvSpPr>
            <p:nvPr/>
          </p:nvSpPr>
          <p:spPr bwMode="auto">
            <a:xfrm>
              <a:off x="3182224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29" name="Rectangle 117"/>
            <p:cNvSpPr>
              <a:spLocks noChangeArrowheads="1"/>
            </p:cNvSpPr>
            <p:nvPr/>
          </p:nvSpPr>
          <p:spPr bwMode="auto">
            <a:xfrm>
              <a:off x="2620249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0" name="Rectangle 118"/>
            <p:cNvSpPr>
              <a:spLocks noChangeArrowheads="1"/>
            </p:cNvSpPr>
            <p:nvPr/>
          </p:nvSpPr>
          <p:spPr bwMode="auto">
            <a:xfrm>
              <a:off x="2855199" y="1740508"/>
              <a:ext cx="205184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-1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1" name="Rectangle 119"/>
            <p:cNvSpPr>
              <a:spLocks noChangeArrowheads="1"/>
            </p:cNvSpPr>
            <p:nvPr/>
          </p:nvSpPr>
          <p:spPr bwMode="auto">
            <a:xfrm>
              <a:off x="3042524" y="1791308"/>
              <a:ext cx="1025922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      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2" name="Rectangle 120"/>
            <p:cNvSpPr>
              <a:spLocks noChangeArrowheads="1"/>
            </p:cNvSpPr>
            <p:nvPr/>
          </p:nvSpPr>
          <p:spPr bwMode="auto">
            <a:xfrm>
              <a:off x="3980737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Rectangle 121"/>
            <p:cNvSpPr>
              <a:spLocks noChangeArrowheads="1"/>
            </p:cNvSpPr>
            <p:nvPr/>
          </p:nvSpPr>
          <p:spPr bwMode="auto">
            <a:xfrm>
              <a:off x="3382249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4" name="Rectangle 122"/>
            <p:cNvSpPr>
              <a:spLocks noChangeArrowheads="1"/>
            </p:cNvSpPr>
            <p:nvPr/>
          </p:nvSpPr>
          <p:spPr bwMode="auto">
            <a:xfrm>
              <a:off x="3617199" y="1740508"/>
              <a:ext cx="12824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5" name="Rectangle 123"/>
            <p:cNvSpPr>
              <a:spLocks noChangeArrowheads="1"/>
            </p:cNvSpPr>
            <p:nvPr/>
          </p:nvSpPr>
          <p:spPr bwMode="auto">
            <a:xfrm>
              <a:off x="3733087" y="1791308"/>
              <a:ext cx="1025922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      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6" name="Rectangle 124"/>
            <p:cNvSpPr>
              <a:spLocks noChangeArrowheads="1"/>
            </p:cNvSpPr>
            <p:nvPr/>
          </p:nvSpPr>
          <p:spPr bwMode="auto">
            <a:xfrm>
              <a:off x="4671300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7" name="Rectangle 125"/>
            <p:cNvSpPr>
              <a:spLocks noChangeArrowheads="1"/>
            </p:cNvSpPr>
            <p:nvPr/>
          </p:nvSpPr>
          <p:spPr bwMode="auto">
            <a:xfrm>
              <a:off x="4074400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8" name="Rectangle 126"/>
            <p:cNvSpPr>
              <a:spLocks noChangeArrowheads="1"/>
            </p:cNvSpPr>
            <p:nvPr/>
          </p:nvSpPr>
          <p:spPr bwMode="auto">
            <a:xfrm>
              <a:off x="4307762" y="1740508"/>
              <a:ext cx="12824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39" name="Rectangle 127"/>
            <p:cNvSpPr>
              <a:spLocks noChangeArrowheads="1"/>
            </p:cNvSpPr>
            <p:nvPr/>
          </p:nvSpPr>
          <p:spPr bwMode="auto">
            <a:xfrm>
              <a:off x="4425237" y="1791308"/>
              <a:ext cx="1025922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      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Rectangle 128"/>
            <p:cNvSpPr>
              <a:spLocks noChangeArrowheads="1"/>
            </p:cNvSpPr>
            <p:nvPr/>
          </p:nvSpPr>
          <p:spPr bwMode="auto">
            <a:xfrm>
              <a:off x="5363450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1" name="Rectangle 129"/>
            <p:cNvSpPr>
              <a:spLocks noChangeArrowheads="1"/>
            </p:cNvSpPr>
            <p:nvPr/>
          </p:nvSpPr>
          <p:spPr bwMode="auto">
            <a:xfrm>
              <a:off x="4941175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2" name="Rectangle 130"/>
            <p:cNvSpPr>
              <a:spLocks noChangeArrowheads="1"/>
            </p:cNvSpPr>
            <p:nvPr/>
          </p:nvSpPr>
          <p:spPr bwMode="auto">
            <a:xfrm>
              <a:off x="5176125" y="1740508"/>
              <a:ext cx="12824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3" name="Rectangle 131"/>
            <p:cNvSpPr>
              <a:spLocks noChangeArrowheads="1"/>
            </p:cNvSpPr>
            <p:nvPr/>
          </p:nvSpPr>
          <p:spPr bwMode="auto">
            <a:xfrm>
              <a:off x="5293600" y="1791308"/>
              <a:ext cx="1025922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      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Rectangle 132"/>
            <p:cNvSpPr>
              <a:spLocks noChangeArrowheads="1"/>
            </p:cNvSpPr>
            <p:nvPr/>
          </p:nvSpPr>
          <p:spPr bwMode="auto">
            <a:xfrm>
              <a:off x="6230225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5" name="Rectangle 133"/>
            <p:cNvSpPr>
              <a:spLocks noChangeArrowheads="1"/>
            </p:cNvSpPr>
            <p:nvPr/>
          </p:nvSpPr>
          <p:spPr bwMode="auto">
            <a:xfrm>
              <a:off x="5738100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6" name="Rectangle 134"/>
            <p:cNvSpPr>
              <a:spLocks noChangeArrowheads="1"/>
            </p:cNvSpPr>
            <p:nvPr/>
          </p:nvSpPr>
          <p:spPr bwMode="auto">
            <a:xfrm>
              <a:off x="5973050" y="1740508"/>
              <a:ext cx="12824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3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7" name="Rectangle 135"/>
            <p:cNvSpPr>
              <a:spLocks noChangeArrowheads="1"/>
            </p:cNvSpPr>
            <p:nvPr/>
          </p:nvSpPr>
          <p:spPr bwMode="auto">
            <a:xfrm>
              <a:off x="6090525" y="1791308"/>
              <a:ext cx="1025922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      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8" name="Rectangle 136"/>
            <p:cNvSpPr>
              <a:spLocks noChangeArrowheads="1"/>
            </p:cNvSpPr>
            <p:nvPr/>
          </p:nvSpPr>
          <p:spPr bwMode="auto">
            <a:xfrm>
              <a:off x="7028738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9" name="Rectangle 137"/>
            <p:cNvSpPr>
              <a:spLocks noChangeArrowheads="1"/>
            </p:cNvSpPr>
            <p:nvPr/>
          </p:nvSpPr>
          <p:spPr bwMode="auto">
            <a:xfrm>
              <a:off x="6500100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50" name="Rectangle 138"/>
            <p:cNvSpPr>
              <a:spLocks noChangeArrowheads="1"/>
            </p:cNvSpPr>
            <p:nvPr/>
          </p:nvSpPr>
          <p:spPr bwMode="auto">
            <a:xfrm>
              <a:off x="6735050" y="1740508"/>
              <a:ext cx="12824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4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51" name="Rectangle 139"/>
            <p:cNvSpPr>
              <a:spLocks noChangeArrowheads="1"/>
            </p:cNvSpPr>
            <p:nvPr/>
          </p:nvSpPr>
          <p:spPr bwMode="auto">
            <a:xfrm>
              <a:off x="6852525" y="1791308"/>
              <a:ext cx="1025922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      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52" name="Rectangle 140"/>
            <p:cNvSpPr>
              <a:spLocks noChangeArrowheads="1"/>
            </p:cNvSpPr>
            <p:nvPr/>
          </p:nvSpPr>
          <p:spPr bwMode="auto">
            <a:xfrm>
              <a:off x="7790738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53" name="Rectangle 141"/>
            <p:cNvSpPr>
              <a:spLocks noChangeArrowheads="1"/>
            </p:cNvSpPr>
            <p:nvPr/>
          </p:nvSpPr>
          <p:spPr bwMode="auto">
            <a:xfrm>
              <a:off x="7298613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54" name="Rectangle 142"/>
            <p:cNvSpPr>
              <a:spLocks noChangeArrowheads="1"/>
            </p:cNvSpPr>
            <p:nvPr/>
          </p:nvSpPr>
          <p:spPr bwMode="auto">
            <a:xfrm>
              <a:off x="7531976" y="1740508"/>
              <a:ext cx="12824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5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55" name="Rectangle 144"/>
            <p:cNvSpPr>
              <a:spLocks noChangeArrowheads="1"/>
            </p:cNvSpPr>
            <p:nvPr/>
          </p:nvSpPr>
          <p:spPr bwMode="auto">
            <a:xfrm>
              <a:off x="8071726" y="1791308"/>
              <a:ext cx="25648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10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56" name="Rectangle 145"/>
            <p:cNvSpPr>
              <a:spLocks noChangeArrowheads="1"/>
            </p:cNvSpPr>
            <p:nvPr/>
          </p:nvSpPr>
          <p:spPr bwMode="auto">
            <a:xfrm>
              <a:off x="8306676" y="1740508"/>
              <a:ext cx="128240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800" b="0">
                  <a:solidFill>
                    <a:srgbClr val="0000FF"/>
                  </a:solidFill>
                  <a:latin typeface="Arial" charset="0"/>
                </a:rPr>
                <a:t>6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57" name="Rectangle 163"/>
            <p:cNvSpPr>
              <a:spLocks noChangeArrowheads="1"/>
            </p:cNvSpPr>
            <p:nvPr/>
          </p:nvSpPr>
          <p:spPr bwMode="auto">
            <a:xfrm>
              <a:off x="7849476" y="1588107"/>
              <a:ext cx="577081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>
                  <a:solidFill>
                    <a:srgbClr val="0000FF"/>
                  </a:solidFill>
                  <a:latin typeface="Arial" charset="0"/>
                </a:rPr>
                <a:t>second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152" name="Groupe 139"/>
          <p:cNvGrpSpPr/>
          <p:nvPr/>
        </p:nvGrpSpPr>
        <p:grpSpPr>
          <a:xfrm>
            <a:off x="380287" y="4464340"/>
            <a:ext cx="2457451" cy="289985"/>
            <a:chOff x="380286" y="3002576"/>
            <a:chExt cx="2457451" cy="217489"/>
          </a:xfrm>
        </p:grpSpPr>
        <p:sp>
          <p:nvSpPr>
            <p:cNvPr id="153" name="Rectangle 148"/>
            <p:cNvSpPr>
              <a:spLocks noChangeArrowheads="1"/>
            </p:cNvSpPr>
            <p:nvPr/>
          </p:nvSpPr>
          <p:spPr bwMode="auto">
            <a:xfrm>
              <a:off x="1077199" y="3026389"/>
              <a:ext cx="1760538" cy="193676"/>
            </a:xfrm>
            <a:prstGeom prst="rect">
              <a:avLst/>
            </a:prstGeom>
            <a:noFill/>
            <a:ln w="11113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4" name="Rectangle 149"/>
            <p:cNvSpPr>
              <a:spLocks noChangeArrowheads="1"/>
            </p:cNvSpPr>
            <p:nvPr/>
          </p:nvSpPr>
          <p:spPr bwMode="auto">
            <a:xfrm>
              <a:off x="1235949" y="3002576"/>
              <a:ext cx="1423467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 dirty="0" err="1" smtClean="0">
                  <a:solidFill>
                    <a:srgbClr val="0000FF"/>
                  </a:solidFill>
                  <a:latin typeface="Arial" charset="0"/>
                </a:rPr>
                <a:t>ELMs</a:t>
              </a:r>
              <a:r>
                <a:rPr lang="fr-FR" altLang="fr-FR" sz="1400" dirty="0" smtClean="0">
                  <a:solidFill>
                    <a:srgbClr val="0000FF"/>
                  </a:solidFill>
                  <a:latin typeface="Arial" charset="0"/>
                </a:rPr>
                <a:t> </a:t>
              </a:r>
              <a:r>
                <a:rPr lang="fr-FR" altLang="fr-FR" sz="1400" dirty="0">
                  <a:solidFill>
                    <a:srgbClr val="0000FF"/>
                  </a:solidFill>
                  <a:latin typeface="Arial" charset="0"/>
                </a:rPr>
                <a:t>- Disruption</a:t>
              </a:r>
              <a:endParaRPr lang="fr-FR" altLang="fr-FR" sz="1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155" name="Rectangle 167"/>
            <p:cNvSpPr>
              <a:spLocks noChangeArrowheads="1"/>
            </p:cNvSpPr>
            <p:nvPr/>
          </p:nvSpPr>
          <p:spPr bwMode="auto">
            <a:xfrm>
              <a:off x="380286" y="3002576"/>
              <a:ext cx="378309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 dirty="0" err="1" smtClean="0">
                  <a:solidFill>
                    <a:srgbClr val="0000FF"/>
                  </a:solidFill>
                  <a:latin typeface="Arial" charset="0"/>
                </a:rPr>
                <a:t>Heat</a:t>
              </a:r>
              <a:endParaRPr lang="fr-FR" altLang="fr-FR" sz="1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156" name="Groupe 143"/>
          <p:cNvGrpSpPr/>
          <p:nvPr/>
        </p:nvGrpSpPr>
        <p:grpSpPr>
          <a:xfrm>
            <a:off x="380287" y="3816632"/>
            <a:ext cx="4862415" cy="281517"/>
            <a:chOff x="380286" y="2516799"/>
            <a:chExt cx="4862415" cy="211138"/>
          </a:xfrm>
        </p:grpSpPr>
        <p:sp>
          <p:nvSpPr>
            <p:cNvPr id="157" name="Rectangle 105"/>
            <p:cNvSpPr>
              <a:spLocks noChangeArrowheads="1"/>
            </p:cNvSpPr>
            <p:nvPr/>
          </p:nvSpPr>
          <p:spPr bwMode="auto">
            <a:xfrm>
              <a:off x="1097836" y="2534261"/>
              <a:ext cx="476250" cy="193676"/>
            </a:xfrm>
            <a:prstGeom prst="rect">
              <a:avLst/>
            </a:prstGeom>
            <a:noFill/>
            <a:ln w="11113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8" name="Rectangle 106"/>
            <p:cNvSpPr>
              <a:spLocks noChangeArrowheads="1"/>
            </p:cNvSpPr>
            <p:nvPr/>
          </p:nvSpPr>
          <p:spPr bwMode="auto">
            <a:xfrm>
              <a:off x="1142286" y="2535849"/>
              <a:ext cx="408766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 dirty="0">
                  <a:solidFill>
                    <a:srgbClr val="0000FF"/>
                  </a:solidFill>
                  <a:latin typeface="Arial" charset="0"/>
                </a:rPr>
                <a:t>MHD</a:t>
              </a:r>
              <a:endParaRPr lang="fr-FR" altLang="fr-FR" sz="1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159" name="Rectangle 158"/>
            <p:cNvSpPr>
              <a:spLocks noChangeArrowheads="1"/>
            </p:cNvSpPr>
            <p:nvPr/>
          </p:nvSpPr>
          <p:spPr bwMode="auto">
            <a:xfrm>
              <a:off x="2021761" y="2529499"/>
              <a:ext cx="1591782" cy="161583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 dirty="0" err="1">
                  <a:solidFill>
                    <a:srgbClr val="0000FF"/>
                  </a:solidFill>
                  <a:latin typeface="Arial" charset="0"/>
                </a:rPr>
                <a:t>Energy</a:t>
              </a:r>
              <a:r>
                <a:rPr lang="fr-FR" altLang="fr-FR" sz="1400" dirty="0">
                  <a:solidFill>
                    <a:srgbClr val="0000FF"/>
                  </a:solidFill>
                  <a:latin typeface="Arial" charset="0"/>
                </a:rPr>
                <a:t> confinement</a:t>
              </a:r>
              <a:endParaRPr lang="fr-FR" altLang="fr-FR" sz="1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160" name="Rectangle 150"/>
            <p:cNvSpPr>
              <a:spLocks noChangeArrowheads="1"/>
            </p:cNvSpPr>
            <p:nvPr/>
          </p:nvSpPr>
          <p:spPr bwMode="auto">
            <a:xfrm>
              <a:off x="2690099" y="2540611"/>
              <a:ext cx="298159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>
                  <a:solidFill>
                    <a:srgbClr val="0000FF"/>
                  </a:solidFill>
                  <a:latin typeface="Arial" charset="0"/>
                </a:rPr>
                <a:t>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161" name="Rectangle 153"/>
            <p:cNvSpPr>
              <a:spLocks noChangeArrowheads="1"/>
            </p:cNvSpPr>
            <p:nvPr/>
          </p:nvSpPr>
          <p:spPr bwMode="auto">
            <a:xfrm>
              <a:off x="3652124" y="2540611"/>
              <a:ext cx="149080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>
                  <a:solidFill>
                    <a:srgbClr val="0000FF"/>
                  </a:solidFill>
                  <a:latin typeface="Arial" charset="0"/>
                </a:rPr>
                <a:t>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162" name="Rectangle 157"/>
            <p:cNvSpPr>
              <a:spLocks noChangeArrowheads="1"/>
            </p:cNvSpPr>
            <p:nvPr/>
          </p:nvSpPr>
          <p:spPr bwMode="auto">
            <a:xfrm>
              <a:off x="3933112" y="2529499"/>
              <a:ext cx="1309589" cy="161583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 dirty="0" err="1">
                  <a:solidFill>
                    <a:srgbClr val="0000FF"/>
                  </a:solidFill>
                  <a:latin typeface="Arial" charset="0"/>
                </a:rPr>
                <a:t>Current</a:t>
              </a:r>
              <a:r>
                <a:rPr lang="fr-FR" altLang="fr-FR" sz="1400" dirty="0">
                  <a:solidFill>
                    <a:srgbClr val="0000FF"/>
                  </a:solidFill>
                  <a:latin typeface="Arial" charset="0"/>
                </a:rPr>
                <a:t> diffusion</a:t>
              </a:r>
              <a:endParaRPr lang="fr-FR" altLang="fr-FR" sz="1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163" name="Rectangle 164"/>
            <p:cNvSpPr>
              <a:spLocks noChangeArrowheads="1"/>
            </p:cNvSpPr>
            <p:nvPr/>
          </p:nvSpPr>
          <p:spPr bwMode="auto">
            <a:xfrm>
              <a:off x="380286" y="2516799"/>
              <a:ext cx="597921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 dirty="0">
                  <a:solidFill>
                    <a:srgbClr val="0000FF"/>
                  </a:solidFill>
                  <a:latin typeface="Arial" charset="0"/>
                </a:rPr>
                <a:t>Plasma</a:t>
              </a:r>
              <a:endParaRPr lang="fr-FR" altLang="fr-FR" sz="1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164" name="Rectangle 169"/>
            <p:cNvSpPr>
              <a:spLocks noChangeArrowheads="1"/>
            </p:cNvSpPr>
            <p:nvPr/>
          </p:nvSpPr>
          <p:spPr bwMode="auto">
            <a:xfrm>
              <a:off x="1751886" y="2540611"/>
              <a:ext cx="298159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>
                  <a:solidFill>
                    <a:srgbClr val="0000FF"/>
                  </a:solidFill>
                  <a:latin typeface="Arial" charset="0"/>
                </a:rPr>
                <a:t>      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165" name="Groupe 152"/>
          <p:cNvGrpSpPr/>
          <p:nvPr/>
        </p:nvGrpSpPr>
        <p:grpSpPr>
          <a:xfrm>
            <a:off x="380287" y="5082404"/>
            <a:ext cx="3803465" cy="215444"/>
            <a:chOff x="380286" y="3466128"/>
            <a:chExt cx="3803465" cy="161583"/>
          </a:xfrm>
        </p:grpSpPr>
        <p:sp>
          <p:nvSpPr>
            <p:cNvPr id="166" name="Rectangle 170"/>
            <p:cNvSpPr>
              <a:spLocks noChangeArrowheads="1"/>
            </p:cNvSpPr>
            <p:nvPr/>
          </p:nvSpPr>
          <p:spPr bwMode="auto">
            <a:xfrm>
              <a:off x="380286" y="3466128"/>
              <a:ext cx="687689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 dirty="0" err="1">
                  <a:solidFill>
                    <a:srgbClr val="0000FF"/>
                  </a:solidFill>
                  <a:latin typeface="Arial" charset="0"/>
                </a:rPr>
                <a:t>Particles</a:t>
              </a:r>
              <a:endParaRPr lang="fr-FR" altLang="fr-FR" sz="1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167" name="Rectangle 173"/>
            <p:cNvSpPr>
              <a:spLocks noChangeArrowheads="1"/>
            </p:cNvSpPr>
            <p:nvPr/>
          </p:nvSpPr>
          <p:spPr bwMode="auto">
            <a:xfrm>
              <a:off x="2561512" y="3466128"/>
              <a:ext cx="1622239" cy="161583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63DE8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>
                  <a:solidFill>
                    <a:srgbClr val="0000FF"/>
                  </a:solidFill>
                  <a:latin typeface="Arial" charset="0"/>
                </a:rPr>
                <a:t>Particle confinement</a:t>
              </a:r>
              <a:endParaRPr lang="fr-FR" altLang="fr-FR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168" name="Group 186"/>
          <p:cNvGrpSpPr>
            <a:grpSpLocks/>
          </p:cNvGrpSpPr>
          <p:nvPr/>
        </p:nvGrpSpPr>
        <p:grpSpPr bwMode="auto">
          <a:xfrm>
            <a:off x="5224410" y="2235702"/>
            <a:ext cx="676950" cy="368300"/>
            <a:chOff x="3648" y="3072"/>
            <a:chExt cx="257" cy="174"/>
          </a:xfrm>
        </p:grpSpPr>
        <p:sp>
          <p:nvSpPr>
            <p:cNvPr id="169" name="Line 183"/>
            <p:cNvSpPr>
              <a:spLocks noChangeShapeType="1"/>
            </p:cNvSpPr>
            <p:nvPr/>
          </p:nvSpPr>
          <p:spPr bwMode="auto">
            <a:xfrm>
              <a:off x="3648" y="3081"/>
              <a:ext cx="19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>
              <a:spAutoFit/>
            </a:bodyPr>
            <a:lstStyle/>
            <a:p>
              <a:endParaRPr lang="fr-FR"/>
            </a:p>
          </p:txBody>
        </p:sp>
        <p:sp>
          <p:nvSpPr>
            <p:cNvPr id="170" name="Rectangle 184"/>
            <p:cNvSpPr>
              <a:spLocks noChangeArrowheads="1"/>
            </p:cNvSpPr>
            <p:nvPr/>
          </p:nvSpPr>
          <p:spPr bwMode="auto">
            <a:xfrm>
              <a:off x="3670" y="3072"/>
              <a:ext cx="235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66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>
              <a:spAutoFit/>
            </a:bodyPr>
            <a:lstStyle/>
            <a:p>
              <a:r>
                <a:rPr lang="en-GB" altLang="fr-FR" b="0" dirty="0" smtClean="0">
                  <a:solidFill>
                    <a:srgbClr val="FF0000"/>
                  </a:solidFill>
                </a:rPr>
                <a:t>ITER</a:t>
              </a:r>
              <a:endParaRPr lang="en-US" altLang="fr-FR" b="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71" name="Groupe 158"/>
          <p:cNvGrpSpPr/>
          <p:nvPr/>
        </p:nvGrpSpPr>
        <p:grpSpPr>
          <a:xfrm>
            <a:off x="2103561" y="2089704"/>
            <a:ext cx="2545513" cy="276999"/>
            <a:chOff x="2103560" y="2150735"/>
            <a:chExt cx="2545513" cy="207749"/>
          </a:xfrm>
        </p:grpSpPr>
        <p:sp>
          <p:nvSpPr>
            <p:cNvPr id="172" name="Line 183"/>
            <p:cNvSpPr>
              <a:spLocks noChangeShapeType="1"/>
            </p:cNvSpPr>
            <p:nvPr/>
          </p:nvSpPr>
          <p:spPr bwMode="auto">
            <a:xfrm>
              <a:off x="3452098" y="2275572"/>
              <a:ext cx="1196975" cy="7938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0">
              <a:spAutoFit/>
            </a:bodyPr>
            <a:lstStyle/>
            <a:p>
              <a:endParaRPr lang="fr-FR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103560" y="2150735"/>
              <a:ext cx="1449436" cy="2077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smtClean="0">
                  <a:solidFill>
                    <a:srgbClr val="00B050"/>
                  </a:solidFill>
                </a:rPr>
                <a:t>Most present day</a:t>
              </a:r>
              <a:endParaRPr lang="fr-FR" sz="1200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74" name="Groupe 161"/>
          <p:cNvGrpSpPr/>
          <p:nvPr/>
        </p:nvGrpSpPr>
        <p:grpSpPr>
          <a:xfrm>
            <a:off x="4037888" y="4457990"/>
            <a:ext cx="4732060" cy="1707314"/>
            <a:chOff x="4037887" y="2997813"/>
            <a:chExt cx="4732060" cy="1280485"/>
          </a:xfrm>
        </p:grpSpPr>
        <p:sp>
          <p:nvSpPr>
            <p:cNvPr id="175" name="Rectangle 155"/>
            <p:cNvSpPr>
              <a:spLocks noChangeArrowheads="1"/>
            </p:cNvSpPr>
            <p:nvPr/>
          </p:nvSpPr>
          <p:spPr bwMode="auto">
            <a:xfrm>
              <a:off x="4037887" y="2997813"/>
              <a:ext cx="1215076" cy="161583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 dirty="0" err="1">
                  <a:solidFill>
                    <a:srgbClr val="0000FF"/>
                  </a:solidFill>
                  <a:latin typeface="Arial" charset="0"/>
                </a:rPr>
                <a:t>Cooling</a:t>
              </a:r>
              <a:r>
                <a:rPr lang="fr-FR" altLang="fr-FR" sz="1400" dirty="0">
                  <a:solidFill>
                    <a:srgbClr val="0000FF"/>
                  </a:solidFill>
                  <a:latin typeface="Arial" charset="0"/>
                </a:rPr>
                <a:t> of </a:t>
              </a:r>
              <a:r>
                <a:rPr lang="fr-FR" altLang="fr-FR" sz="1400" dirty="0" smtClean="0">
                  <a:solidFill>
                    <a:srgbClr val="0000FF"/>
                  </a:solidFill>
                  <a:latin typeface="Arial" charset="0"/>
                </a:rPr>
                <a:t>PFC</a:t>
              </a:r>
              <a:endParaRPr lang="fr-FR" altLang="fr-FR" sz="1800" b="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176" name="Rectangle 160"/>
            <p:cNvSpPr>
              <a:spLocks noChangeArrowheads="1"/>
            </p:cNvSpPr>
            <p:nvPr/>
          </p:nvSpPr>
          <p:spPr bwMode="auto">
            <a:xfrm>
              <a:off x="6173075" y="2997813"/>
              <a:ext cx="1541448" cy="161583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>
                  <a:solidFill>
                    <a:srgbClr val="0000FF"/>
                  </a:solidFill>
                  <a:latin typeface="Arial" charset="0"/>
                </a:rPr>
                <a:t>Total thermalization</a:t>
              </a:r>
              <a:endParaRPr lang="fr-FR" altLang="fr-FR" sz="1800" b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177" name="Rectangle 175"/>
            <p:cNvSpPr>
              <a:spLocks noChangeArrowheads="1"/>
            </p:cNvSpPr>
            <p:nvPr/>
          </p:nvSpPr>
          <p:spPr bwMode="auto">
            <a:xfrm>
              <a:off x="4836400" y="3461365"/>
              <a:ext cx="1118640" cy="161583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>
                  <a:solidFill>
                    <a:srgbClr val="0000FF"/>
                  </a:solidFill>
                  <a:latin typeface="Arial" charset="0"/>
                </a:rPr>
                <a:t>Wall inventory</a:t>
              </a:r>
              <a:endParaRPr lang="fr-FR" altLang="fr-FR" sz="1800" b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178" name="Rectangle 178"/>
            <p:cNvSpPr>
              <a:spLocks noChangeArrowheads="1"/>
            </p:cNvSpPr>
            <p:nvPr/>
          </p:nvSpPr>
          <p:spPr bwMode="auto">
            <a:xfrm>
              <a:off x="7157326" y="3461365"/>
              <a:ext cx="1612621" cy="161583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lvl1pPr marL="342900" indent="-3429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fr-FR" altLang="fr-FR" sz="1400" dirty="0">
                  <a:solidFill>
                    <a:srgbClr val="0000FF"/>
                  </a:solidFill>
                  <a:latin typeface="Arial" charset="0"/>
                </a:rPr>
                <a:t>PFC </a:t>
              </a:r>
              <a:r>
                <a:rPr lang="fr-FR" altLang="fr-FR" sz="1400" dirty="0" err="1" smtClean="0">
                  <a:solidFill>
                    <a:srgbClr val="0000FF"/>
                  </a:solidFill>
                  <a:latin typeface="Arial" charset="0"/>
                </a:rPr>
                <a:t>lifetime</a:t>
              </a:r>
              <a:r>
                <a:rPr lang="fr-FR" altLang="fr-FR" sz="1400" dirty="0" smtClean="0">
                  <a:solidFill>
                    <a:srgbClr val="0000FF"/>
                  </a:solidFill>
                  <a:latin typeface="Arial" charset="0"/>
                </a:rPr>
                <a:t>/</a:t>
              </a:r>
              <a:r>
                <a:rPr lang="fr-FR" altLang="fr-FR" sz="1400" dirty="0" err="1" smtClean="0">
                  <a:solidFill>
                    <a:srgbClr val="0000FF"/>
                  </a:solidFill>
                  <a:latin typeface="Arial" charset="0"/>
                </a:rPr>
                <a:t>erosion</a:t>
              </a:r>
              <a:endParaRPr lang="fr-FR" altLang="fr-FR" sz="1800" b="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grpSp>
          <p:nvGrpSpPr>
            <p:cNvPr id="179" name="Group 187"/>
            <p:cNvGrpSpPr>
              <a:grpSpLocks/>
            </p:cNvGrpSpPr>
            <p:nvPr/>
          </p:nvGrpSpPr>
          <p:grpSpPr bwMode="auto">
            <a:xfrm>
              <a:off x="4571286" y="3987785"/>
              <a:ext cx="3581400" cy="290513"/>
              <a:chOff x="3072" y="3696"/>
              <a:chExt cx="2256" cy="183"/>
            </a:xfrm>
          </p:grpSpPr>
          <p:sp>
            <p:nvSpPr>
              <p:cNvPr id="180" name="Rectangle 182"/>
              <p:cNvSpPr>
                <a:spLocks noChangeArrowheads="1"/>
              </p:cNvSpPr>
              <p:nvPr/>
            </p:nvSpPr>
            <p:spPr bwMode="auto">
              <a:xfrm>
                <a:off x="3846" y="3705"/>
                <a:ext cx="785" cy="1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>
                <a:spAutoFit/>
              </a:bodyPr>
              <a:lstStyle/>
              <a:p>
                <a:r>
                  <a:rPr lang="en-GB" altLang="fr-FR" dirty="0">
                    <a:solidFill>
                      <a:srgbClr val="FF0000"/>
                    </a:solidFill>
                  </a:rPr>
                  <a:t>PWI </a:t>
                </a:r>
                <a:r>
                  <a:rPr lang="en-GB" altLang="fr-FR" dirty="0" smtClean="0">
                    <a:solidFill>
                      <a:srgbClr val="FF0000"/>
                    </a:solidFill>
                  </a:rPr>
                  <a:t>issues</a:t>
                </a:r>
                <a:endParaRPr lang="en-US" altLang="fr-F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1" name="Line 185"/>
              <p:cNvSpPr>
                <a:spLocks noChangeShapeType="1"/>
              </p:cNvSpPr>
              <p:nvPr/>
            </p:nvSpPr>
            <p:spPr bwMode="auto">
              <a:xfrm>
                <a:off x="3072" y="3696"/>
                <a:ext cx="2256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>
                <a:spAutoFit/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182" name="Group 186"/>
          <p:cNvGrpSpPr>
            <a:grpSpLocks/>
          </p:cNvGrpSpPr>
          <p:nvPr/>
        </p:nvGrpSpPr>
        <p:grpSpPr bwMode="auto">
          <a:xfrm>
            <a:off x="5801204" y="2244598"/>
            <a:ext cx="2753121" cy="368300"/>
            <a:chOff x="3648" y="3072"/>
            <a:chExt cx="352" cy="174"/>
          </a:xfrm>
        </p:grpSpPr>
        <p:sp>
          <p:nvSpPr>
            <p:cNvPr id="183" name="Line 183"/>
            <p:cNvSpPr>
              <a:spLocks noChangeShapeType="1"/>
            </p:cNvSpPr>
            <p:nvPr/>
          </p:nvSpPr>
          <p:spPr bwMode="auto">
            <a:xfrm>
              <a:off x="3648" y="3081"/>
              <a:ext cx="35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0">
              <a:spAutoFit/>
            </a:bodyPr>
            <a:lstStyle/>
            <a:p>
              <a:endParaRPr lang="fr-FR"/>
            </a:p>
          </p:txBody>
        </p:sp>
        <p:sp>
          <p:nvSpPr>
            <p:cNvPr id="184" name="Rectangle 184"/>
            <p:cNvSpPr>
              <a:spLocks noChangeArrowheads="1"/>
            </p:cNvSpPr>
            <p:nvPr/>
          </p:nvSpPr>
          <p:spPr bwMode="auto">
            <a:xfrm>
              <a:off x="3783" y="3072"/>
              <a:ext cx="115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66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>
              <a:spAutoFit/>
            </a:bodyPr>
            <a:lstStyle/>
            <a:p>
              <a:r>
                <a:rPr lang="en-GB" altLang="fr-FR" b="0" dirty="0" smtClean="0">
                  <a:solidFill>
                    <a:srgbClr val="FF0000"/>
                  </a:solidFill>
                </a:rPr>
                <a:t>Reactor</a:t>
              </a:r>
              <a:endParaRPr lang="en-US" altLang="fr-FR" b="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568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LPO figure of merits</a:t>
            </a:r>
            <a:endParaRPr lang="en-GB" dirty="0"/>
          </a:p>
        </p:txBody>
      </p:sp>
      <p:pic>
        <p:nvPicPr>
          <p:cNvPr id="4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2371" y="2155109"/>
            <a:ext cx="4079106" cy="348158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192198" y="5668419"/>
            <a:ext cx="22829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33333"/>
                </a:solidFill>
              </a:rPr>
              <a:t>[adapted from G. De </a:t>
            </a:r>
            <a:r>
              <a:rPr lang="en-US" sz="1000" dirty="0" err="1" smtClean="0">
                <a:solidFill>
                  <a:srgbClr val="333333"/>
                </a:solidFill>
              </a:rPr>
              <a:t>Temmerman</a:t>
            </a:r>
            <a:r>
              <a:rPr lang="en-US" sz="1000" dirty="0" smtClean="0">
                <a:solidFill>
                  <a:srgbClr val="333333"/>
                </a:solidFill>
              </a:rPr>
              <a:t> 2018]</a:t>
            </a:r>
            <a:endParaRPr lang="fr-FR" sz="1000" dirty="0">
              <a:solidFill>
                <a:srgbClr val="333333"/>
              </a:solidFill>
            </a:endParaRPr>
          </a:p>
        </p:txBody>
      </p:sp>
      <p:pic>
        <p:nvPicPr>
          <p:cNvPr id="6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994876"/>
            <a:ext cx="4677142" cy="391976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821584" y="5847075"/>
            <a:ext cx="191270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33333"/>
                </a:solidFill>
              </a:rPr>
              <a:t>[E. </a:t>
            </a:r>
            <a:r>
              <a:rPr lang="en-US" sz="1000" dirty="0">
                <a:solidFill>
                  <a:srgbClr val="333333"/>
                </a:solidFill>
              </a:rPr>
              <a:t>T</a:t>
            </a:r>
            <a:r>
              <a:rPr lang="en-US" sz="1000" dirty="0" smtClean="0">
                <a:solidFill>
                  <a:srgbClr val="333333"/>
                </a:solidFill>
              </a:rPr>
              <a:t>sitrone, PSI 2006, JNM 2007]</a:t>
            </a:r>
            <a:endParaRPr lang="fr-FR" sz="1000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41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6106998"/>
            <a:ext cx="80648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de-DE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 by Kikuchi, adapted from Sunn Pedersen et al., PPCF 2018; Wolf 2018]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uppieren 10"/>
          <p:cNvGrpSpPr/>
          <p:nvPr/>
        </p:nvGrpSpPr>
        <p:grpSpPr>
          <a:xfrm>
            <a:off x="323528" y="1638446"/>
            <a:ext cx="7600898" cy="3837519"/>
            <a:chOff x="859534" y="921179"/>
            <a:chExt cx="8440933" cy="4257108"/>
          </a:xfrm>
        </p:grpSpPr>
        <p:pic>
          <p:nvPicPr>
            <p:cNvPr id="14" name="Grafik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9534" y="921179"/>
              <a:ext cx="8440933" cy="4257108"/>
            </a:xfrm>
            <a:prstGeom prst="rect">
              <a:avLst/>
            </a:prstGeom>
          </p:spPr>
        </p:pic>
        <p:sp>
          <p:nvSpPr>
            <p:cNvPr id="15" name="Rechteck 9"/>
            <p:cNvSpPr/>
            <p:nvPr/>
          </p:nvSpPr>
          <p:spPr>
            <a:xfrm>
              <a:off x="1679713" y="4999383"/>
              <a:ext cx="1649896" cy="1789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6" name="Abgerundetes Rechteck 12"/>
          <p:cNvSpPr/>
          <p:nvPr/>
        </p:nvSpPr>
        <p:spPr>
          <a:xfrm>
            <a:off x="4047999" y="2671488"/>
            <a:ext cx="591338" cy="242901"/>
          </a:xfrm>
          <a:prstGeom prst="round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674" tIns="52335" rIns="104674" bIns="52335" rtlCol="0" anchor="ctr"/>
          <a:lstStyle/>
          <a:p>
            <a:pPr algn="ctr"/>
            <a:endParaRPr lang="en-GB"/>
          </a:p>
        </p:txBody>
      </p:sp>
      <p:sp>
        <p:nvSpPr>
          <p:cNvPr id="17" name="Ellipse 14"/>
          <p:cNvSpPr>
            <a:spLocks noChangeAspect="1"/>
          </p:cNvSpPr>
          <p:nvPr/>
        </p:nvSpPr>
        <p:spPr>
          <a:xfrm>
            <a:off x="1393197" y="4431257"/>
            <a:ext cx="161893" cy="162259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674" tIns="52335" rIns="104674" bIns="52335" rtlCol="0" anchor="ctr"/>
          <a:lstStyle/>
          <a:p>
            <a:pPr algn="ctr"/>
            <a:endParaRPr lang="en-GB"/>
          </a:p>
        </p:txBody>
      </p:sp>
      <p:sp>
        <p:nvSpPr>
          <p:cNvPr id="18" name="Rechteck 16"/>
          <p:cNvSpPr/>
          <p:nvPr/>
        </p:nvSpPr>
        <p:spPr>
          <a:xfrm>
            <a:off x="1707470" y="4449226"/>
            <a:ext cx="341309" cy="1622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feld 26"/>
          <p:cNvSpPr txBox="1"/>
          <p:nvPr/>
        </p:nvSpPr>
        <p:spPr>
          <a:xfrm>
            <a:off x="1633487" y="4359793"/>
            <a:ext cx="586339" cy="305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W7-X</a:t>
            </a:r>
            <a:endParaRPr lang="en-GB" sz="1600" b="1" dirty="0"/>
          </a:p>
        </p:txBody>
      </p:sp>
      <p:sp>
        <p:nvSpPr>
          <p:cNvPr id="24" name="Textfeld 11"/>
          <p:cNvSpPr txBox="1"/>
          <p:nvPr/>
        </p:nvSpPr>
        <p:spPr>
          <a:xfrm>
            <a:off x="3834935" y="2298508"/>
            <a:ext cx="1017466" cy="331100"/>
          </a:xfrm>
          <a:prstGeom prst="rect">
            <a:avLst/>
          </a:prstGeom>
          <a:solidFill>
            <a:schemeClr val="bg1"/>
          </a:solidFill>
        </p:spPr>
        <p:txBody>
          <a:bodyPr wrap="none" lIns="104674" tIns="52335" rIns="104674" bIns="52335" rtlCol="0">
            <a:spAutoFit/>
          </a:bodyPr>
          <a:lstStyle/>
          <a:p>
            <a:r>
              <a:rPr lang="en-GB" sz="1700" b="1" dirty="0" smtClean="0">
                <a:ea typeface="Arial MT Condensed" pitchFamily="34" charset="0"/>
                <a:cs typeface="Arial MT Condensed" pitchFamily="34" charset="0"/>
              </a:rPr>
              <a:t>W7-X OP2</a:t>
            </a:r>
            <a:endParaRPr lang="en-GB" sz="1700" b="1" dirty="0">
              <a:ea typeface="Arial MT Condensed" pitchFamily="34" charset="0"/>
              <a:cs typeface="Arial MT Condensed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138101" y="2762197"/>
            <a:ext cx="190735" cy="1761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59686" y="2517840"/>
            <a:ext cx="1284175" cy="957944"/>
            <a:chOff x="2007709" y="1809535"/>
            <a:chExt cx="1284175" cy="957944"/>
          </a:xfrm>
        </p:grpSpPr>
        <p:sp>
          <p:nvSpPr>
            <p:cNvPr id="40" name="Textfeld 35"/>
            <p:cNvSpPr txBox="1"/>
            <p:nvPr/>
          </p:nvSpPr>
          <p:spPr>
            <a:xfrm>
              <a:off x="2007709" y="1809535"/>
              <a:ext cx="681135" cy="33110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104674" tIns="52335" rIns="104674" bIns="52335" rtlCol="0">
              <a:spAutoFit/>
            </a:bodyPr>
            <a:lstStyle/>
            <a:p>
              <a:r>
                <a:rPr lang="en-GB" sz="1700" b="1" dirty="0" smtClean="0">
                  <a:ea typeface="Arial MT Condensed" pitchFamily="34" charset="0"/>
                  <a:cs typeface="Arial MT Condensed" pitchFamily="34" charset="0"/>
                </a:rPr>
                <a:t>OP1.2</a:t>
              </a:r>
              <a:endParaRPr lang="en-GB" sz="1700" b="1" dirty="0">
                <a:ea typeface="Arial MT Condensed" pitchFamily="34" charset="0"/>
                <a:cs typeface="Arial MT Condensed" pitchFamily="34" charset="0"/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2576589" y="2086731"/>
              <a:ext cx="715295" cy="680748"/>
              <a:chOff x="2576589" y="2086731"/>
              <a:chExt cx="715295" cy="680748"/>
            </a:xfrm>
          </p:grpSpPr>
          <p:sp>
            <p:nvSpPr>
              <p:cNvPr id="42" name="Ellipse 24"/>
              <p:cNvSpPr>
                <a:spLocks noChangeAspect="1"/>
              </p:cNvSpPr>
              <p:nvPr/>
            </p:nvSpPr>
            <p:spPr>
              <a:xfrm>
                <a:off x="2576589" y="2086731"/>
                <a:ext cx="178082" cy="178485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4674" tIns="52335" rIns="104674" bIns="52335"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3" name="Gerade Verbindung mit Pfeil 51"/>
              <p:cNvCxnSpPr>
                <a:endCxn id="42" idx="5"/>
              </p:cNvCxnSpPr>
              <p:nvPr/>
            </p:nvCxnSpPr>
            <p:spPr>
              <a:xfrm flipH="1" flipV="1">
                <a:off x="2728591" y="2239078"/>
                <a:ext cx="563293" cy="528401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up 43"/>
          <p:cNvGrpSpPr/>
          <p:nvPr/>
        </p:nvGrpSpPr>
        <p:grpSpPr>
          <a:xfrm>
            <a:off x="2995863" y="3194321"/>
            <a:ext cx="947360" cy="780153"/>
            <a:chOff x="3443886" y="2486016"/>
            <a:chExt cx="947360" cy="780153"/>
          </a:xfrm>
        </p:grpSpPr>
        <p:sp>
          <p:nvSpPr>
            <p:cNvPr id="45" name="Textfeld 47"/>
            <p:cNvSpPr txBox="1"/>
            <p:nvPr/>
          </p:nvSpPr>
          <p:spPr>
            <a:xfrm>
              <a:off x="3710111" y="2935069"/>
              <a:ext cx="681135" cy="33110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104674" tIns="52335" rIns="104674" bIns="52335" rtlCol="0">
              <a:spAutoFit/>
            </a:bodyPr>
            <a:lstStyle/>
            <a:p>
              <a:r>
                <a:rPr lang="en-GB" sz="1700" b="1" dirty="0" smtClean="0">
                  <a:ea typeface="Arial MT Condensed" pitchFamily="34" charset="0"/>
                  <a:cs typeface="Arial MT Condensed" pitchFamily="34" charset="0"/>
                </a:rPr>
                <a:t>OP1.2</a:t>
              </a:r>
              <a:endParaRPr lang="en-GB" sz="1700" b="1" dirty="0">
                <a:ea typeface="Arial MT Condensed" pitchFamily="34" charset="0"/>
                <a:cs typeface="Arial MT Condensed" pitchFamily="34" charset="0"/>
              </a:endParaRPr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3443886" y="2486016"/>
              <a:ext cx="911220" cy="344567"/>
              <a:chOff x="3443886" y="2486016"/>
              <a:chExt cx="911220" cy="344567"/>
            </a:xfrm>
          </p:grpSpPr>
          <p:sp>
            <p:nvSpPr>
              <p:cNvPr id="47" name="Ellipse 29"/>
              <p:cNvSpPr>
                <a:spLocks noChangeAspect="1"/>
              </p:cNvSpPr>
              <p:nvPr/>
            </p:nvSpPr>
            <p:spPr>
              <a:xfrm>
                <a:off x="4177024" y="2486016"/>
                <a:ext cx="178082" cy="178485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4674" tIns="52335" rIns="104674" bIns="52335"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48" name="Gerade Verbindung mit Pfeil 31"/>
              <p:cNvCxnSpPr>
                <a:endCxn id="47" idx="2"/>
              </p:cNvCxnSpPr>
              <p:nvPr/>
            </p:nvCxnSpPr>
            <p:spPr>
              <a:xfrm flipV="1">
                <a:off x="3443886" y="2575258"/>
                <a:ext cx="733138" cy="255325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Rectangle 51"/>
          <p:cNvSpPr/>
          <p:nvPr/>
        </p:nvSpPr>
        <p:spPr>
          <a:xfrm>
            <a:off x="2843861" y="3380484"/>
            <a:ext cx="152002" cy="2321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969783" y="2998363"/>
            <a:ext cx="584310" cy="446680"/>
            <a:chOff x="3417806" y="2320799"/>
            <a:chExt cx="584310" cy="446680"/>
          </a:xfrm>
        </p:grpSpPr>
        <p:sp>
          <p:nvSpPr>
            <p:cNvPr id="50" name="Ellipse 32"/>
            <p:cNvSpPr>
              <a:spLocks noChangeAspect="1"/>
            </p:cNvSpPr>
            <p:nvPr/>
          </p:nvSpPr>
          <p:spPr>
            <a:xfrm>
              <a:off x="3824034" y="2320799"/>
              <a:ext cx="178082" cy="17848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4674" tIns="52335" rIns="104674" bIns="52335" rtlCol="0" anchor="ctr"/>
            <a:lstStyle/>
            <a:p>
              <a:pPr algn="ctr"/>
              <a:endParaRPr lang="en-GB"/>
            </a:p>
          </p:txBody>
        </p:sp>
        <p:cxnSp>
          <p:nvCxnSpPr>
            <p:cNvPr id="51" name="Gerade Verbindung mit Pfeil 54"/>
            <p:cNvCxnSpPr>
              <a:endCxn id="50" idx="3"/>
            </p:cNvCxnSpPr>
            <p:nvPr/>
          </p:nvCxnSpPr>
          <p:spPr>
            <a:xfrm flipV="1">
              <a:off x="3417806" y="2473146"/>
              <a:ext cx="432307" cy="294333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2560526" y="3418905"/>
            <a:ext cx="681135" cy="469401"/>
            <a:chOff x="3008549" y="2741341"/>
            <a:chExt cx="681135" cy="469401"/>
          </a:xfrm>
        </p:grpSpPr>
        <p:sp>
          <p:nvSpPr>
            <p:cNvPr id="54" name="Textfeld 34"/>
            <p:cNvSpPr txBox="1"/>
            <p:nvPr/>
          </p:nvSpPr>
          <p:spPr>
            <a:xfrm>
              <a:off x="3008549" y="2879642"/>
              <a:ext cx="681135" cy="33110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104674" tIns="52335" rIns="104674" bIns="52335" rtlCol="0">
              <a:spAutoFit/>
            </a:bodyPr>
            <a:lstStyle/>
            <a:p>
              <a:r>
                <a:rPr lang="en-GB" sz="1700" b="1" dirty="0" smtClean="0">
                  <a:ea typeface="Arial MT Condensed" pitchFamily="34" charset="0"/>
                  <a:cs typeface="Arial MT Condensed" pitchFamily="34" charset="0"/>
                </a:rPr>
                <a:t>OP1.1</a:t>
              </a:r>
              <a:endParaRPr lang="en-GB" sz="1700" b="1" dirty="0">
                <a:ea typeface="Arial MT Condensed" pitchFamily="34" charset="0"/>
                <a:cs typeface="Arial MT Condensed" pitchFamily="34" charset="0"/>
              </a:endParaRPr>
            </a:p>
          </p:txBody>
        </p:sp>
        <p:sp>
          <p:nvSpPr>
            <p:cNvPr id="55" name="Ellipse 17"/>
            <p:cNvSpPr>
              <a:spLocks noChangeAspect="1"/>
            </p:cNvSpPr>
            <p:nvPr/>
          </p:nvSpPr>
          <p:spPr>
            <a:xfrm>
              <a:off x="3265804" y="2741341"/>
              <a:ext cx="178082" cy="17848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4674" tIns="52335" rIns="104674" bIns="52335"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Title 2"/>
          <p:cNvSpPr>
            <a:spLocks noGrp="1"/>
          </p:cNvSpPr>
          <p:nvPr>
            <p:ph type="title"/>
          </p:nvPr>
        </p:nvSpPr>
        <p:spPr>
          <a:xfrm>
            <a:off x="222108" y="3929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Joint Tokamak/</a:t>
            </a:r>
            <a:r>
              <a:rPr lang="en-GB" dirty="0" err="1" smtClean="0"/>
              <a:t>Stellarator</a:t>
            </a:r>
            <a:r>
              <a:rPr lang="en-GB" dirty="0" smtClean="0"/>
              <a:t> database addressing physics / technology LPO issues 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606889" y="956914"/>
            <a:ext cx="8064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As an example Y axis – physics performance , X axis technology/physics limitation   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85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5192" y="908720"/>
            <a:ext cx="8640959" cy="7410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800" dirty="0" smtClean="0">
                <a:solidFill>
                  <a:srgbClr val="002060"/>
                </a:solidFill>
              </a:rPr>
              <a:t>Stationary fusion performance (5s) above C- Wall record</a:t>
            </a: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0"/>
            <a:ext cx="6313490" cy="908720"/>
          </a:xfrm>
        </p:spPr>
        <p:txBody>
          <a:bodyPr/>
          <a:lstStyle/>
          <a:p>
            <a:r>
              <a:rPr lang="en-GB" dirty="0" smtClean="0"/>
              <a:t>JET fusion performance vs duration (2019-2020) </a:t>
            </a:r>
            <a:endParaRPr lang="en-GB" dirty="0"/>
          </a:p>
        </p:txBody>
      </p:sp>
      <p:sp>
        <p:nvSpPr>
          <p:cNvPr id="66" name="Content Placeholder 1"/>
          <p:cNvSpPr txBox="1">
            <a:spLocks/>
          </p:cNvSpPr>
          <p:nvPr/>
        </p:nvSpPr>
        <p:spPr>
          <a:xfrm>
            <a:off x="5518139" y="1716298"/>
            <a:ext cx="3456384" cy="46650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−"/>
              <a:defRPr sz="2000" kern="1200">
                <a:solidFill>
                  <a:srgbClr val="002060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rgbClr val="002060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GB" dirty="0" smtClean="0"/>
              <a:t>Significant progress with reliable &amp; steady high NBI power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Peak (50ms) neutron rate significantly higher than in 2016, slightly above  C-wall reference ! 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22" y="1556792"/>
            <a:ext cx="4789714" cy="4752527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 rot="16200000">
            <a:off x="-1182121" y="3638506"/>
            <a:ext cx="3395217" cy="3839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Average neutron rate [10</a:t>
            </a:r>
            <a:r>
              <a:rPr lang="en-GB" b="1" baseline="30000" dirty="0" smtClean="0"/>
              <a:t>16</a:t>
            </a:r>
            <a:r>
              <a:rPr lang="en-GB" b="1" dirty="0" smtClean="0"/>
              <a:t> n/s]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1844990" y="5867980"/>
            <a:ext cx="19915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Averaging time [s]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 rot="1258418">
            <a:off x="2171235" y="4472565"/>
            <a:ext cx="2032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B050"/>
                </a:solidFill>
              </a:rPr>
              <a:t>Status  for </a:t>
            </a:r>
            <a:r>
              <a:rPr lang="en-GB" sz="2000" b="1" dirty="0" err="1" smtClean="0">
                <a:solidFill>
                  <a:srgbClr val="00B050"/>
                </a:solidFill>
              </a:rPr>
              <a:t>AhG</a:t>
            </a:r>
            <a:r>
              <a:rPr lang="en-GB" sz="2000" b="1" dirty="0" smtClean="0">
                <a:solidFill>
                  <a:srgbClr val="00B050"/>
                </a:solidFill>
              </a:rPr>
              <a:t>  </a:t>
            </a:r>
            <a:r>
              <a:rPr lang="fr-FR" sz="2000" b="1" dirty="0" smtClean="0">
                <a:solidFill>
                  <a:srgbClr val="00B050"/>
                </a:solidFill>
              </a:rPr>
              <a:t> </a:t>
            </a:r>
            <a:endParaRPr lang="en-GB" sz="2000" b="1" dirty="0">
              <a:solidFill>
                <a:srgbClr val="00B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15616" y="6237312"/>
            <a:ext cx="236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[C. Challis et al. 2020 ] </a:t>
            </a:r>
            <a:r>
              <a:rPr lang="fr-FR" dirty="0" smtClean="0"/>
              <a:t> </a:t>
            </a:r>
            <a:endParaRPr lang="en-GB" dirty="0"/>
          </a:p>
        </p:txBody>
      </p:sp>
      <p:sp>
        <p:nvSpPr>
          <p:cNvPr id="49" name="Rectangle 48"/>
          <p:cNvSpPr/>
          <p:nvPr/>
        </p:nvSpPr>
        <p:spPr>
          <a:xfrm>
            <a:off x="1605319" y="2308810"/>
            <a:ext cx="9504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/>
              <a:t>C-Wa</a:t>
            </a:r>
            <a:r>
              <a:rPr lang="en-GB" b="1" dirty="0" smtClean="0"/>
              <a:t>ll</a:t>
            </a:r>
            <a:r>
              <a:rPr lang="en-GB" b="1" dirty="0" smtClean="0">
                <a:solidFill>
                  <a:srgbClr val="0000FF"/>
                </a:solidFill>
              </a:rPr>
              <a:t> </a:t>
            </a:r>
            <a:endParaRPr lang="en-GB" dirty="0"/>
          </a:p>
        </p:txBody>
      </p:sp>
      <p:sp>
        <p:nvSpPr>
          <p:cNvPr id="50" name="Rectangle 49"/>
          <p:cNvSpPr/>
          <p:nvPr/>
        </p:nvSpPr>
        <p:spPr>
          <a:xfrm rot="311564">
            <a:off x="2973471" y="3388930"/>
            <a:ext cx="14545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</a:rPr>
              <a:t>2019-2020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 rot="774704">
            <a:off x="971600" y="3159475"/>
            <a:ext cx="14545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>
                <a:solidFill>
                  <a:srgbClr val="0070C0"/>
                </a:solidFill>
              </a:rPr>
              <a:t>2015-2016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 rot="1066728">
            <a:off x="2227037" y="4688589"/>
            <a:ext cx="14545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>
                <a:solidFill>
                  <a:srgbClr val="00B050"/>
                </a:solidFill>
              </a:rPr>
              <a:t>2013-2014</a:t>
            </a:r>
            <a:r>
              <a:rPr lang="en-GB" b="1" dirty="0" smtClean="0">
                <a:solidFill>
                  <a:srgbClr val="00B050"/>
                </a:solidFill>
              </a:rPr>
              <a:t> 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 rot="634642">
            <a:off x="2880332" y="2117415"/>
            <a:ext cx="1371190" cy="112583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99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980728"/>
            <a:ext cx="8579296" cy="5571038"/>
          </a:xfrm>
        </p:spPr>
        <p:txBody>
          <a:bodyPr/>
          <a:lstStyle/>
          <a:p>
            <a:r>
              <a:rPr lang="en-GB" dirty="0"/>
              <a:t>The fusion performance is stationary when the averaged &lt;</a:t>
            </a:r>
            <a:r>
              <a:rPr lang="en-GB" dirty="0" smtClean="0"/>
              <a:t>Y&gt; </a:t>
            </a:r>
            <a:r>
              <a:rPr lang="en-GB" baseline="-25000" dirty="0">
                <a:latin typeface="Symbol" panose="05050102010706020507" pitchFamily="18" charset="2"/>
              </a:rPr>
              <a:t>t</a:t>
            </a:r>
            <a:r>
              <a:rPr lang="en-GB" dirty="0"/>
              <a:t>  does not vary with respect to  time , i.e. any value </a:t>
            </a:r>
            <a:r>
              <a:rPr lang="en-GB" dirty="0" smtClean="0"/>
              <a:t>of </a:t>
            </a:r>
            <a:r>
              <a:rPr lang="en-GB" dirty="0" smtClean="0">
                <a:latin typeface="Symbol" panose="05050102010706020507" pitchFamily="18" charset="2"/>
              </a:rPr>
              <a:t>t</a:t>
            </a:r>
            <a:r>
              <a:rPr lang="en-GB" dirty="0" smtClean="0"/>
              <a:t> </a:t>
            </a:r>
            <a:endParaRPr lang="en-GB" dirty="0"/>
          </a:p>
          <a:p>
            <a:pPr lvl="1"/>
            <a:r>
              <a:rPr lang="en-GB" dirty="0"/>
              <a:t>F</a:t>
            </a:r>
            <a:r>
              <a:rPr lang="en-GB" dirty="0" smtClean="0"/>
              <a:t>irst </a:t>
            </a:r>
            <a:r>
              <a:rPr lang="en-GB" dirty="0"/>
              <a:t>moment remain constant  independently of the time window , </a:t>
            </a:r>
            <a:r>
              <a:rPr lang="en-GB" dirty="0">
                <a:latin typeface="Symbol" panose="05050102010706020507" pitchFamily="18" charset="2"/>
              </a:rPr>
              <a:t>t</a:t>
            </a:r>
            <a:r>
              <a:rPr lang="en-GB" dirty="0"/>
              <a:t>  </a:t>
            </a:r>
            <a:r>
              <a:rPr lang="en-GB" dirty="0" smtClean="0"/>
              <a:t>(this </a:t>
            </a:r>
            <a:r>
              <a:rPr lang="en-GB" dirty="0"/>
              <a:t>is the definition of the weak-sense stationarity</a:t>
            </a:r>
            <a:r>
              <a:rPr lang="en-GB" dirty="0" smtClean="0"/>
              <a:t>) </a:t>
            </a:r>
          </a:p>
          <a:p>
            <a:r>
              <a:rPr lang="en-GB" dirty="0"/>
              <a:t>One can quantify a level of stationarity, S</a:t>
            </a:r>
            <a:r>
              <a:rPr lang="en-GB" baseline="-25000" dirty="0"/>
              <a:t> </a:t>
            </a:r>
            <a:r>
              <a:rPr lang="en-GB" baseline="-25000" dirty="0">
                <a:latin typeface="Symbol" panose="05050102010706020507" pitchFamily="18" charset="2"/>
              </a:rPr>
              <a:t>t</a:t>
            </a:r>
            <a:r>
              <a:rPr lang="en-GB" baseline="-25000" dirty="0"/>
              <a:t> </a:t>
            </a:r>
            <a:r>
              <a:rPr lang="en-GB" dirty="0"/>
              <a:t> ,  for a given time constant by the ratio of the averaged performance &lt;</a:t>
            </a:r>
            <a:r>
              <a:rPr lang="en-GB" dirty="0" smtClean="0"/>
              <a:t>Y&gt; </a:t>
            </a:r>
            <a:r>
              <a:rPr lang="en-GB" baseline="-25000" dirty="0">
                <a:latin typeface="Symbol" panose="05050102010706020507" pitchFamily="18" charset="2"/>
              </a:rPr>
              <a:t>t</a:t>
            </a:r>
            <a:r>
              <a:rPr lang="en-GB" dirty="0"/>
              <a:t> </a:t>
            </a:r>
            <a:r>
              <a:rPr lang="en-GB" baseline="-25000" dirty="0"/>
              <a:t>   </a:t>
            </a:r>
            <a:r>
              <a:rPr lang="en-GB" dirty="0"/>
              <a:t> to    &lt;</a:t>
            </a:r>
            <a:r>
              <a:rPr lang="en-GB" dirty="0" smtClean="0"/>
              <a:t>Y&gt; </a:t>
            </a:r>
            <a:r>
              <a:rPr lang="en-GB" dirty="0">
                <a:latin typeface="Symbol" panose="05050102010706020507" pitchFamily="18" charset="2"/>
              </a:rPr>
              <a:t>t</a:t>
            </a:r>
            <a:r>
              <a:rPr lang="en-GB" baseline="-25000" dirty="0"/>
              <a:t>1   </a:t>
            </a:r>
            <a:r>
              <a:rPr lang="en-GB" dirty="0" smtClean="0"/>
              <a:t>where  </a:t>
            </a:r>
            <a:r>
              <a:rPr lang="en-GB" dirty="0">
                <a:latin typeface="Symbol" panose="05050102010706020507" pitchFamily="18" charset="2"/>
              </a:rPr>
              <a:t>t</a:t>
            </a:r>
            <a:r>
              <a:rPr lang="en-GB" baseline="-25000" dirty="0"/>
              <a:t>1</a:t>
            </a:r>
            <a:r>
              <a:rPr lang="en-GB" dirty="0"/>
              <a:t> is lower than </a:t>
            </a:r>
            <a:r>
              <a:rPr lang="en-GB" dirty="0" smtClean="0">
                <a:latin typeface="Symbol" panose="05050102010706020507" pitchFamily="18" charset="2"/>
              </a:rPr>
              <a:t>t</a:t>
            </a:r>
          </a:p>
          <a:p>
            <a:pPr lvl="1"/>
            <a:r>
              <a:rPr lang="en-GB" dirty="0" smtClean="0"/>
              <a:t>S</a:t>
            </a:r>
            <a:r>
              <a:rPr lang="en-GB" baseline="-25000" dirty="0" smtClean="0"/>
              <a:t> </a:t>
            </a:r>
            <a:r>
              <a:rPr lang="en-GB" baseline="-25000" dirty="0">
                <a:latin typeface="Symbol" panose="05050102010706020507" pitchFamily="18" charset="2"/>
              </a:rPr>
              <a:t>t</a:t>
            </a:r>
            <a:r>
              <a:rPr lang="en-GB" dirty="0"/>
              <a:t>= &lt;</a:t>
            </a:r>
            <a:r>
              <a:rPr lang="en-GB" dirty="0" smtClean="0"/>
              <a:t>Y&gt;</a:t>
            </a:r>
            <a:r>
              <a:rPr lang="en-GB" dirty="0" smtClean="0">
                <a:latin typeface="Symbol" panose="05050102010706020507" pitchFamily="18" charset="2"/>
              </a:rPr>
              <a:t> </a:t>
            </a:r>
            <a:r>
              <a:rPr lang="en-GB" baseline="-25000" dirty="0">
                <a:latin typeface="Symbol" panose="05050102010706020507" pitchFamily="18" charset="2"/>
              </a:rPr>
              <a:t>t</a:t>
            </a:r>
            <a:r>
              <a:rPr lang="en-GB" baseline="-25000" dirty="0"/>
              <a:t>   </a:t>
            </a:r>
            <a:r>
              <a:rPr lang="en-GB" dirty="0"/>
              <a:t>/  &lt;</a:t>
            </a:r>
            <a:r>
              <a:rPr lang="en-GB" dirty="0" smtClean="0"/>
              <a:t>Y&gt; </a:t>
            </a:r>
            <a:r>
              <a:rPr lang="en-GB" baseline="-25000" dirty="0">
                <a:latin typeface="Symbol" panose="05050102010706020507" pitchFamily="18" charset="2"/>
              </a:rPr>
              <a:t>t</a:t>
            </a:r>
            <a:r>
              <a:rPr lang="en-GB" baseline="-25000" dirty="0"/>
              <a:t>1   </a:t>
            </a:r>
            <a:r>
              <a:rPr lang="en-GB" dirty="0"/>
              <a:t>for any </a:t>
            </a:r>
            <a:r>
              <a:rPr lang="en-GB" dirty="0">
                <a:latin typeface="Symbol" panose="05050102010706020507" pitchFamily="18" charset="2"/>
              </a:rPr>
              <a:t>t</a:t>
            </a:r>
            <a:r>
              <a:rPr lang="en-GB" baseline="-25000" dirty="0"/>
              <a:t>1</a:t>
            </a:r>
            <a:r>
              <a:rPr lang="en-GB" dirty="0"/>
              <a:t> &lt; </a:t>
            </a:r>
            <a:r>
              <a:rPr lang="en-GB" dirty="0">
                <a:latin typeface="Symbol" panose="05050102010706020507" pitchFamily="18" charset="2"/>
              </a:rPr>
              <a:t>t </a:t>
            </a:r>
            <a:r>
              <a:rPr lang="en-GB" dirty="0"/>
              <a:t> 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A stationary pulse should have </a:t>
            </a:r>
            <a:r>
              <a:rPr lang="en-GB" dirty="0"/>
              <a:t>S</a:t>
            </a:r>
            <a:r>
              <a:rPr lang="en-GB" baseline="-25000" dirty="0"/>
              <a:t> </a:t>
            </a:r>
            <a:r>
              <a:rPr lang="en-GB" baseline="-25000" dirty="0" smtClean="0">
                <a:latin typeface="Symbol" panose="05050102010706020507" pitchFamily="18" charset="2"/>
              </a:rPr>
              <a:t>t </a:t>
            </a:r>
            <a:r>
              <a:rPr lang="en-GB" dirty="0" smtClean="0"/>
              <a:t>close to one </a:t>
            </a:r>
            <a:endParaRPr lang="en-GB" dirty="0"/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 of stationarity level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475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877272"/>
          </a:xfrm>
        </p:spPr>
        <p:txBody>
          <a:bodyPr>
            <a:normAutofit/>
          </a:bodyPr>
          <a:lstStyle/>
          <a:p>
            <a:r>
              <a:rPr lang="en-GB" b="0" dirty="0" smtClean="0"/>
              <a:t>Gain </a:t>
            </a:r>
            <a:r>
              <a:rPr lang="en-GB" b="0" dirty="0"/>
              <a:t>experience with </a:t>
            </a:r>
            <a:r>
              <a:rPr lang="en-GB" dirty="0"/>
              <a:t>steady-state and long pulse operation in actively cooled devices</a:t>
            </a:r>
            <a:r>
              <a:rPr lang="en-GB" b="0" dirty="0"/>
              <a:t> as they are essential to the ITER </a:t>
            </a:r>
            <a:r>
              <a:rPr lang="en-GB" b="0" dirty="0" smtClean="0"/>
              <a:t>experiment </a:t>
            </a:r>
            <a:r>
              <a:rPr lang="en-GB" b="0" dirty="0"/>
              <a:t>and </a:t>
            </a:r>
            <a:r>
              <a:rPr lang="en-GB" b="0" dirty="0" smtClean="0"/>
              <a:t>beyond. </a:t>
            </a:r>
          </a:p>
          <a:p>
            <a:r>
              <a:rPr lang="en-GB" b="0" dirty="0" smtClean="0"/>
              <a:t>Promote </a:t>
            </a:r>
            <a:r>
              <a:rPr lang="en-GB" b="0" dirty="0"/>
              <a:t>activities, collect and disseminate information on long pulse operation </a:t>
            </a:r>
            <a:r>
              <a:rPr lang="en-GB" b="0" dirty="0" smtClean="0"/>
              <a:t>issues</a:t>
            </a:r>
          </a:p>
          <a:p>
            <a:r>
              <a:rPr lang="en-GB" b="0" dirty="0" smtClean="0"/>
              <a:t>share </a:t>
            </a:r>
            <a:r>
              <a:rPr lang="en-GB" b="0" dirty="0"/>
              <a:t>best practice, </a:t>
            </a:r>
            <a:r>
              <a:rPr lang="en-GB" dirty="0"/>
              <a:t>operational procedures, experimental data, simulation programme and coordinating experiments</a:t>
            </a:r>
            <a:r>
              <a:rPr lang="en-GB" b="0" dirty="0"/>
              <a:t> between the fusion-related IEA Technology Collaboration Programmes in close cooperation (by joint meetings and workshops) with the IAEA activities in the same field (e.g. the IAEA Technical Meeting on Steady State Operation). </a:t>
            </a:r>
            <a:endParaRPr lang="en-GB" b="0" dirty="0" smtClean="0"/>
          </a:p>
          <a:p>
            <a:pPr marL="0" indent="0" algn="ctr">
              <a:buNone/>
            </a:pPr>
            <a:r>
              <a:rPr lang="en-GB" b="0" dirty="0"/>
              <a:t>The group will address the </a:t>
            </a:r>
            <a:r>
              <a:rPr lang="en-GB" dirty="0"/>
              <a:t>physics and engineering </a:t>
            </a:r>
            <a:r>
              <a:rPr lang="en-GB" b="0" dirty="0"/>
              <a:t>issues of long pulse operation for </a:t>
            </a:r>
            <a:r>
              <a:rPr lang="en-GB" dirty="0"/>
              <a:t>tokamak and </a:t>
            </a:r>
            <a:r>
              <a:rPr lang="en-GB" dirty="0" err="1"/>
              <a:t>stellarator</a:t>
            </a:r>
            <a:r>
              <a:rPr lang="en-GB" dirty="0"/>
              <a:t> </a:t>
            </a:r>
            <a:r>
              <a:rPr lang="en-GB" b="0" dirty="0" smtClean="0"/>
              <a:t>facilities.</a:t>
            </a:r>
            <a:r>
              <a:rPr lang="en-GB" b="0" dirty="0"/>
              <a:t> </a:t>
            </a:r>
            <a:r>
              <a:rPr lang="en-GB" b="0" dirty="0" smtClean="0"/>
              <a:t>It </a:t>
            </a:r>
            <a:r>
              <a:rPr lang="en-GB" b="0" dirty="0"/>
              <a:t>is an informal body with no decision-making power. </a:t>
            </a:r>
            <a:endParaRPr lang="en-GB" b="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914400"/>
          </a:xfrm>
        </p:spPr>
        <p:txBody>
          <a:bodyPr>
            <a:normAutofit/>
          </a:bodyPr>
          <a:lstStyle/>
          <a:p>
            <a:r>
              <a:rPr lang="en-GB" dirty="0" smtClean="0"/>
              <a:t>Objective of the </a:t>
            </a:r>
            <a:r>
              <a:rPr lang="en-US" dirty="0" smtClean="0"/>
              <a:t>CICLOP </a:t>
            </a:r>
            <a:r>
              <a:rPr lang="en-GB" dirty="0"/>
              <a:t>IEA-IAEA </a:t>
            </a:r>
            <a:r>
              <a:rPr lang="en-US" dirty="0" smtClean="0"/>
              <a:t>activity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353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Illustration/application with two JET discharges 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48" y="1108612"/>
            <a:ext cx="4194524" cy="2843656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90" y="1124745"/>
            <a:ext cx="4032448" cy="2733158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97" y="3636649"/>
            <a:ext cx="4011147" cy="2718927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598295"/>
            <a:ext cx="4032448" cy="273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00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Stationarity level 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864990"/>
            <a:ext cx="4304100" cy="322758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864990"/>
            <a:ext cx="4322916" cy="324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75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Fusion performance vs Duration 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117198"/>
            <a:ext cx="4366192" cy="3274894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712" y="2123205"/>
            <a:ext cx="4359183" cy="326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22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Member of the group as July / 2020  </a:t>
            </a:r>
            <a:endParaRPr lang="en-GB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59643" y="5949280"/>
            <a:ext cx="8483459" cy="7806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−"/>
              <a:defRPr sz="2000" kern="120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Member of the group will act as contact person per machine in the future we will agree on certain cross-machine topics  </a:t>
            </a:r>
            <a:endParaRPr lang="en-GB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42" y="835025"/>
            <a:ext cx="8704845" cy="518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783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914400"/>
            <a:ext cx="8928992" cy="5943600"/>
          </a:xfrm>
        </p:spPr>
        <p:txBody>
          <a:bodyPr>
            <a:normAutofit/>
          </a:bodyPr>
          <a:lstStyle/>
          <a:p>
            <a:pPr lvl="0"/>
            <a:r>
              <a:rPr lang="en-GB" dirty="0" smtClean="0"/>
              <a:t>Set-up </a:t>
            </a:r>
            <a:r>
              <a:rPr lang="en-GB" dirty="0"/>
              <a:t>a high-level web based multi-machines (tokamak/</a:t>
            </a:r>
            <a:r>
              <a:rPr lang="en-GB" dirty="0" err="1"/>
              <a:t>stellarator</a:t>
            </a:r>
            <a:r>
              <a:rPr lang="en-GB" dirty="0"/>
              <a:t>) database </a:t>
            </a:r>
            <a:r>
              <a:rPr lang="en-GB" dirty="0" smtClean="0"/>
              <a:t>combining physics and technology for </a:t>
            </a:r>
            <a:r>
              <a:rPr lang="en-GB" dirty="0"/>
              <a:t>long pulse operation (IMAS format for the link with ITER and ITPA/</a:t>
            </a:r>
            <a:r>
              <a:rPr lang="en-GB" dirty="0" err="1"/>
              <a:t>stellarator</a:t>
            </a:r>
            <a:r>
              <a:rPr lang="en-GB" dirty="0"/>
              <a:t> </a:t>
            </a:r>
            <a:r>
              <a:rPr lang="en-GB" dirty="0" smtClean="0"/>
              <a:t>database in the long terms). </a:t>
            </a:r>
            <a:endParaRPr lang="en-GB" dirty="0" smtClean="0"/>
          </a:p>
          <a:p>
            <a:r>
              <a:rPr lang="en-GB" dirty="0"/>
              <a:t>The description should include limiting factors and problems that limit pulse length and performance. </a:t>
            </a:r>
          </a:p>
          <a:p>
            <a:pPr lvl="0"/>
            <a:r>
              <a:rPr lang="en-GB" dirty="0"/>
              <a:t>Three types of graphs have been proposed by the </a:t>
            </a:r>
            <a:r>
              <a:rPr lang="en-GB" dirty="0" smtClean="0"/>
              <a:t>group </a:t>
            </a:r>
          </a:p>
          <a:p>
            <a:pPr lvl="1"/>
            <a:r>
              <a:rPr lang="en-GB" dirty="0"/>
              <a:t>Injected power or </a:t>
            </a:r>
            <a:r>
              <a:rPr lang="en-GB" dirty="0" smtClean="0"/>
              <a:t>injected </a:t>
            </a:r>
            <a:r>
              <a:rPr lang="en-GB" dirty="0"/>
              <a:t>energy vs </a:t>
            </a:r>
            <a:r>
              <a:rPr lang="en-GB" dirty="0" smtClean="0"/>
              <a:t>plasma </a:t>
            </a:r>
            <a:r>
              <a:rPr lang="en-GB" dirty="0"/>
              <a:t>duration  </a:t>
            </a:r>
            <a:endParaRPr lang="en-GB" dirty="0" smtClean="0"/>
          </a:p>
          <a:p>
            <a:pPr lvl="1"/>
            <a:r>
              <a:rPr lang="fr-FR" dirty="0" smtClean="0"/>
              <a:t>Fusion </a:t>
            </a:r>
            <a:r>
              <a:rPr lang="fr-FR" dirty="0"/>
              <a:t>performance versus plasma duration </a:t>
            </a:r>
            <a:endParaRPr lang="fr-FR" dirty="0" smtClean="0"/>
          </a:p>
          <a:p>
            <a:pPr lvl="1"/>
            <a:r>
              <a:rPr lang="fr-FR" dirty="0" err="1" smtClean="0"/>
              <a:t>Accumulated</a:t>
            </a:r>
            <a:r>
              <a:rPr lang="fr-FR" dirty="0" smtClean="0"/>
              <a:t> </a:t>
            </a:r>
            <a:r>
              <a:rPr lang="fr-FR" dirty="0" err="1"/>
              <a:t>divertor</a:t>
            </a:r>
            <a:r>
              <a:rPr lang="fr-FR" dirty="0"/>
              <a:t> fluence versus </a:t>
            </a:r>
            <a:r>
              <a:rPr lang="fr-FR" dirty="0" smtClean="0"/>
              <a:t>plasma </a:t>
            </a:r>
            <a:r>
              <a:rPr lang="fr-FR" dirty="0"/>
              <a:t>duration </a:t>
            </a:r>
            <a:endParaRPr lang="fr-FR" dirty="0" smtClean="0"/>
          </a:p>
          <a:p>
            <a:r>
              <a:rPr lang="fr-FR" dirty="0" smtClean="0"/>
              <a:t>Common </a:t>
            </a:r>
            <a:r>
              <a:rPr lang="fr-FR" dirty="0" err="1"/>
              <a:t>definition</a:t>
            </a:r>
            <a:r>
              <a:rPr lang="fr-FR" dirty="0"/>
              <a:t> </a:t>
            </a:r>
            <a:r>
              <a:rPr lang="fr-FR" dirty="0" smtClean="0"/>
              <a:t>of</a:t>
            </a:r>
            <a:r>
              <a:rPr lang="fr-FR" dirty="0" smtClean="0"/>
              <a:t> </a:t>
            </a:r>
            <a:r>
              <a:rPr lang="fr-FR" dirty="0" smtClean="0"/>
              <a:t>the variables </a:t>
            </a:r>
            <a:endParaRPr lang="fr-FR" dirty="0" smtClean="0"/>
          </a:p>
          <a:p>
            <a:r>
              <a:rPr lang="en-GB" b="1" dirty="0" smtClean="0"/>
              <a:t>On-g</a:t>
            </a:r>
            <a:r>
              <a:rPr lang="en-GB" dirty="0" smtClean="0"/>
              <a:t>oing process to </a:t>
            </a:r>
            <a:r>
              <a:rPr lang="en-GB" b="1" dirty="0" smtClean="0"/>
              <a:t>get validated data and first analyses 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short terms actions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177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total of 89 </a:t>
            </a:r>
            <a:r>
              <a:rPr lang="fr-FR" dirty="0" err="1"/>
              <a:t>discharges</a:t>
            </a:r>
            <a:r>
              <a:rPr lang="fr-FR" dirty="0"/>
              <a:t> 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From</a:t>
            </a:r>
            <a:r>
              <a:rPr lang="fr-FR" dirty="0" smtClean="0"/>
              <a:t> 10 </a:t>
            </a:r>
            <a:r>
              <a:rPr lang="fr-FR" dirty="0" err="1" smtClean="0"/>
              <a:t>facilities</a:t>
            </a:r>
            <a:r>
              <a:rPr lang="fr-FR" dirty="0" smtClean="0"/>
              <a:t> </a:t>
            </a:r>
            <a:r>
              <a:rPr lang="fr-FR" dirty="0" err="1" smtClean="0"/>
              <a:t>including</a:t>
            </a:r>
            <a:r>
              <a:rPr lang="fr-FR" dirty="0" smtClean="0"/>
              <a:t> tokamak and </a:t>
            </a:r>
            <a:r>
              <a:rPr lang="fr-FR" dirty="0" err="1" smtClean="0"/>
              <a:t>Stellerator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DIII-D , EAST, JET-C , JET-ILW, JT60-U, KSTAR, TCV, TFTR, Tore Supra, WEST, LHD, W7X </a:t>
            </a:r>
          </a:p>
          <a:p>
            <a:r>
              <a:rPr lang="fr-FR" dirty="0" err="1" smtClean="0"/>
              <a:t>Some</a:t>
            </a:r>
            <a:r>
              <a:rPr lang="fr-FR" dirty="0" smtClean="0"/>
              <a:t> initial data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collected</a:t>
            </a:r>
            <a:r>
              <a:rPr lang="fr-FR" dirty="0" smtClean="0"/>
              <a:t> by </a:t>
            </a:r>
            <a:r>
              <a:rPr lang="en-US" dirty="0"/>
              <a:t>M. </a:t>
            </a:r>
            <a:r>
              <a:rPr lang="en-US" dirty="0" smtClean="0"/>
              <a:t>Kikuchi for his </a:t>
            </a:r>
            <a:r>
              <a:rPr lang="en-US" dirty="0"/>
              <a:t>book Frontiers in Fusion Research </a:t>
            </a:r>
            <a:r>
              <a:rPr lang="en-US" dirty="0" smtClean="0"/>
              <a:t>II 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Database</a:t>
            </a:r>
            <a:r>
              <a:rPr lang="fr-FR" dirty="0" smtClean="0"/>
              <a:t> </a:t>
            </a:r>
            <a:r>
              <a:rPr lang="fr-FR" dirty="0" err="1" smtClean="0"/>
              <a:t>status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751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DIII-D </a:t>
            </a:r>
          </a:p>
          <a:p>
            <a:pPr lvl="1"/>
            <a:r>
              <a:rPr lang="fr-FR" dirty="0" smtClean="0"/>
              <a:t>11 new DIII-D  pulses </a:t>
            </a:r>
            <a:r>
              <a:rPr lang="fr-FR" dirty="0" err="1" smtClean="0"/>
              <a:t>added</a:t>
            </a:r>
            <a:r>
              <a:rPr lang="fr-FR" dirty="0" smtClean="0"/>
              <a:t> </a:t>
            </a:r>
          </a:p>
          <a:p>
            <a:pPr lvl="1"/>
            <a:r>
              <a:rPr lang="fr-FR" dirty="0"/>
              <a:t>Duration and </a:t>
            </a:r>
            <a:r>
              <a:rPr lang="fr-FR" dirty="0" err="1"/>
              <a:t>averaged</a:t>
            </a:r>
            <a:r>
              <a:rPr lang="fr-FR" dirty="0"/>
              <a:t> data  </a:t>
            </a:r>
            <a:r>
              <a:rPr lang="fr-FR" dirty="0" err="1"/>
              <a:t>based</a:t>
            </a:r>
            <a:r>
              <a:rPr lang="fr-FR" dirty="0"/>
              <a:t> </a:t>
            </a:r>
            <a:r>
              <a:rPr lang="fr-FR" dirty="0" smtClean="0"/>
              <a:t>on </a:t>
            </a:r>
            <a:r>
              <a:rPr lang="fr-FR" dirty="0" err="1" smtClean="0"/>
              <a:t>betan</a:t>
            </a:r>
            <a:r>
              <a:rPr lang="fr-FR" dirty="0" smtClean="0"/>
              <a:t> signal </a:t>
            </a:r>
            <a:r>
              <a:rPr lang="fr-FR" dirty="0" err="1" smtClean="0"/>
              <a:t>evolution</a:t>
            </a:r>
            <a:endParaRPr lang="fr-FR" dirty="0" smtClean="0"/>
          </a:p>
          <a:p>
            <a:r>
              <a:rPr lang="fr-FR" dirty="0" smtClean="0"/>
              <a:t>EAST : </a:t>
            </a:r>
          </a:p>
          <a:p>
            <a:pPr lvl="1"/>
            <a:r>
              <a:rPr lang="fr-FR" dirty="0" smtClean="0"/>
              <a:t>1 new long pulse </a:t>
            </a:r>
            <a:r>
              <a:rPr lang="fr-FR" dirty="0" err="1" smtClean="0"/>
              <a:t>added</a:t>
            </a:r>
            <a:r>
              <a:rPr lang="fr-FR" dirty="0" smtClean="0"/>
              <a:t>  </a:t>
            </a:r>
          </a:p>
          <a:p>
            <a:r>
              <a:rPr lang="fr-FR" dirty="0" smtClean="0"/>
              <a:t>TCV </a:t>
            </a:r>
          </a:p>
          <a:p>
            <a:pPr lvl="1"/>
            <a:r>
              <a:rPr lang="fr-FR" dirty="0" smtClean="0"/>
              <a:t>4 new pulses </a:t>
            </a:r>
            <a:r>
              <a:rPr lang="fr-FR" dirty="0" err="1" smtClean="0"/>
              <a:t>added</a:t>
            </a:r>
            <a:r>
              <a:rPr lang="fr-FR" dirty="0" smtClean="0"/>
              <a:t> but </a:t>
            </a:r>
            <a:r>
              <a:rPr lang="fr-FR" dirty="0" err="1" smtClean="0"/>
              <a:t>missing</a:t>
            </a:r>
            <a:r>
              <a:rPr lang="fr-FR" dirty="0" smtClean="0"/>
              <a:t> information on Ti </a:t>
            </a:r>
          </a:p>
          <a:p>
            <a:r>
              <a:rPr lang="fr-FR" dirty="0" smtClean="0"/>
              <a:t>JET </a:t>
            </a:r>
          </a:p>
          <a:p>
            <a:pPr lvl="1"/>
            <a:r>
              <a:rPr lang="fr-FR" dirty="0" smtClean="0"/>
              <a:t>16 pulses have been </a:t>
            </a:r>
            <a:r>
              <a:rPr lang="fr-FR" dirty="0" err="1" smtClean="0"/>
              <a:t>added</a:t>
            </a:r>
            <a:r>
              <a:rPr lang="fr-FR" dirty="0" smtClean="0"/>
              <a:t> to </a:t>
            </a:r>
            <a:r>
              <a:rPr lang="fr-FR" dirty="0" err="1" smtClean="0"/>
              <a:t>include</a:t>
            </a:r>
            <a:r>
              <a:rPr lang="fr-FR" dirty="0" smtClean="0"/>
              <a:t> more </a:t>
            </a:r>
            <a:r>
              <a:rPr lang="fr-FR" dirty="0" err="1" smtClean="0"/>
              <a:t>recent</a:t>
            </a:r>
            <a:r>
              <a:rPr lang="fr-FR" dirty="0" smtClean="0"/>
              <a:t> data </a:t>
            </a:r>
            <a:r>
              <a:rPr lang="fr-FR" dirty="0" err="1" smtClean="0"/>
              <a:t>with</a:t>
            </a:r>
            <a:r>
              <a:rPr lang="fr-FR" dirty="0" smtClean="0"/>
              <a:t> the ILW and </a:t>
            </a:r>
            <a:r>
              <a:rPr lang="fr-FR" dirty="0" err="1" smtClean="0"/>
              <a:t>old</a:t>
            </a:r>
            <a:r>
              <a:rPr lang="fr-FR" dirty="0" smtClean="0"/>
              <a:t> C </a:t>
            </a:r>
            <a:r>
              <a:rPr lang="fr-FR" dirty="0" err="1" smtClean="0"/>
              <a:t>wall</a:t>
            </a:r>
            <a:r>
              <a:rPr lang="fr-FR" dirty="0" smtClean="0"/>
              <a:t> pulses </a:t>
            </a:r>
          </a:p>
          <a:p>
            <a:pPr lvl="1"/>
            <a:r>
              <a:rPr lang="fr-FR" dirty="0" err="1" smtClean="0"/>
              <a:t>Particle</a:t>
            </a:r>
            <a:r>
              <a:rPr lang="fr-FR" dirty="0" smtClean="0"/>
              <a:t> flux and </a:t>
            </a:r>
            <a:r>
              <a:rPr lang="fr-FR" dirty="0" err="1" smtClean="0"/>
              <a:t>wall</a:t>
            </a:r>
            <a:r>
              <a:rPr lang="fr-FR" dirty="0" smtClean="0"/>
              <a:t> </a:t>
            </a:r>
            <a:r>
              <a:rPr lang="fr-FR" dirty="0" err="1" smtClean="0"/>
              <a:t>temperature</a:t>
            </a:r>
            <a:r>
              <a:rPr lang="fr-FR" dirty="0" smtClean="0"/>
              <a:t> </a:t>
            </a:r>
            <a:r>
              <a:rPr lang="fr-FR" dirty="0" err="1" smtClean="0"/>
              <a:t>evolution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added</a:t>
            </a:r>
            <a:r>
              <a:rPr lang="fr-FR" dirty="0" smtClean="0"/>
              <a:t>  </a:t>
            </a:r>
          </a:p>
          <a:p>
            <a:pPr lvl="1"/>
            <a:r>
              <a:rPr lang="fr-FR" dirty="0" smtClean="0"/>
              <a:t>Duration and </a:t>
            </a:r>
            <a:r>
              <a:rPr lang="fr-FR" dirty="0" err="1" smtClean="0"/>
              <a:t>averaged</a:t>
            </a:r>
            <a:r>
              <a:rPr lang="fr-FR" dirty="0" smtClean="0"/>
              <a:t> data  </a:t>
            </a:r>
            <a:r>
              <a:rPr lang="fr-FR" dirty="0" err="1" smtClean="0"/>
              <a:t>based</a:t>
            </a:r>
            <a:r>
              <a:rPr lang="fr-FR" dirty="0" smtClean="0"/>
              <a:t> on neutron flux at 80% of max neutron </a:t>
            </a:r>
            <a:r>
              <a:rPr lang="fr-FR" dirty="0" err="1" smtClean="0"/>
              <a:t>yield</a:t>
            </a:r>
            <a:r>
              <a:rPr lang="fr-FR" dirty="0" smtClean="0"/>
              <a:t> </a:t>
            </a:r>
          </a:p>
          <a:p>
            <a:r>
              <a:rPr lang="fr-FR" dirty="0" smtClean="0"/>
              <a:t>LHD </a:t>
            </a:r>
          </a:p>
          <a:p>
            <a:pPr lvl="1"/>
            <a:r>
              <a:rPr lang="fr-FR" dirty="0" smtClean="0"/>
              <a:t>Data has been </a:t>
            </a:r>
            <a:r>
              <a:rPr lang="fr-FR" dirty="0" err="1" smtClean="0"/>
              <a:t>added</a:t>
            </a:r>
            <a:r>
              <a:rPr lang="fr-FR" dirty="0" smtClean="0"/>
              <a:t> </a:t>
            </a:r>
          </a:p>
          <a:p>
            <a:r>
              <a:rPr lang="fr-FR" dirty="0" smtClean="0"/>
              <a:t>WEST / Tore Supra </a:t>
            </a:r>
          </a:p>
          <a:p>
            <a:pPr lvl="1"/>
            <a:r>
              <a:rPr lang="fr-FR" dirty="0" smtClean="0"/>
              <a:t>3 new WEST data </a:t>
            </a:r>
          </a:p>
          <a:p>
            <a:pPr lvl="1"/>
            <a:r>
              <a:rPr lang="fr-FR" dirty="0" smtClean="0"/>
              <a:t>Tore Supra data are </a:t>
            </a:r>
            <a:r>
              <a:rPr lang="fr-FR" dirty="0" err="1" smtClean="0"/>
              <a:t>doubled</a:t>
            </a:r>
            <a:r>
              <a:rPr lang="fr-FR" dirty="0" smtClean="0"/>
              <a:t> </a:t>
            </a:r>
            <a:r>
              <a:rPr lang="fr-FR" dirty="0" err="1" smtClean="0"/>
              <a:t>checked</a:t>
            </a:r>
            <a:r>
              <a:rPr lang="fr-FR" dirty="0" smtClean="0"/>
              <a:t> </a:t>
            </a:r>
          </a:p>
          <a:p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Recent</a:t>
            </a:r>
            <a:r>
              <a:rPr lang="fr-FR" dirty="0" smtClean="0"/>
              <a:t> Update </a:t>
            </a:r>
            <a:r>
              <a:rPr lang="fr-FR" dirty="0" smtClean="0"/>
              <a:t>: 04/2021 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688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Injected</a:t>
            </a:r>
            <a:r>
              <a:rPr lang="fr-FR" dirty="0" smtClean="0"/>
              <a:t> </a:t>
            </a:r>
            <a:r>
              <a:rPr lang="fr-FR" dirty="0" err="1" smtClean="0"/>
              <a:t>Energy</a:t>
            </a:r>
            <a:r>
              <a:rPr lang="fr-FR" dirty="0" smtClean="0"/>
              <a:t> vs Power </a:t>
            </a:r>
            <a:endParaRPr lang="fr-FR" dirty="0"/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/>
          </p:nvPr>
        </p:nvGraphicFramePr>
        <p:xfrm>
          <a:off x="1979712" y="1268760"/>
          <a:ext cx="512594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Ellipse 5"/>
          <p:cNvSpPr/>
          <p:nvPr/>
        </p:nvSpPr>
        <p:spPr>
          <a:xfrm>
            <a:off x="6444208" y="826800"/>
            <a:ext cx="1080120" cy="7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ITER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391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Duration vs </a:t>
            </a:r>
            <a:r>
              <a:rPr lang="fr-FR" dirty="0" err="1" smtClean="0"/>
              <a:t>Injected</a:t>
            </a:r>
            <a:r>
              <a:rPr lang="fr-FR" dirty="0" smtClean="0"/>
              <a:t> power </a:t>
            </a:r>
            <a:endParaRPr lang="fr-FR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/>
          </p:nvPr>
        </p:nvGraphicFramePr>
        <p:xfrm>
          <a:off x="755576" y="1124744"/>
          <a:ext cx="792088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llipse 4"/>
          <p:cNvSpPr/>
          <p:nvPr/>
        </p:nvSpPr>
        <p:spPr>
          <a:xfrm>
            <a:off x="8388424" y="914400"/>
            <a:ext cx="1152128" cy="14344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ITER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535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Tripple</a:t>
            </a:r>
            <a:r>
              <a:rPr lang="fr-FR" dirty="0" smtClean="0"/>
              <a:t> fusion </a:t>
            </a:r>
            <a:r>
              <a:rPr lang="fr-FR" dirty="0" err="1" smtClean="0"/>
              <a:t>product</a:t>
            </a:r>
            <a:r>
              <a:rPr lang="fr-FR" dirty="0" smtClean="0"/>
              <a:t> vs duration </a:t>
            </a:r>
            <a:endParaRPr lang="fr-FR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/>
          </p:nvPr>
        </p:nvGraphicFramePr>
        <p:xfrm>
          <a:off x="251520" y="914400"/>
          <a:ext cx="8568952" cy="5610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661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21100</TotalTime>
  <Words>1240</Words>
  <Application>Microsoft Office PowerPoint</Application>
  <PresentationFormat>Affichage à l'écran (4:3)</PresentationFormat>
  <Paragraphs>163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0" baseType="lpstr">
      <vt:lpstr>Arial</vt:lpstr>
      <vt:lpstr>Arial MT Condensed</vt:lpstr>
      <vt:lpstr>Avenir Next Regular</vt:lpstr>
      <vt:lpstr>Calibri</vt:lpstr>
      <vt:lpstr>Courier New</vt:lpstr>
      <vt:lpstr>Symbol</vt:lpstr>
      <vt:lpstr>Wingdings</vt:lpstr>
      <vt:lpstr>Office Theme</vt:lpstr>
      <vt:lpstr>Coordination on International (IEA-IAEA) Challenges on Long duration Operation (CICLOP)  29/04/2021  Xavier LITAUDON, Hans-Stephan BOSCH, Tomohiro MORISAKI, Matteo BARBARINO (IAEA) </vt:lpstr>
      <vt:lpstr>Objective of the CICLOP IEA-IAEA activity </vt:lpstr>
      <vt:lpstr>Member of the group as July / 2020  </vt:lpstr>
      <vt:lpstr>Some short terms actions </vt:lpstr>
      <vt:lpstr>Database status </vt:lpstr>
      <vt:lpstr>Recent Update : 04/2021  </vt:lpstr>
      <vt:lpstr>Injected Energy vs Power </vt:lpstr>
      <vt:lpstr>Duration vs Injected power </vt:lpstr>
      <vt:lpstr>Tripple fusion product vs duration </vt:lpstr>
      <vt:lpstr>Conclusion </vt:lpstr>
      <vt:lpstr>Backup </vt:lpstr>
      <vt:lpstr>Formal decision FUSION POWER CO-ORDINATING COMMITTEE 12-13 Feb. 2020 Paris </vt:lpstr>
      <vt:lpstr>Long term objectives </vt:lpstr>
      <vt:lpstr>Specific short terms objectives </vt:lpstr>
      <vt:lpstr>Long Pulse Operation  ?</vt:lpstr>
      <vt:lpstr>Example of LPO figure of merits</vt:lpstr>
      <vt:lpstr>Joint Tokamak/Stellarator database addressing physics / technology LPO issues </vt:lpstr>
      <vt:lpstr>JET fusion performance vs duration (2019-2020) </vt:lpstr>
      <vt:lpstr>Definition of stationarity level </vt:lpstr>
      <vt:lpstr>Illustration/application with two JET discharges  </vt:lpstr>
      <vt:lpstr>Stationarity level </vt:lpstr>
      <vt:lpstr>Fusion performance vs Duration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Darren.McDonald@euro-fusion.org;Xavier.Litaudon@euro-fusion.org</dc:creator>
  <cp:lastModifiedBy>LITAUDON Xavier 124529</cp:lastModifiedBy>
  <cp:revision>1060</cp:revision>
  <cp:lastPrinted>2018-01-15T17:58:35Z</cp:lastPrinted>
  <dcterms:created xsi:type="dcterms:W3CDTF">2014-10-27T16:40:37Z</dcterms:created>
  <dcterms:modified xsi:type="dcterms:W3CDTF">2021-04-28T12:09:07Z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dcb255a-fd3f-4c0f-857e-201fa46304da_Enabled">
    <vt:lpwstr>True</vt:lpwstr>
  </property>
  <property fmtid="{D5CDD505-2E9C-101B-9397-08002B2CF9AE}" pid="3" name="MSIP_Label_0dcb255a-fd3f-4c0f-857e-201fa46304da_SiteId">
    <vt:lpwstr>c6ac664b-ae27-4d5d-b4e6-bb5717196fc7</vt:lpwstr>
  </property>
  <property fmtid="{D5CDD505-2E9C-101B-9397-08002B2CF9AE}" pid="4" name="MSIP_Label_0dcb255a-fd3f-4c0f-857e-201fa46304da_Owner">
    <vt:lpwstr>xavier.litaudon@jet.euro-fusion.org</vt:lpwstr>
  </property>
  <property fmtid="{D5CDD505-2E9C-101B-9397-08002B2CF9AE}" pid="5" name="MSIP_Label_0dcb255a-fd3f-4c0f-857e-201fa46304da_SetDate">
    <vt:lpwstr>2020-01-12T13:10:00.5937762Z</vt:lpwstr>
  </property>
  <property fmtid="{D5CDD505-2E9C-101B-9397-08002B2CF9AE}" pid="6" name="MSIP_Label_0dcb255a-fd3f-4c0f-857e-201fa46304da_Name">
    <vt:lpwstr>Official</vt:lpwstr>
  </property>
  <property fmtid="{D5CDD505-2E9C-101B-9397-08002B2CF9AE}" pid="7" name="MSIP_Label_0dcb255a-fd3f-4c0f-857e-201fa46304da_Application">
    <vt:lpwstr>Microsoft Azure Information Protection</vt:lpwstr>
  </property>
  <property fmtid="{D5CDD505-2E9C-101B-9397-08002B2CF9AE}" pid="8" name="MSIP_Label_0dcb255a-fd3f-4c0f-857e-201fa46304da_ActionId">
    <vt:lpwstr>48a6f81d-2a3f-4c60-b743-1f92f5a1d5e6</vt:lpwstr>
  </property>
  <property fmtid="{D5CDD505-2E9C-101B-9397-08002B2CF9AE}" pid="9" name="MSIP_Label_0dcb255a-fd3f-4c0f-857e-201fa46304da_Extended_MSFT_Method">
    <vt:lpwstr>Automatic</vt:lpwstr>
  </property>
  <property fmtid="{D5CDD505-2E9C-101B-9397-08002B2CF9AE}" pid="10" name="MSIP_Label_22759de7-3255-46b5-8dfe-736652f9c6c1_Enabled">
    <vt:lpwstr>True</vt:lpwstr>
  </property>
  <property fmtid="{D5CDD505-2E9C-101B-9397-08002B2CF9AE}" pid="11" name="MSIP_Label_22759de7-3255-46b5-8dfe-736652f9c6c1_SiteId">
    <vt:lpwstr>c6ac664b-ae27-4d5d-b4e6-bb5717196fc7</vt:lpwstr>
  </property>
  <property fmtid="{D5CDD505-2E9C-101B-9397-08002B2CF9AE}" pid="12" name="MSIP_Label_22759de7-3255-46b5-8dfe-736652f9c6c1_Owner">
    <vt:lpwstr>xavier.litaudon@jet.euro-fusion.org</vt:lpwstr>
  </property>
  <property fmtid="{D5CDD505-2E9C-101B-9397-08002B2CF9AE}" pid="13" name="MSIP_Label_22759de7-3255-46b5-8dfe-736652f9c6c1_SetDate">
    <vt:lpwstr>2020-01-12T13:10:00.5937762Z</vt:lpwstr>
  </property>
  <property fmtid="{D5CDD505-2E9C-101B-9397-08002B2CF9AE}" pid="14" name="MSIP_Label_22759de7-3255-46b5-8dfe-736652f9c6c1_Name">
    <vt:lpwstr>Public</vt:lpwstr>
  </property>
  <property fmtid="{D5CDD505-2E9C-101B-9397-08002B2CF9AE}" pid="15" name="MSIP_Label_22759de7-3255-46b5-8dfe-736652f9c6c1_Application">
    <vt:lpwstr>Microsoft Azure Information Protection</vt:lpwstr>
  </property>
  <property fmtid="{D5CDD505-2E9C-101B-9397-08002B2CF9AE}" pid="16" name="MSIP_Label_22759de7-3255-46b5-8dfe-736652f9c6c1_ActionId">
    <vt:lpwstr>48a6f81d-2a3f-4c60-b743-1f92f5a1d5e6</vt:lpwstr>
  </property>
  <property fmtid="{D5CDD505-2E9C-101B-9397-08002B2CF9AE}" pid="17" name="MSIP_Label_22759de7-3255-46b5-8dfe-736652f9c6c1_Parent">
    <vt:lpwstr>0dcb255a-fd3f-4c0f-857e-201fa46304da</vt:lpwstr>
  </property>
  <property fmtid="{D5CDD505-2E9C-101B-9397-08002B2CF9AE}" pid="18" name="MSIP_Label_22759de7-3255-46b5-8dfe-736652f9c6c1_Extended_MSFT_Method">
    <vt:lpwstr>Automatic</vt:lpwstr>
  </property>
  <property fmtid="{D5CDD505-2E9C-101B-9397-08002B2CF9AE}" pid="19" name="Sensitivity">
    <vt:lpwstr>Official Public</vt:lpwstr>
  </property>
</Properties>
</file>