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34" r:id="rId3"/>
    <p:sldId id="280" r:id="rId4"/>
    <p:sldId id="303" r:id="rId5"/>
    <p:sldId id="304" r:id="rId6"/>
    <p:sldId id="835" r:id="rId7"/>
  </p:sldIdLst>
  <p:sldSz cx="12168188" cy="7019925"/>
  <p:notesSz cx="9309100" cy="7023100"/>
  <p:defaultTextStyle>
    <a:defPPr>
      <a:defRPr lang="en-US"/>
    </a:defPPr>
    <a:lvl1pPr marL="0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1pPr>
    <a:lvl2pPr marL="614020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2pPr>
    <a:lvl3pPr marL="1228039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3pPr>
    <a:lvl4pPr marL="1842059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4pPr>
    <a:lvl5pPr marL="2456078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5pPr>
    <a:lvl6pPr marL="3070098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6pPr>
    <a:lvl7pPr marL="3684118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7pPr>
    <a:lvl8pPr marL="4298137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8pPr>
    <a:lvl9pPr marL="4912157" algn="l" defTabSz="1228039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 userDrawn="1">
          <p15:clr>
            <a:srgbClr val="A4A3A4"/>
          </p15:clr>
        </p15:guide>
        <p15:guide id="2" pos="38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33CC"/>
    <a:srgbClr val="003399"/>
    <a:srgbClr val="0000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73" d="100"/>
          <a:sy n="73" d="100"/>
        </p:scale>
        <p:origin x="795" y="48"/>
      </p:cViewPr>
      <p:guideLst>
        <p:guide orient="horz" pos="2211"/>
        <p:guide pos="38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212"/>
        <p:guide pos="29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7ACFD-01BE-434F-BA53-09E269AA91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E44201-F8D9-46BC-B4EF-443933108C10}">
      <dgm:prSet phldrT="[Texte]" custT="1"/>
      <dgm:spPr/>
      <dgm:t>
        <a:bodyPr/>
        <a:lstStyle/>
        <a:p>
          <a:r>
            <a:rPr lang="en-GB" sz="1400" dirty="0">
              <a:latin typeface="+mn-lt"/>
            </a:rPr>
            <a:t>DCT Head</a:t>
          </a:r>
        </a:p>
        <a:p>
          <a:r>
            <a:rPr lang="en-GB" sz="1400" i="1" dirty="0">
              <a:latin typeface="+mn-lt"/>
            </a:rPr>
            <a:t>G. Federici</a:t>
          </a:r>
          <a:endParaRPr lang="fr-FR" sz="1400" i="1" dirty="0">
            <a:latin typeface="+mn-lt"/>
          </a:endParaRPr>
        </a:p>
      </dgm:t>
    </dgm:pt>
    <dgm:pt modelId="{4577FBD1-9A28-47E4-9F7D-0E5AF5D0AA65}" type="parTrans" cxnId="{2459386A-79F1-415F-8AA7-4CBEDD4B735E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5B32C7E8-CBCC-4A5E-9620-F4AAA7BBB086}" type="sibTrans" cxnId="{2459386A-79F1-415F-8AA7-4CBEDD4B735E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FF6CE4F4-9841-4B44-8AB9-8936CB42D736}" type="asst">
      <dgm:prSet phldrT="[Texte]" custT="1"/>
      <dgm:spPr/>
      <dgm:t>
        <a:bodyPr spcFirstLastPara="0" vert="horz" wrap="square" lIns="8255" tIns="8255" rIns="8255" bIns="8255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  <a:ea typeface="+mn-ea"/>
              <a:cs typeface="+mn-cs"/>
            </a:rPr>
            <a:t>Safety Office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  <a:ea typeface="+mn-ea"/>
              <a:cs typeface="+mn-cs"/>
            </a:rPr>
            <a:t>M.T. </a:t>
          </a:r>
          <a:r>
            <a:rPr lang="en-GB" sz="1400" i="1" kern="1200" dirty="0" err="1">
              <a:latin typeface="+mn-lt"/>
              <a:ea typeface="+mn-ea"/>
              <a:cs typeface="+mn-cs"/>
            </a:rPr>
            <a:t>Porfiri</a:t>
          </a:r>
          <a:r>
            <a:rPr lang="en-GB" sz="1400" i="1" kern="1200" dirty="0">
              <a:latin typeface="+mn-lt"/>
              <a:ea typeface="+mn-ea"/>
              <a:cs typeface="+mn-cs"/>
            </a:rPr>
            <a:t> (acting)</a:t>
          </a:r>
          <a:endParaRPr lang="fr-FR" sz="1400" i="1" kern="1200" dirty="0">
            <a:latin typeface="+mn-lt"/>
            <a:ea typeface="+mn-ea"/>
            <a:cs typeface="+mn-cs"/>
          </a:endParaRPr>
        </a:p>
      </dgm:t>
    </dgm:pt>
    <dgm:pt modelId="{686C3B43-BF4C-4867-A8E2-B08DB43BF605}" type="parTrans" cxnId="{E8FB461A-4183-442F-9E9B-532151F0B482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0289841B-C3B9-4014-B29B-DC4C299EE352}" type="sibTrans" cxnId="{E8FB461A-4183-442F-9E9B-532151F0B482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C7203F7D-F95C-4F95-B105-E82310887872}">
      <dgm:prSet phldrT="[Texte]" custT="1"/>
      <dgm:spPr/>
      <dgm:t>
        <a:bodyPr spcFirstLastPara="0" vert="horz" wrap="square" lIns="8255" tIns="8255" rIns="8255" bIns="8255" numCol="1" spcCol="1270" anchor="ctr" anchorCtr="0"/>
        <a:lstStyle/>
        <a:p>
          <a:r>
            <a:rPr lang="en-GB" sz="1400" dirty="0">
              <a:latin typeface="+mn-lt"/>
            </a:rPr>
            <a:t>Plant System Design Division</a:t>
          </a:r>
        </a:p>
        <a:p>
          <a:r>
            <a:rPr lang="en-GB" sz="1400" i="1" dirty="0">
              <a:latin typeface="+mn-lt"/>
            </a:rPr>
            <a:t>M. </a:t>
          </a:r>
          <a:r>
            <a:rPr lang="en-GB" sz="1400" i="1" dirty="0" err="1">
              <a:latin typeface="+mn-lt"/>
            </a:rPr>
            <a:t>Porton</a:t>
          </a:r>
          <a:endParaRPr lang="fr-FR" sz="1400" i="1" dirty="0">
            <a:latin typeface="+mn-lt"/>
          </a:endParaRPr>
        </a:p>
      </dgm:t>
    </dgm:pt>
    <dgm:pt modelId="{53AA6877-59D3-431D-A977-49B5E32189B7}" type="parTrans" cxnId="{741C2D6A-E256-4E4D-8C04-CB2B65E12ABD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DAF8FB57-E691-4F62-8CA9-D7378EB8B849}" type="sibTrans" cxnId="{741C2D6A-E256-4E4D-8C04-CB2B65E12ABD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BEBC3B41-C1AF-415B-9552-B5B210B782F2}">
      <dgm:prSet phldrT="[Texte]" custT="1"/>
      <dgm:spPr/>
      <dgm:t>
        <a:bodyPr spcFirstLastPara="0" vert="horz" wrap="square" lIns="8255" tIns="8255" rIns="8255" bIns="8255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  <a:ea typeface="+mn-ea"/>
              <a:cs typeface="+mn-cs"/>
            </a:rPr>
            <a:t>Plasma System Division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  <a:ea typeface="+mn-ea"/>
              <a:cs typeface="+mn-cs"/>
            </a:rPr>
            <a:t>H. Zohm</a:t>
          </a:r>
          <a:endParaRPr lang="fr-FR" sz="1400" i="1" kern="1200" dirty="0">
            <a:latin typeface="+mn-lt"/>
            <a:ea typeface="+mn-ea"/>
            <a:cs typeface="+mn-cs"/>
          </a:endParaRPr>
        </a:p>
      </dgm:t>
    </dgm:pt>
    <dgm:pt modelId="{8C2250A1-E736-44A3-9DF4-7AD0A4E7FC85}" type="parTrans" cxnId="{596BD691-F5EB-4250-8E12-08B974A67CD3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A0A7FD32-AB48-43D5-8062-6EAC55E42143}" type="sibTrans" cxnId="{596BD691-F5EB-4250-8E12-08B974A67CD3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410FBB59-A45F-4D77-A411-A4A4FE778AD4}" type="asst">
      <dgm:prSet phldrT="[Texte]" custT="1"/>
      <dgm:spPr/>
      <dgm:t>
        <a:bodyPr spcFirstLastPara="0" vert="horz" wrap="square" lIns="8255" tIns="8255" rIns="8255" bIns="8255" numCol="1" spcCol="1270" anchor="ctr" anchorCtr="0"/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  <a:ea typeface="+mn-ea"/>
              <a:cs typeface="+mn-cs"/>
            </a:rPr>
            <a:t>Project Integration Office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  <a:ea typeface="+mn-ea"/>
              <a:cs typeface="+mn-cs"/>
            </a:rPr>
            <a:t>C. </a:t>
          </a:r>
          <a:r>
            <a:rPr lang="en-GB" sz="1400" i="1" kern="1200" dirty="0" err="1">
              <a:latin typeface="+mn-lt"/>
              <a:ea typeface="+mn-ea"/>
              <a:cs typeface="+mn-cs"/>
            </a:rPr>
            <a:t>Baylard</a:t>
          </a:r>
          <a:r>
            <a:rPr lang="en-GB" sz="1400" i="1" kern="1200" dirty="0">
              <a:latin typeface="+mn-lt"/>
              <a:ea typeface="+mn-ea"/>
              <a:cs typeface="+mn-cs"/>
            </a:rPr>
            <a:t> (acting)</a:t>
          </a:r>
          <a:endParaRPr lang="fr-FR" sz="1400" i="1" kern="1200" dirty="0">
            <a:latin typeface="+mn-lt"/>
            <a:ea typeface="+mn-ea"/>
            <a:cs typeface="+mn-cs"/>
          </a:endParaRPr>
        </a:p>
      </dgm:t>
    </dgm:pt>
    <dgm:pt modelId="{B181383B-3604-4250-9CA1-100A05315C5A}" type="parTrans" cxnId="{73B81692-6622-42D9-9746-CAC99657036C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907102B5-6890-4B67-82D1-C1039E10E1A9}" type="sibTrans" cxnId="{73B81692-6622-42D9-9746-CAC99657036C}">
      <dgm:prSet/>
      <dgm:spPr/>
      <dgm:t>
        <a:bodyPr/>
        <a:lstStyle/>
        <a:p>
          <a:endParaRPr lang="fr-FR" sz="1400">
            <a:latin typeface="+mn-lt"/>
          </a:endParaRPr>
        </a:p>
      </dgm:t>
    </dgm:pt>
    <dgm:pt modelId="{8D73FC66-8A3C-4102-8896-896C8F015A55}" type="pres">
      <dgm:prSet presAssocID="{7AA7ACFD-01BE-434F-BA53-09E269AA91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1AE6CC-9AC5-44B9-A05F-9AFE300FAC9F}" type="pres">
      <dgm:prSet presAssocID="{85E44201-F8D9-46BC-B4EF-443933108C10}" presName="hierRoot1" presStyleCnt="0">
        <dgm:presLayoutVars>
          <dgm:hierBranch val="init"/>
        </dgm:presLayoutVars>
      </dgm:prSet>
      <dgm:spPr/>
    </dgm:pt>
    <dgm:pt modelId="{90CD6FB4-FA6B-4271-91D4-90C4F16D5011}" type="pres">
      <dgm:prSet presAssocID="{85E44201-F8D9-46BC-B4EF-443933108C10}" presName="rootComposite1" presStyleCnt="0"/>
      <dgm:spPr/>
    </dgm:pt>
    <dgm:pt modelId="{5700088F-3AC0-4C0F-9458-2605A7B64F9F}" type="pres">
      <dgm:prSet presAssocID="{85E44201-F8D9-46BC-B4EF-443933108C10}" presName="rootText1" presStyleLbl="node0" presStyleIdx="0" presStyleCnt="1" custScaleX="75634" custScaleY="46829" custLinFactNeighborX="1296">
        <dgm:presLayoutVars>
          <dgm:chPref val="3"/>
        </dgm:presLayoutVars>
      </dgm:prSet>
      <dgm:spPr/>
    </dgm:pt>
    <dgm:pt modelId="{B855A613-42B6-43F4-B128-4D8CF682A80E}" type="pres">
      <dgm:prSet presAssocID="{85E44201-F8D9-46BC-B4EF-443933108C10}" presName="rootConnector1" presStyleLbl="node1" presStyleIdx="0" presStyleCnt="0"/>
      <dgm:spPr/>
    </dgm:pt>
    <dgm:pt modelId="{451F3B16-01C3-4BB6-92FA-CF27A675E9AF}" type="pres">
      <dgm:prSet presAssocID="{85E44201-F8D9-46BC-B4EF-443933108C10}" presName="hierChild2" presStyleCnt="0"/>
      <dgm:spPr/>
    </dgm:pt>
    <dgm:pt modelId="{3E679DAE-063F-49A3-81D8-D5664DD021CA}" type="pres">
      <dgm:prSet presAssocID="{53AA6877-59D3-431D-A977-49B5E32189B7}" presName="Name37" presStyleLbl="parChTrans1D2" presStyleIdx="0" presStyleCnt="4"/>
      <dgm:spPr/>
    </dgm:pt>
    <dgm:pt modelId="{117DDFC2-1899-4BF7-91D8-1990AFC82897}" type="pres">
      <dgm:prSet presAssocID="{C7203F7D-F95C-4F95-B105-E82310887872}" presName="hierRoot2" presStyleCnt="0">
        <dgm:presLayoutVars>
          <dgm:hierBranch val="init"/>
        </dgm:presLayoutVars>
      </dgm:prSet>
      <dgm:spPr/>
    </dgm:pt>
    <dgm:pt modelId="{357E3946-933B-4F46-9306-0EECA85F4A21}" type="pres">
      <dgm:prSet presAssocID="{C7203F7D-F95C-4F95-B105-E82310887872}" presName="rootComposite" presStyleCnt="0"/>
      <dgm:spPr/>
    </dgm:pt>
    <dgm:pt modelId="{1D32C77B-43D8-43C0-A954-9E12C34A8BCA}" type="pres">
      <dgm:prSet presAssocID="{C7203F7D-F95C-4F95-B105-E82310887872}" presName="rootText" presStyleLbl="node2" presStyleIdx="0" presStyleCnt="2" custScaleX="91464" custScaleY="67108">
        <dgm:presLayoutVars>
          <dgm:chPref val="3"/>
        </dgm:presLayoutVars>
      </dgm:prSet>
      <dgm:spPr>
        <a:xfrm>
          <a:off x="528765" y="1900023"/>
          <a:ext cx="1337406" cy="668703"/>
        </a:xfrm>
        <a:prstGeom prst="rect">
          <a:avLst/>
        </a:prstGeom>
      </dgm:spPr>
    </dgm:pt>
    <dgm:pt modelId="{070DC8EB-F271-4CAC-B70B-7742B93B980A}" type="pres">
      <dgm:prSet presAssocID="{C7203F7D-F95C-4F95-B105-E82310887872}" presName="rootConnector" presStyleLbl="node2" presStyleIdx="0" presStyleCnt="2"/>
      <dgm:spPr/>
    </dgm:pt>
    <dgm:pt modelId="{28F60FFE-D20A-4363-8508-573579068AED}" type="pres">
      <dgm:prSet presAssocID="{C7203F7D-F95C-4F95-B105-E82310887872}" presName="hierChild4" presStyleCnt="0"/>
      <dgm:spPr/>
    </dgm:pt>
    <dgm:pt modelId="{BD9A6923-CD58-404D-A201-753A4121645A}" type="pres">
      <dgm:prSet presAssocID="{C7203F7D-F95C-4F95-B105-E82310887872}" presName="hierChild5" presStyleCnt="0"/>
      <dgm:spPr/>
    </dgm:pt>
    <dgm:pt modelId="{5D5D35EE-BCC1-4C4E-884D-4843C1331B16}" type="pres">
      <dgm:prSet presAssocID="{8C2250A1-E736-44A3-9DF4-7AD0A4E7FC85}" presName="Name37" presStyleLbl="parChTrans1D2" presStyleIdx="1" presStyleCnt="4"/>
      <dgm:spPr/>
    </dgm:pt>
    <dgm:pt modelId="{F78D92F2-D58A-4307-B6A3-09C80A489F12}" type="pres">
      <dgm:prSet presAssocID="{BEBC3B41-C1AF-415B-9552-B5B210B782F2}" presName="hierRoot2" presStyleCnt="0">
        <dgm:presLayoutVars>
          <dgm:hierBranch val="init"/>
        </dgm:presLayoutVars>
      </dgm:prSet>
      <dgm:spPr/>
    </dgm:pt>
    <dgm:pt modelId="{28290417-4298-4969-8878-C406CB1FAFD2}" type="pres">
      <dgm:prSet presAssocID="{BEBC3B41-C1AF-415B-9552-B5B210B782F2}" presName="rootComposite" presStyleCnt="0"/>
      <dgm:spPr/>
    </dgm:pt>
    <dgm:pt modelId="{4034A02B-3CD4-4C0B-9328-3AC83B29B6BC}" type="pres">
      <dgm:prSet presAssocID="{BEBC3B41-C1AF-415B-9552-B5B210B782F2}" presName="rootText" presStyleLbl="node2" presStyleIdx="1" presStyleCnt="2" custScaleX="83202" custScaleY="67305">
        <dgm:presLayoutVars>
          <dgm:chPref val="3"/>
        </dgm:presLayoutVars>
      </dgm:prSet>
      <dgm:spPr>
        <a:xfrm>
          <a:off x="2147027" y="1900023"/>
          <a:ext cx="1337406" cy="668703"/>
        </a:xfrm>
        <a:prstGeom prst="rect">
          <a:avLst/>
        </a:prstGeom>
      </dgm:spPr>
    </dgm:pt>
    <dgm:pt modelId="{ED591930-8694-4960-810E-5104C30B17CE}" type="pres">
      <dgm:prSet presAssocID="{BEBC3B41-C1AF-415B-9552-B5B210B782F2}" presName="rootConnector" presStyleLbl="node2" presStyleIdx="1" presStyleCnt="2"/>
      <dgm:spPr/>
    </dgm:pt>
    <dgm:pt modelId="{243886E4-C787-4DA0-BAB2-C9D87346FD1A}" type="pres">
      <dgm:prSet presAssocID="{BEBC3B41-C1AF-415B-9552-B5B210B782F2}" presName="hierChild4" presStyleCnt="0"/>
      <dgm:spPr/>
    </dgm:pt>
    <dgm:pt modelId="{3F439041-F72E-4D19-A82A-AB1AF4876247}" type="pres">
      <dgm:prSet presAssocID="{BEBC3B41-C1AF-415B-9552-B5B210B782F2}" presName="hierChild5" presStyleCnt="0"/>
      <dgm:spPr/>
    </dgm:pt>
    <dgm:pt modelId="{E594D8BB-E1C1-408B-AC7D-733CBD3F370B}" type="pres">
      <dgm:prSet presAssocID="{85E44201-F8D9-46BC-B4EF-443933108C10}" presName="hierChild3" presStyleCnt="0"/>
      <dgm:spPr/>
    </dgm:pt>
    <dgm:pt modelId="{6AE16C48-9E4E-40BD-A6DF-EAB689BACD45}" type="pres">
      <dgm:prSet presAssocID="{686C3B43-BF4C-4867-A8E2-B08DB43BF605}" presName="Name111" presStyleLbl="parChTrans1D2" presStyleIdx="2" presStyleCnt="4"/>
      <dgm:spPr/>
    </dgm:pt>
    <dgm:pt modelId="{750791AF-FAD7-4AF6-8960-C8F6DC41321C}" type="pres">
      <dgm:prSet presAssocID="{FF6CE4F4-9841-4B44-8AB9-8936CB42D736}" presName="hierRoot3" presStyleCnt="0">
        <dgm:presLayoutVars>
          <dgm:hierBranch val="init"/>
        </dgm:presLayoutVars>
      </dgm:prSet>
      <dgm:spPr/>
    </dgm:pt>
    <dgm:pt modelId="{0FA575C1-FC06-40DC-8DBE-88AE75B5FC99}" type="pres">
      <dgm:prSet presAssocID="{FF6CE4F4-9841-4B44-8AB9-8936CB42D736}" presName="rootComposite3" presStyleCnt="0"/>
      <dgm:spPr/>
    </dgm:pt>
    <dgm:pt modelId="{13B40585-1E8D-4B23-8845-0F0EA9E2B323}" type="pres">
      <dgm:prSet presAssocID="{FF6CE4F4-9841-4B44-8AB9-8936CB42D736}" presName="rootText3" presStyleLbl="asst1" presStyleIdx="0" presStyleCnt="2" custScaleX="72867" custScaleY="63093">
        <dgm:presLayoutVars>
          <dgm:chPref val="3"/>
        </dgm:presLayoutVars>
      </dgm:prSet>
      <dgm:spPr>
        <a:xfrm>
          <a:off x="528765" y="950464"/>
          <a:ext cx="1337406" cy="668703"/>
        </a:xfrm>
        <a:prstGeom prst="rect">
          <a:avLst/>
        </a:prstGeom>
      </dgm:spPr>
    </dgm:pt>
    <dgm:pt modelId="{92390D67-E002-4F54-B9A3-3A6BEC8A6BFC}" type="pres">
      <dgm:prSet presAssocID="{FF6CE4F4-9841-4B44-8AB9-8936CB42D736}" presName="rootConnector3" presStyleLbl="asst1" presStyleIdx="0" presStyleCnt="2"/>
      <dgm:spPr/>
    </dgm:pt>
    <dgm:pt modelId="{2A577B1B-9B56-4BD8-B7B9-42ECAF8525D4}" type="pres">
      <dgm:prSet presAssocID="{FF6CE4F4-9841-4B44-8AB9-8936CB42D736}" presName="hierChild6" presStyleCnt="0"/>
      <dgm:spPr/>
    </dgm:pt>
    <dgm:pt modelId="{821CDFC4-ED49-43AA-A719-43A11ADAEB72}" type="pres">
      <dgm:prSet presAssocID="{FF6CE4F4-9841-4B44-8AB9-8936CB42D736}" presName="hierChild7" presStyleCnt="0"/>
      <dgm:spPr/>
    </dgm:pt>
    <dgm:pt modelId="{14BF1A04-1AAB-40A6-B356-DD52009D5D09}" type="pres">
      <dgm:prSet presAssocID="{B181383B-3604-4250-9CA1-100A05315C5A}" presName="Name111" presStyleLbl="parChTrans1D2" presStyleIdx="3" presStyleCnt="4"/>
      <dgm:spPr/>
    </dgm:pt>
    <dgm:pt modelId="{40E4ED4A-C0FC-4C33-9DDB-8831A4A8C2EA}" type="pres">
      <dgm:prSet presAssocID="{410FBB59-A45F-4D77-A411-A4A4FE778AD4}" presName="hierRoot3" presStyleCnt="0">
        <dgm:presLayoutVars>
          <dgm:hierBranch val="init"/>
        </dgm:presLayoutVars>
      </dgm:prSet>
      <dgm:spPr/>
    </dgm:pt>
    <dgm:pt modelId="{D41410A9-29DD-472D-93AF-5D5AC0F69568}" type="pres">
      <dgm:prSet presAssocID="{410FBB59-A45F-4D77-A411-A4A4FE778AD4}" presName="rootComposite3" presStyleCnt="0"/>
      <dgm:spPr/>
    </dgm:pt>
    <dgm:pt modelId="{795EDC77-767C-4809-AED7-98016DF7942B}" type="pres">
      <dgm:prSet presAssocID="{410FBB59-A45F-4D77-A411-A4A4FE778AD4}" presName="rootText3" presStyleLbl="asst1" presStyleIdx="1" presStyleCnt="2" custScaleX="77234" custScaleY="76691">
        <dgm:presLayoutVars>
          <dgm:chPref val="3"/>
        </dgm:presLayoutVars>
      </dgm:prSet>
      <dgm:spPr/>
    </dgm:pt>
    <dgm:pt modelId="{CBDD5EB5-D08F-4CB4-8EF9-4C375323DB24}" type="pres">
      <dgm:prSet presAssocID="{410FBB59-A45F-4D77-A411-A4A4FE778AD4}" presName="rootConnector3" presStyleLbl="asst1" presStyleIdx="1" presStyleCnt="2"/>
      <dgm:spPr/>
    </dgm:pt>
    <dgm:pt modelId="{ADD73BCD-33FD-4710-94A4-55610E052583}" type="pres">
      <dgm:prSet presAssocID="{410FBB59-A45F-4D77-A411-A4A4FE778AD4}" presName="hierChild6" presStyleCnt="0"/>
      <dgm:spPr/>
    </dgm:pt>
    <dgm:pt modelId="{23F6C164-A117-42C2-ABD8-88FD03D96BEF}" type="pres">
      <dgm:prSet presAssocID="{410FBB59-A45F-4D77-A411-A4A4FE778AD4}" presName="hierChild7" presStyleCnt="0"/>
      <dgm:spPr/>
    </dgm:pt>
  </dgm:ptLst>
  <dgm:cxnLst>
    <dgm:cxn modelId="{E8FB461A-4183-442F-9E9B-532151F0B482}" srcId="{85E44201-F8D9-46BC-B4EF-443933108C10}" destId="{FF6CE4F4-9841-4B44-8AB9-8936CB42D736}" srcOrd="0" destOrd="0" parTransId="{686C3B43-BF4C-4867-A8E2-B08DB43BF605}" sibTransId="{0289841B-C3B9-4014-B29B-DC4C299EE352}"/>
    <dgm:cxn modelId="{A2DA2245-FF28-4AD5-9B3F-595EC44FBB1A}" type="presOf" srcId="{FF6CE4F4-9841-4B44-8AB9-8936CB42D736}" destId="{13B40585-1E8D-4B23-8845-0F0EA9E2B323}" srcOrd="0" destOrd="0" presId="urn:microsoft.com/office/officeart/2005/8/layout/orgChart1"/>
    <dgm:cxn modelId="{98C48949-B55A-40CF-951E-C863C14CEBFD}" type="presOf" srcId="{53AA6877-59D3-431D-A977-49B5E32189B7}" destId="{3E679DAE-063F-49A3-81D8-D5664DD021CA}" srcOrd="0" destOrd="0" presId="urn:microsoft.com/office/officeart/2005/8/layout/orgChart1"/>
    <dgm:cxn modelId="{741C2D6A-E256-4E4D-8C04-CB2B65E12ABD}" srcId="{85E44201-F8D9-46BC-B4EF-443933108C10}" destId="{C7203F7D-F95C-4F95-B105-E82310887872}" srcOrd="2" destOrd="0" parTransId="{53AA6877-59D3-431D-A977-49B5E32189B7}" sibTransId="{DAF8FB57-E691-4F62-8CA9-D7378EB8B849}"/>
    <dgm:cxn modelId="{2459386A-79F1-415F-8AA7-4CBEDD4B735E}" srcId="{7AA7ACFD-01BE-434F-BA53-09E269AA9109}" destId="{85E44201-F8D9-46BC-B4EF-443933108C10}" srcOrd="0" destOrd="0" parTransId="{4577FBD1-9A28-47E4-9F7D-0E5AF5D0AA65}" sibTransId="{5B32C7E8-CBCC-4A5E-9620-F4AAA7BBB086}"/>
    <dgm:cxn modelId="{7FDCFD4D-AE60-432D-B696-556844EC96A3}" type="presOf" srcId="{FF6CE4F4-9841-4B44-8AB9-8936CB42D736}" destId="{92390D67-E002-4F54-B9A3-3A6BEC8A6BFC}" srcOrd="1" destOrd="0" presId="urn:microsoft.com/office/officeart/2005/8/layout/orgChart1"/>
    <dgm:cxn modelId="{54D50350-BF6A-4B5E-A0A4-7F55495FCFE7}" type="presOf" srcId="{7AA7ACFD-01BE-434F-BA53-09E269AA9109}" destId="{8D73FC66-8A3C-4102-8896-896C8F015A55}" srcOrd="0" destOrd="0" presId="urn:microsoft.com/office/officeart/2005/8/layout/orgChart1"/>
    <dgm:cxn modelId="{7E13F958-80BD-4645-AD83-3C1EF01A7F05}" type="presOf" srcId="{C7203F7D-F95C-4F95-B105-E82310887872}" destId="{1D32C77B-43D8-43C0-A954-9E12C34A8BCA}" srcOrd="0" destOrd="0" presId="urn:microsoft.com/office/officeart/2005/8/layout/orgChart1"/>
    <dgm:cxn modelId="{3D4C717B-9674-4BFF-A675-49F7A411DF42}" type="presOf" srcId="{410FBB59-A45F-4D77-A411-A4A4FE778AD4}" destId="{CBDD5EB5-D08F-4CB4-8EF9-4C375323DB24}" srcOrd="1" destOrd="0" presId="urn:microsoft.com/office/officeart/2005/8/layout/orgChart1"/>
    <dgm:cxn modelId="{C4EC1783-2FE2-4C81-8082-CA1D2EB89CC3}" type="presOf" srcId="{85E44201-F8D9-46BC-B4EF-443933108C10}" destId="{5700088F-3AC0-4C0F-9458-2605A7B64F9F}" srcOrd="0" destOrd="0" presId="urn:microsoft.com/office/officeart/2005/8/layout/orgChart1"/>
    <dgm:cxn modelId="{596BD691-F5EB-4250-8E12-08B974A67CD3}" srcId="{85E44201-F8D9-46BC-B4EF-443933108C10}" destId="{BEBC3B41-C1AF-415B-9552-B5B210B782F2}" srcOrd="3" destOrd="0" parTransId="{8C2250A1-E736-44A3-9DF4-7AD0A4E7FC85}" sibTransId="{A0A7FD32-AB48-43D5-8062-6EAC55E42143}"/>
    <dgm:cxn modelId="{73B81692-6622-42D9-9746-CAC99657036C}" srcId="{85E44201-F8D9-46BC-B4EF-443933108C10}" destId="{410FBB59-A45F-4D77-A411-A4A4FE778AD4}" srcOrd="1" destOrd="0" parTransId="{B181383B-3604-4250-9CA1-100A05315C5A}" sibTransId="{907102B5-6890-4B67-82D1-C1039E10E1A9}"/>
    <dgm:cxn modelId="{BDD2B9A6-F1BB-4AFE-BC7B-F1ABF5DBC15C}" type="presOf" srcId="{686C3B43-BF4C-4867-A8E2-B08DB43BF605}" destId="{6AE16C48-9E4E-40BD-A6DF-EAB689BACD45}" srcOrd="0" destOrd="0" presId="urn:microsoft.com/office/officeart/2005/8/layout/orgChart1"/>
    <dgm:cxn modelId="{137DFDAE-D5A9-495C-ACF3-288F815E525D}" type="presOf" srcId="{85E44201-F8D9-46BC-B4EF-443933108C10}" destId="{B855A613-42B6-43F4-B128-4D8CF682A80E}" srcOrd="1" destOrd="0" presId="urn:microsoft.com/office/officeart/2005/8/layout/orgChart1"/>
    <dgm:cxn modelId="{E6C256BC-CFBB-4E8A-BB48-ADAF5F68E502}" type="presOf" srcId="{C7203F7D-F95C-4F95-B105-E82310887872}" destId="{070DC8EB-F271-4CAC-B70B-7742B93B980A}" srcOrd="1" destOrd="0" presId="urn:microsoft.com/office/officeart/2005/8/layout/orgChart1"/>
    <dgm:cxn modelId="{75F761C0-B09F-494E-B204-7772BB5987B4}" type="presOf" srcId="{BEBC3B41-C1AF-415B-9552-B5B210B782F2}" destId="{4034A02B-3CD4-4C0B-9328-3AC83B29B6BC}" srcOrd="0" destOrd="0" presId="urn:microsoft.com/office/officeart/2005/8/layout/orgChart1"/>
    <dgm:cxn modelId="{4DC5CFC0-B6C1-4088-8F6D-CCD6E63B4CDD}" type="presOf" srcId="{410FBB59-A45F-4D77-A411-A4A4FE778AD4}" destId="{795EDC77-767C-4809-AED7-98016DF7942B}" srcOrd="0" destOrd="0" presId="urn:microsoft.com/office/officeart/2005/8/layout/orgChart1"/>
    <dgm:cxn modelId="{5FCB06E3-2774-4BA6-8F4E-2371BC849398}" type="presOf" srcId="{8C2250A1-E736-44A3-9DF4-7AD0A4E7FC85}" destId="{5D5D35EE-BCC1-4C4E-884D-4843C1331B16}" srcOrd="0" destOrd="0" presId="urn:microsoft.com/office/officeart/2005/8/layout/orgChart1"/>
    <dgm:cxn modelId="{9973E1ED-57A4-4D27-A465-A9C8DFA3AAB2}" type="presOf" srcId="{B181383B-3604-4250-9CA1-100A05315C5A}" destId="{14BF1A04-1AAB-40A6-B356-DD52009D5D09}" srcOrd="0" destOrd="0" presId="urn:microsoft.com/office/officeart/2005/8/layout/orgChart1"/>
    <dgm:cxn modelId="{BFE0FBED-956F-4335-AFDE-20E5C0C6438B}" type="presOf" srcId="{BEBC3B41-C1AF-415B-9552-B5B210B782F2}" destId="{ED591930-8694-4960-810E-5104C30B17CE}" srcOrd="1" destOrd="0" presId="urn:microsoft.com/office/officeart/2005/8/layout/orgChart1"/>
    <dgm:cxn modelId="{34054907-E449-4B64-B75A-78BC7A15C583}" type="presParOf" srcId="{8D73FC66-8A3C-4102-8896-896C8F015A55}" destId="{EE1AE6CC-9AC5-44B9-A05F-9AFE300FAC9F}" srcOrd="0" destOrd="0" presId="urn:microsoft.com/office/officeart/2005/8/layout/orgChart1"/>
    <dgm:cxn modelId="{3C5AF419-7F65-4DC4-A0DD-598C449E38F3}" type="presParOf" srcId="{EE1AE6CC-9AC5-44B9-A05F-9AFE300FAC9F}" destId="{90CD6FB4-FA6B-4271-91D4-90C4F16D5011}" srcOrd="0" destOrd="0" presId="urn:microsoft.com/office/officeart/2005/8/layout/orgChart1"/>
    <dgm:cxn modelId="{DE6423E3-9355-46F0-B454-B74CED33AF5A}" type="presParOf" srcId="{90CD6FB4-FA6B-4271-91D4-90C4F16D5011}" destId="{5700088F-3AC0-4C0F-9458-2605A7B64F9F}" srcOrd="0" destOrd="0" presId="urn:microsoft.com/office/officeart/2005/8/layout/orgChart1"/>
    <dgm:cxn modelId="{BE536136-250B-4D2F-82E3-81B03E1E6080}" type="presParOf" srcId="{90CD6FB4-FA6B-4271-91D4-90C4F16D5011}" destId="{B855A613-42B6-43F4-B128-4D8CF682A80E}" srcOrd="1" destOrd="0" presId="urn:microsoft.com/office/officeart/2005/8/layout/orgChart1"/>
    <dgm:cxn modelId="{8A4C7A15-FE3C-4B2F-BA03-F3F7F6651B31}" type="presParOf" srcId="{EE1AE6CC-9AC5-44B9-A05F-9AFE300FAC9F}" destId="{451F3B16-01C3-4BB6-92FA-CF27A675E9AF}" srcOrd="1" destOrd="0" presId="urn:microsoft.com/office/officeart/2005/8/layout/orgChart1"/>
    <dgm:cxn modelId="{4DEFE22F-7A9F-40D8-BE48-20E3647C90AA}" type="presParOf" srcId="{451F3B16-01C3-4BB6-92FA-CF27A675E9AF}" destId="{3E679DAE-063F-49A3-81D8-D5664DD021CA}" srcOrd="0" destOrd="0" presId="urn:microsoft.com/office/officeart/2005/8/layout/orgChart1"/>
    <dgm:cxn modelId="{37CDD19C-165E-4DA5-8FA5-860585EF8CE4}" type="presParOf" srcId="{451F3B16-01C3-4BB6-92FA-CF27A675E9AF}" destId="{117DDFC2-1899-4BF7-91D8-1990AFC82897}" srcOrd="1" destOrd="0" presId="urn:microsoft.com/office/officeart/2005/8/layout/orgChart1"/>
    <dgm:cxn modelId="{5CB18758-199D-456B-A7ED-348DB949FCA4}" type="presParOf" srcId="{117DDFC2-1899-4BF7-91D8-1990AFC82897}" destId="{357E3946-933B-4F46-9306-0EECA85F4A21}" srcOrd="0" destOrd="0" presId="urn:microsoft.com/office/officeart/2005/8/layout/orgChart1"/>
    <dgm:cxn modelId="{B7692820-2CCB-4AD3-8AD9-572D96224EDA}" type="presParOf" srcId="{357E3946-933B-4F46-9306-0EECA85F4A21}" destId="{1D32C77B-43D8-43C0-A954-9E12C34A8BCA}" srcOrd="0" destOrd="0" presId="urn:microsoft.com/office/officeart/2005/8/layout/orgChart1"/>
    <dgm:cxn modelId="{32DDD169-B2B0-40AD-8C89-235562B7BA31}" type="presParOf" srcId="{357E3946-933B-4F46-9306-0EECA85F4A21}" destId="{070DC8EB-F271-4CAC-B70B-7742B93B980A}" srcOrd="1" destOrd="0" presId="urn:microsoft.com/office/officeart/2005/8/layout/orgChart1"/>
    <dgm:cxn modelId="{3CCBCDF9-6B08-4CB5-9E85-AB67EEE38131}" type="presParOf" srcId="{117DDFC2-1899-4BF7-91D8-1990AFC82897}" destId="{28F60FFE-D20A-4363-8508-573579068AED}" srcOrd="1" destOrd="0" presId="urn:microsoft.com/office/officeart/2005/8/layout/orgChart1"/>
    <dgm:cxn modelId="{D7BD9391-1B18-4EDF-9185-E00E6D51B915}" type="presParOf" srcId="{117DDFC2-1899-4BF7-91D8-1990AFC82897}" destId="{BD9A6923-CD58-404D-A201-753A4121645A}" srcOrd="2" destOrd="0" presId="urn:microsoft.com/office/officeart/2005/8/layout/orgChart1"/>
    <dgm:cxn modelId="{E627AD45-4E6C-421D-8632-1DE9D0BE0B06}" type="presParOf" srcId="{451F3B16-01C3-4BB6-92FA-CF27A675E9AF}" destId="{5D5D35EE-BCC1-4C4E-884D-4843C1331B16}" srcOrd="2" destOrd="0" presId="urn:microsoft.com/office/officeart/2005/8/layout/orgChart1"/>
    <dgm:cxn modelId="{E3488674-4600-4D16-86DC-01415E9EB8E7}" type="presParOf" srcId="{451F3B16-01C3-4BB6-92FA-CF27A675E9AF}" destId="{F78D92F2-D58A-4307-B6A3-09C80A489F12}" srcOrd="3" destOrd="0" presId="urn:microsoft.com/office/officeart/2005/8/layout/orgChart1"/>
    <dgm:cxn modelId="{B108B5F3-989B-4265-BE43-79C21EED3166}" type="presParOf" srcId="{F78D92F2-D58A-4307-B6A3-09C80A489F12}" destId="{28290417-4298-4969-8878-C406CB1FAFD2}" srcOrd="0" destOrd="0" presId="urn:microsoft.com/office/officeart/2005/8/layout/orgChart1"/>
    <dgm:cxn modelId="{E58064AC-2619-4769-AA39-0A5818874EA3}" type="presParOf" srcId="{28290417-4298-4969-8878-C406CB1FAFD2}" destId="{4034A02B-3CD4-4C0B-9328-3AC83B29B6BC}" srcOrd="0" destOrd="0" presId="urn:microsoft.com/office/officeart/2005/8/layout/orgChart1"/>
    <dgm:cxn modelId="{EB840066-0189-4265-88A6-31FE7CAB08C4}" type="presParOf" srcId="{28290417-4298-4969-8878-C406CB1FAFD2}" destId="{ED591930-8694-4960-810E-5104C30B17CE}" srcOrd="1" destOrd="0" presId="urn:microsoft.com/office/officeart/2005/8/layout/orgChart1"/>
    <dgm:cxn modelId="{0A6280A9-775F-4062-BE5D-2F737C7803BB}" type="presParOf" srcId="{F78D92F2-D58A-4307-B6A3-09C80A489F12}" destId="{243886E4-C787-4DA0-BAB2-C9D87346FD1A}" srcOrd="1" destOrd="0" presId="urn:microsoft.com/office/officeart/2005/8/layout/orgChart1"/>
    <dgm:cxn modelId="{29B7033C-191A-4162-A314-A6F3B8E6807B}" type="presParOf" srcId="{F78D92F2-D58A-4307-B6A3-09C80A489F12}" destId="{3F439041-F72E-4D19-A82A-AB1AF4876247}" srcOrd="2" destOrd="0" presId="urn:microsoft.com/office/officeart/2005/8/layout/orgChart1"/>
    <dgm:cxn modelId="{80BE19AB-4D49-406F-8978-908391EB594B}" type="presParOf" srcId="{EE1AE6CC-9AC5-44B9-A05F-9AFE300FAC9F}" destId="{E594D8BB-E1C1-408B-AC7D-733CBD3F370B}" srcOrd="2" destOrd="0" presId="urn:microsoft.com/office/officeart/2005/8/layout/orgChart1"/>
    <dgm:cxn modelId="{C4DFAAF5-37C6-4F84-B757-4D181528010B}" type="presParOf" srcId="{E594D8BB-E1C1-408B-AC7D-733CBD3F370B}" destId="{6AE16C48-9E4E-40BD-A6DF-EAB689BACD45}" srcOrd="0" destOrd="0" presId="urn:microsoft.com/office/officeart/2005/8/layout/orgChart1"/>
    <dgm:cxn modelId="{FE9341A8-B6C7-4FD0-9D7A-858CFD32DA22}" type="presParOf" srcId="{E594D8BB-E1C1-408B-AC7D-733CBD3F370B}" destId="{750791AF-FAD7-4AF6-8960-C8F6DC41321C}" srcOrd="1" destOrd="0" presId="urn:microsoft.com/office/officeart/2005/8/layout/orgChart1"/>
    <dgm:cxn modelId="{4D26768F-9ED3-441A-9EB2-2CB29E48EA0A}" type="presParOf" srcId="{750791AF-FAD7-4AF6-8960-C8F6DC41321C}" destId="{0FA575C1-FC06-40DC-8DBE-88AE75B5FC99}" srcOrd="0" destOrd="0" presId="urn:microsoft.com/office/officeart/2005/8/layout/orgChart1"/>
    <dgm:cxn modelId="{4D5FFE40-1163-4B7B-8D12-B9BF7F04585C}" type="presParOf" srcId="{0FA575C1-FC06-40DC-8DBE-88AE75B5FC99}" destId="{13B40585-1E8D-4B23-8845-0F0EA9E2B323}" srcOrd="0" destOrd="0" presId="urn:microsoft.com/office/officeart/2005/8/layout/orgChart1"/>
    <dgm:cxn modelId="{44DF1CB8-6C3B-46ED-8252-5650C3384765}" type="presParOf" srcId="{0FA575C1-FC06-40DC-8DBE-88AE75B5FC99}" destId="{92390D67-E002-4F54-B9A3-3A6BEC8A6BFC}" srcOrd="1" destOrd="0" presId="urn:microsoft.com/office/officeart/2005/8/layout/orgChart1"/>
    <dgm:cxn modelId="{7622048A-1A77-410A-B2C1-B4710660AE43}" type="presParOf" srcId="{750791AF-FAD7-4AF6-8960-C8F6DC41321C}" destId="{2A577B1B-9B56-4BD8-B7B9-42ECAF8525D4}" srcOrd="1" destOrd="0" presId="urn:microsoft.com/office/officeart/2005/8/layout/orgChart1"/>
    <dgm:cxn modelId="{DC6BA573-3414-4EDB-85D8-AF9320309C19}" type="presParOf" srcId="{750791AF-FAD7-4AF6-8960-C8F6DC41321C}" destId="{821CDFC4-ED49-43AA-A719-43A11ADAEB72}" srcOrd="2" destOrd="0" presId="urn:microsoft.com/office/officeart/2005/8/layout/orgChart1"/>
    <dgm:cxn modelId="{02666D85-8ECF-4224-B417-09E08234FB3D}" type="presParOf" srcId="{E594D8BB-E1C1-408B-AC7D-733CBD3F370B}" destId="{14BF1A04-1AAB-40A6-B356-DD52009D5D09}" srcOrd="2" destOrd="0" presId="urn:microsoft.com/office/officeart/2005/8/layout/orgChart1"/>
    <dgm:cxn modelId="{25762491-D975-4F4C-AAD7-481FDC5C1135}" type="presParOf" srcId="{E594D8BB-E1C1-408B-AC7D-733CBD3F370B}" destId="{40E4ED4A-C0FC-4C33-9DDB-8831A4A8C2EA}" srcOrd="3" destOrd="0" presId="urn:microsoft.com/office/officeart/2005/8/layout/orgChart1"/>
    <dgm:cxn modelId="{29C187D2-5DE8-449D-B0FF-D92A4558D5EC}" type="presParOf" srcId="{40E4ED4A-C0FC-4C33-9DDB-8831A4A8C2EA}" destId="{D41410A9-29DD-472D-93AF-5D5AC0F69568}" srcOrd="0" destOrd="0" presId="urn:microsoft.com/office/officeart/2005/8/layout/orgChart1"/>
    <dgm:cxn modelId="{7B740E91-74BA-40F8-AE84-942A5931B507}" type="presParOf" srcId="{D41410A9-29DD-472D-93AF-5D5AC0F69568}" destId="{795EDC77-767C-4809-AED7-98016DF7942B}" srcOrd="0" destOrd="0" presId="urn:microsoft.com/office/officeart/2005/8/layout/orgChart1"/>
    <dgm:cxn modelId="{82BE9667-E9F2-492F-AC23-4701BF68C350}" type="presParOf" srcId="{D41410A9-29DD-472D-93AF-5D5AC0F69568}" destId="{CBDD5EB5-D08F-4CB4-8EF9-4C375323DB24}" srcOrd="1" destOrd="0" presId="urn:microsoft.com/office/officeart/2005/8/layout/orgChart1"/>
    <dgm:cxn modelId="{4DF169DE-31A5-41F2-8C12-55B6C3226754}" type="presParOf" srcId="{40E4ED4A-C0FC-4C33-9DDB-8831A4A8C2EA}" destId="{ADD73BCD-33FD-4710-94A4-55610E052583}" srcOrd="1" destOrd="0" presId="urn:microsoft.com/office/officeart/2005/8/layout/orgChart1"/>
    <dgm:cxn modelId="{649A529E-C9E0-4A9C-B7F3-0F1D0A4BD339}" type="presParOf" srcId="{40E4ED4A-C0FC-4C33-9DDB-8831A4A8C2EA}" destId="{23F6C164-A117-42C2-ABD8-88FD03D96BE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F1A04-1AAB-40A6-B356-DD52009D5D09}">
      <dsp:nvSpPr>
        <dsp:cNvPr id="0" name=""/>
        <dsp:cNvSpPr/>
      </dsp:nvSpPr>
      <dsp:spPr>
        <a:xfrm>
          <a:off x="2102085" y="620402"/>
          <a:ext cx="436096" cy="97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423"/>
              </a:lnTo>
              <a:lnTo>
                <a:pt x="436096" y="974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16C48-9E4E-40BD-A6DF-EAB689BACD45}">
      <dsp:nvSpPr>
        <dsp:cNvPr id="0" name=""/>
        <dsp:cNvSpPr/>
      </dsp:nvSpPr>
      <dsp:spPr>
        <a:xfrm>
          <a:off x="1852209" y="620402"/>
          <a:ext cx="249876" cy="974423"/>
        </a:xfrm>
        <a:custGeom>
          <a:avLst/>
          <a:gdLst/>
          <a:ahLst/>
          <a:cxnLst/>
          <a:rect l="0" t="0" r="0" b="0"/>
          <a:pathLst>
            <a:path>
              <a:moveTo>
                <a:pt x="249876" y="0"/>
              </a:moveTo>
              <a:lnTo>
                <a:pt x="249876" y="974423"/>
              </a:lnTo>
              <a:lnTo>
                <a:pt x="0" y="974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D35EE-BCC1-4C4E-884D-4843C1331B16}">
      <dsp:nvSpPr>
        <dsp:cNvPr id="0" name=""/>
        <dsp:cNvSpPr/>
      </dsp:nvSpPr>
      <dsp:spPr>
        <a:xfrm>
          <a:off x="2102085" y="620402"/>
          <a:ext cx="1163715" cy="194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423"/>
              </a:lnTo>
              <a:lnTo>
                <a:pt x="1163715" y="1726423"/>
              </a:lnTo>
              <a:lnTo>
                <a:pt x="1163715" y="1948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79DAE-063F-49A3-81D8-D5664DD021CA}">
      <dsp:nvSpPr>
        <dsp:cNvPr id="0" name=""/>
        <dsp:cNvSpPr/>
      </dsp:nvSpPr>
      <dsp:spPr>
        <a:xfrm>
          <a:off x="970970" y="620402"/>
          <a:ext cx="1131114" cy="1948846"/>
        </a:xfrm>
        <a:custGeom>
          <a:avLst/>
          <a:gdLst/>
          <a:ahLst/>
          <a:cxnLst/>
          <a:rect l="0" t="0" r="0" b="0"/>
          <a:pathLst>
            <a:path>
              <a:moveTo>
                <a:pt x="1131114" y="0"/>
              </a:moveTo>
              <a:lnTo>
                <a:pt x="1131114" y="1726423"/>
              </a:lnTo>
              <a:lnTo>
                <a:pt x="0" y="1726423"/>
              </a:lnTo>
              <a:lnTo>
                <a:pt x="0" y="1948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0088F-3AC0-4C0F-9458-2605A7B64F9F}">
      <dsp:nvSpPr>
        <dsp:cNvPr id="0" name=""/>
        <dsp:cNvSpPr/>
      </dsp:nvSpPr>
      <dsp:spPr>
        <a:xfrm>
          <a:off x="1301003" y="124410"/>
          <a:ext cx="1602163" cy="495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</a:rPr>
            <a:t>DCT Head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</a:rPr>
            <a:t>G. Federici</a:t>
          </a:r>
          <a:endParaRPr lang="fr-FR" sz="1400" i="1" kern="1200" dirty="0">
            <a:latin typeface="+mn-lt"/>
          </a:endParaRPr>
        </a:p>
      </dsp:txBody>
      <dsp:txXfrm>
        <a:off x="1301003" y="124410"/>
        <a:ext cx="1602163" cy="495992"/>
      </dsp:txXfrm>
    </dsp:sp>
    <dsp:sp modelId="{1D32C77B-43D8-43C0-A954-9E12C34A8BCA}">
      <dsp:nvSpPr>
        <dsp:cNvPr id="0" name=""/>
        <dsp:cNvSpPr/>
      </dsp:nvSpPr>
      <dsp:spPr>
        <a:xfrm>
          <a:off x="2224" y="2569249"/>
          <a:ext cx="1937492" cy="7107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</a:rPr>
            <a:t>Plant System Design Division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</a:rPr>
            <a:t>M. </a:t>
          </a:r>
          <a:r>
            <a:rPr lang="en-GB" sz="1400" i="1" kern="1200" dirty="0" err="1">
              <a:latin typeface="+mn-lt"/>
            </a:rPr>
            <a:t>Porton</a:t>
          </a:r>
          <a:endParaRPr lang="fr-FR" sz="1400" i="1" kern="1200" dirty="0">
            <a:latin typeface="+mn-lt"/>
          </a:endParaRPr>
        </a:p>
      </dsp:txBody>
      <dsp:txXfrm>
        <a:off x="2224" y="2569249"/>
        <a:ext cx="1937492" cy="710778"/>
      </dsp:txXfrm>
    </dsp:sp>
    <dsp:sp modelId="{4034A02B-3CD4-4C0B-9328-3AC83B29B6BC}">
      <dsp:nvSpPr>
        <dsp:cNvPr id="0" name=""/>
        <dsp:cNvSpPr/>
      </dsp:nvSpPr>
      <dsp:spPr>
        <a:xfrm>
          <a:off x="2384562" y="2569249"/>
          <a:ext cx="1762477" cy="71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  <a:ea typeface="+mn-ea"/>
              <a:cs typeface="+mn-cs"/>
            </a:rPr>
            <a:t>Plasma System Division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  <a:ea typeface="+mn-ea"/>
              <a:cs typeface="+mn-cs"/>
            </a:rPr>
            <a:t>H. Zohm</a:t>
          </a:r>
          <a:endParaRPr lang="fr-FR" sz="1400" i="1" kern="1200" dirty="0">
            <a:latin typeface="+mn-lt"/>
            <a:ea typeface="+mn-ea"/>
            <a:cs typeface="+mn-cs"/>
          </a:endParaRPr>
        </a:p>
      </dsp:txBody>
      <dsp:txXfrm>
        <a:off x="2384562" y="2569249"/>
        <a:ext cx="1762477" cy="712864"/>
      </dsp:txXfrm>
    </dsp:sp>
    <dsp:sp modelId="{13B40585-1E8D-4B23-8845-0F0EA9E2B323}">
      <dsp:nvSpPr>
        <dsp:cNvPr id="0" name=""/>
        <dsp:cNvSpPr/>
      </dsp:nvSpPr>
      <dsp:spPr>
        <a:xfrm>
          <a:off x="308659" y="1260699"/>
          <a:ext cx="1543550" cy="668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  <a:ea typeface="+mn-ea"/>
              <a:cs typeface="+mn-cs"/>
            </a:rPr>
            <a:t>Safety Office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  <a:ea typeface="+mn-ea"/>
              <a:cs typeface="+mn-cs"/>
            </a:rPr>
            <a:t>M.T. </a:t>
          </a:r>
          <a:r>
            <a:rPr lang="en-GB" sz="1400" i="1" kern="1200" dirty="0" err="1">
              <a:latin typeface="+mn-lt"/>
              <a:ea typeface="+mn-ea"/>
              <a:cs typeface="+mn-cs"/>
            </a:rPr>
            <a:t>Porfiri</a:t>
          </a:r>
          <a:r>
            <a:rPr lang="en-GB" sz="1400" i="1" kern="1200" dirty="0">
              <a:latin typeface="+mn-lt"/>
              <a:ea typeface="+mn-ea"/>
              <a:cs typeface="+mn-cs"/>
            </a:rPr>
            <a:t> (acting)</a:t>
          </a:r>
          <a:endParaRPr lang="fr-FR" sz="1400" i="1" kern="1200" dirty="0">
            <a:latin typeface="+mn-lt"/>
            <a:ea typeface="+mn-ea"/>
            <a:cs typeface="+mn-cs"/>
          </a:endParaRPr>
        </a:p>
      </dsp:txBody>
      <dsp:txXfrm>
        <a:off x="308659" y="1260699"/>
        <a:ext cx="1543550" cy="668253"/>
      </dsp:txXfrm>
    </dsp:sp>
    <dsp:sp modelId="{795EDC77-767C-4809-AED7-98016DF7942B}">
      <dsp:nvSpPr>
        <dsp:cNvPr id="0" name=""/>
        <dsp:cNvSpPr/>
      </dsp:nvSpPr>
      <dsp:spPr>
        <a:xfrm>
          <a:off x="2538182" y="1188687"/>
          <a:ext cx="1636056" cy="81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+mn-lt"/>
              <a:ea typeface="+mn-ea"/>
              <a:cs typeface="+mn-cs"/>
            </a:rPr>
            <a:t>Project Integration Office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>
              <a:latin typeface="+mn-lt"/>
              <a:ea typeface="+mn-ea"/>
              <a:cs typeface="+mn-cs"/>
            </a:rPr>
            <a:t>C. </a:t>
          </a:r>
          <a:r>
            <a:rPr lang="en-GB" sz="1400" i="1" kern="1200" dirty="0" err="1">
              <a:latin typeface="+mn-lt"/>
              <a:ea typeface="+mn-ea"/>
              <a:cs typeface="+mn-cs"/>
            </a:rPr>
            <a:t>Baylard</a:t>
          </a:r>
          <a:r>
            <a:rPr lang="en-GB" sz="1400" i="1" kern="1200" dirty="0">
              <a:latin typeface="+mn-lt"/>
              <a:ea typeface="+mn-ea"/>
              <a:cs typeface="+mn-cs"/>
            </a:rPr>
            <a:t> (acting)</a:t>
          </a:r>
          <a:endParaRPr lang="fr-FR" sz="1400" i="1" kern="1200" dirty="0">
            <a:latin typeface="+mn-lt"/>
            <a:ea typeface="+mn-ea"/>
            <a:cs typeface="+mn-cs"/>
          </a:endParaRPr>
        </a:p>
      </dsp:txBody>
      <dsp:txXfrm>
        <a:off x="2538182" y="1188687"/>
        <a:ext cx="1636056" cy="812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4" y="1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27/04/2021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727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1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3313" y="527050"/>
            <a:ext cx="4562475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35973"/>
            <a:ext cx="7447280" cy="3160395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70727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039" rtl="0" eaLnBrk="1" latinLnBrk="0" hangingPunct="1">
      <a:defRPr sz="161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14020" algn="l" defTabSz="1228039" rtl="0" eaLnBrk="1" latinLnBrk="0" hangingPunct="1">
      <a:defRPr sz="161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28039" algn="l" defTabSz="1228039" rtl="0" eaLnBrk="1" latinLnBrk="0" hangingPunct="1">
      <a:defRPr sz="161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42059" algn="l" defTabSz="1228039" rtl="0" eaLnBrk="1" latinLnBrk="0" hangingPunct="1">
      <a:defRPr sz="161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56078" algn="l" defTabSz="1228039" rtl="0" eaLnBrk="1" latinLnBrk="0" hangingPunct="1">
      <a:defRPr sz="161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70098" algn="l" defTabSz="1228039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6pPr>
    <a:lvl7pPr marL="3684118" algn="l" defTabSz="1228039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7pPr>
    <a:lvl8pPr marL="4298137" algn="l" defTabSz="1228039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8pPr>
    <a:lvl9pPr marL="4912157" algn="l" defTabSz="1228039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67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01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6351" y="2404340"/>
            <a:ext cx="11307132" cy="1326747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6351" y="4394461"/>
            <a:ext cx="5845212" cy="442249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030" y="-467995"/>
            <a:ext cx="1432297" cy="97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17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6353" y="5826071"/>
            <a:ext cx="1723793" cy="92705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17266" y="5794917"/>
            <a:ext cx="4216219" cy="9582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259570" y="41203312"/>
            <a:ext cx="13207349" cy="1823708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462373" y="41359311"/>
            <a:ext cx="13207349" cy="1823708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665177" y="41515309"/>
            <a:ext cx="13207349" cy="1823708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867980" y="41671307"/>
            <a:ext cx="13207349" cy="1823708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68188" cy="5699467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972" y="5896001"/>
            <a:ext cx="4599511" cy="88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68188" cy="701993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17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09" y="77999"/>
            <a:ext cx="10038755" cy="467995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10" y="1446133"/>
            <a:ext cx="10951369" cy="501215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2175" y="6699778"/>
            <a:ext cx="10965512" cy="27447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898" y="95783"/>
            <a:ext cx="489652" cy="5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410" y="281123"/>
            <a:ext cx="10951369" cy="116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10" y="1637984"/>
            <a:ext cx="10951369" cy="4632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409" y="6506431"/>
            <a:ext cx="283924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27/04/2021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7464" y="6506431"/>
            <a:ext cx="385326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535" y="6506431"/>
            <a:ext cx="283924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462" y="2357834"/>
            <a:ext cx="11593288" cy="1326747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GB" sz="2800" dirty="0"/>
              <a:t>Plasma System Division of the DEMO Central Team:</a:t>
            </a:r>
            <a:br>
              <a:rPr lang="en-GB" sz="2800" dirty="0"/>
            </a:br>
            <a:r>
              <a:rPr lang="en-GB" sz="3600" dirty="0"/>
              <a:t>Introduction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478" y="4250242"/>
            <a:ext cx="10297144" cy="1728192"/>
          </a:xfrm>
        </p:spPr>
        <p:txBody>
          <a:bodyPr>
            <a:normAutofit/>
          </a:bodyPr>
          <a:lstStyle/>
          <a:p>
            <a:r>
              <a:rPr lang="en-US" sz="2800" dirty="0"/>
              <a:t>Hartmut Zohm</a:t>
            </a:r>
            <a:endParaRPr lang="de-DE" sz="2800" dirty="0"/>
          </a:p>
          <a:p>
            <a:r>
              <a:rPr lang="en-US" sz="2800" dirty="0"/>
              <a:t>WPDES Information Meeting, Apr 27, 2021</a:t>
            </a:r>
            <a:endParaRPr lang="de-DE" sz="2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0" y="5742210"/>
            <a:ext cx="3599688" cy="124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14"/>
    </mc:Choice>
    <mc:Fallback xmlns="">
      <p:transition spd="slow" advTm="871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>
            <a:extLst>
              <a:ext uri="{FF2B5EF4-FFF2-40B4-BE49-F238E27FC236}">
                <a16:creationId xmlns:a16="http://schemas.microsoft.com/office/drawing/2014/main" id="{B1B33C2C-1E1C-4DA4-8081-9C167B03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54" y="106180"/>
            <a:ext cx="10379422" cy="457200"/>
          </a:xfrm>
        </p:spPr>
        <p:txBody>
          <a:bodyPr/>
          <a:lstStyle/>
          <a:p>
            <a:r>
              <a:rPr lang="en-GB" sz="2400" dirty="0"/>
              <a:t>DEMO physics in EU Framework Programme 9 (FP9, 2021-2025/2027)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38B149E3-1AE9-4F28-A386-E2DF6657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" name="Freeform 122">
            <a:extLst>
              <a:ext uri="{FF2B5EF4-FFF2-40B4-BE49-F238E27FC236}">
                <a16:creationId xmlns:a16="http://schemas.microsoft.com/office/drawing/2014/main" id="{68A31BDF-A4A4-4468-B3BB-B6C4BB9BC8A9}"/>
              </a:ext>
            </a:extLst>
          </p:cNvPr>
          <p:cNvSpPr>
            <a:spLocks/>
          </p:cNvSpPr>
          <p:nvPr/>
        </p:nvSpPr>
        <p:spPr bwMode="auto">
          <a:xfrm rot="1738638">
            <a:off x="1527359" y="3556615"/>
            <a:ext cx="1634017" cy="1657951"/>
          </a:xfrm>
          <a:custGeom>
            <a:avLst/>
            <a:gdLst>
              <a:gd name="T0" fmla="*/ 1728 w 2126"/>
              <a:gd name="T1" fmla="*/ 0 h 2126"/>
              <a:gd name="T2" fmla="*/ 0 w 2126"/>
              <a:gd name="T3" fmla="*/ 998 h 2126"/>
              <a:gd name="T4" fmla="*/ 1129 w 2126"/>
              <a:gd name="T5" fmla="*/ 2126 h 2126"/>
              <a:gd name="T6" fmla="*/ 2126 w 2126"/>
              <a:gd name="T7" fmla="*/ 398 h 2126"/>
              <a:gd name="T8" fmla="*/ 1728 w 2126"/>
              <a:gd name="T9" fmla="*/ 0 h 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6" h="2126">
                <a:moveTo>
                  <a:pt x="1728" y="0"/>
                </a:moveTo>
                <a:lnTo>
                  <a:pt x="0" y="998"/>
                </a:lnTo>
                <a:cubicBezTo>
                  <a:pt x="270" y="1466"/>
                  <a:pt x="660" y="1856"/>
                  <a:pt x="1129" y="2126"/>
                </a:cubicBezTo>
                <a:lnTo>
                  <a:pt x="2126" y="398"/>
                </a:lnTo>
                <a:cubicBezTo>
                  <a:pt x="1961" y="303"/>
                  <a:pt x="1824" y="165"/>
                  <a:pt x="1728" y="0"/>
                </a:cubicBezTo>
                <a:close/>
              </a:path>
            </a:pathLst>
          </a:custGeom>
          <a:noFill/>
          <a:ln w="19050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9" name="TextBox 123">
            <a:extLst>
              <a:ext uri="{FF2B5EF4-FFF2-40B4-BE49-F238E27FC236}">
                <a16:creationId xmlns:a16="http://schemas.microsoft.com/office/drawing/2014/main" id="{F0DD2272-103E-49C1-8B3F-FF1B2619A9D4}"/>
              </a:ext>
            </a:extLst>
          </p:cNvPr>
          <p:cNvSpPr txBox="1"/>
          <p:nvPr/>
        </p:nvSpPr>
        <p:spPr>
          <a:xfrm>
            <a:off x="481373" y="1178359"/>
            <a:ext cx="152453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External circle: </a:t>
            </a:r>
            <a:r>
              <a:rPr lang="en-GB" sz="1400" b="1" dirty="0"/>
              <a:t>Technology R&amp;D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0" name="TextBox 124">
            <a:extLst>
              <a:ext uri="{FF2B5EF4-FFF2-40B4-BE49-F238E27FC236}">
                <a16:creationId xmlns:a16="http://schemas.microsoft.com/office/drawing/2014/main" id="{45E2CB25-919A-4B13-BE0B-BA27494FDA8D}"/>
              </a:ext>
            </a:extLst>
          </p:cNvPr>
          <p:cNvSpPr txBox="1"/>
          <p:nvPr/>
        </p:nvSpPr>
        <p:spPr>
          <a:xfrm>
            <a:off x="2219318" y="914777"/>
            <a:ext cx="167499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Middle circle: </a:t>
            </a:r>
            <a:r>
              <a:rPr lang="en-GB" sz="1400" b="1" dirty="0"/>
              <a:t>System Design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1" name="TextBox 125">
            <a:extLst>
              <a:ext uri="{FF2B5EF4-FFF2-40B4-BE49-F238E27FC236}">
                <a16:creationId xmlns:a16="http://schemas.microsoft.com/office/drawing/2014/main" id="{96BAF171-C681-4DC7-A3EA-0A78C25C5F2C}"/>
              </a:ext>
            </a:extLst>
          </p:cNvPr>
          <p:cNvSpPr txBox="1"/>
          <p:nvPr/>
        </p:nvSpPr>
        <p:spPr>
          <a:xfrm>
            <a:off x="4074637" y="1169405"/>
            <a:ext cx="15093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Central circle: </a:t>
            </a:r>
            <a:r>
              <a:rPr lang="en-GB" sz="1400" b="1" dirty="0"/>
              <a:t>Plant design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3" name="TextBox 106">
            <a:extLst>
              <a:ext uri="{FF2B5EF4-FFF2-40B4-BE49-F238E27FC236}">
                <a16:creationId xmlns:a16="http://schemas.microsoft.com/office/drawing/2014/main" id="{80CE1121-71EB-4C07-88C9-865184668C2F}"/>
              </a:ext>
            </a:extLst>
          </p:cNvPr>
          <p:cNvSpPr txBox="1"/>
          <p:nvPr/>
        </p:nvSpPr>
        <p:spPr>
          <a:xfrm>
            <a:off x="183671" y="6274891"/>
            <a:ext cx="1621097" cy="276999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Green: </a:t>
            </a:r>
            <a:r>
              <a:rPr lang="en-GB" sz="1200" b="1" dirty="0"/>
              <a:t>Work Packages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4" name="TextBox 107">
            <a:extLst>
              <a:ext uri="{FF2B5EF4-FFF2-40B4-BE49-F238E27FC236}">
                <a16:creationId xmlns:a16="http://schemas.microsoft.com/office/drawing/2014/main" id="{51EA3872-B0C4-465D-A658-F40E64D99A64}"/>
              </a:ext>
            </a:extLst>
          </p:cNvPr>
          <p:cNvSpPr txBox="1"/>
          <p:nvPr/>
        </p:nvSpPr>
        <p:spPr>
          <a:xfrm>
            <a:off x="2000452" y="6380477"/>
            <a:ext cx="1673106" cy="430887"/>
          </a:xfrm>
          <a:prstGeom prst="rect">
            <a:avLst/>
          </a:prstGeom>
          <a:solidFill>
            <a:srgbClr val="37609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Blue: </a:t>
            </a:r>
            <a:r>
              <a:rPr lang="en-GB" sz="1100" b="1" dirty="0">
                <a:solidFill>
                  <a:schemeClr val="bg1"/>
                </a:solidFill>
              </a:rPr>
              <a:t>DEMO Central Team (DCT) with WPDES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5725C81E-3180-447E-8168-14E05DB01D72}"/>
              </a:ext>
            </a:extLst>
          </p:cNvPr>
          <p:cNvGrpSpPr/>
          <p:nvPr/>
        </p:nvGrpSpPr>
        <p:grpSpPr>
          <a:xfrm>
            <a:off x="-2124818" y="1655948"/>
            <a:ext cx="7334123" cy="4561209"/>
            <a:chOff x="-972690" y="1421730"/>
            <a:chExt cx="7935913" cy="4921250"/>
          </a:xfrm>
        </p:grpSpPr>
        <p:grpSp>
          <p:nvGrpSpPr>
            <p:cNvPr id="20" name="Group 4">
              <a:extLst>
                <a:ext uri="{FF2B5EF4-FFF2-40B4-BE49-F238E27FC236}">
                  <a16:creationId xmlns:a16="http://schemas.microsoft.com/office/drawing/2014/main" id="{CE12A465-D7D7-4D8B-B468-D79A5D838C4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-972690" y="1421730"/>
              <a:ext cx="7935913" cy="4921250"/>
              <a:chOff x="318" y="723"/>
              <a:chExt cx="4999" cy="3100"/>
            </a:xfrm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FAD465E1-A618-4038-A610-0C2E917E3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1503"/>
                <a:ext cx="1073" cy="773"/>
              </a:xfrm>
              <a:custGeom>
                <a:avLst/>
                <a:gdLst>
                  <a:gd name="T0" fmla="*/ 2141 w 2141"/>
                  <a:gd name="T1" fmla="*/ 997 h 1542"/>
                  <a:gd name="T2" fmla="*/ 413 w 2141"/>
                  <a:gd name="T3" fmla="*/ 0 h 1542"/>
                  <a:gd name="T4" fmla="*/ 0 w 2141"/>
                  <a:gd name="T5" fmla="*/ 1542 h 1542"/>
                  <a:gd name="T6" fmla="*/ 1995 w 2141"/>
                  <a:gd name="T7" fmla="*/ 1542 h 1542"/>
                  <a:gd name="T8" fmla="*/ 2141 w 2141"/>
                  <a:gd name="T9" fmla="*/ 997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1" h="1542">
                    <a:moveTo>
                      <a:pt x="2141" y="997"/>
                    </a:moveTo>
                    <a:lnTo>
                      <a:pt x="413" y="0"/>
                    </a:lnTo>
                    <a:cubicBezTo>
                      <a:pt x="142" y="468"/>
                      <a:pt x="0" y="1000"/>
                      <a:pt x="0" y="1542"/>
                    </a:cubicBezTo>
                    <a:lnTo>
                      <a:pt x="1995" y="1542"/>
                    </a:lnTo>
                    <a:cubicBezTo>
                      <a:pt x="1995" y="1350"/>
                      <a:pt x="2045" y="1163"/>
                      <a:pt x="2141" y="997"/>
                    </a:cubicBezTo>
                    <a:close/>
                  </a:path>
                </a:pathLst>
              </a:custGeom>
              <a:noFill/>
              <a:ln w="2540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6">
                <a:extLst>
                  <a:ext uri="{FF2B5EF4-FFF2-40B4-BE49-F238E27FC236}">
                    <a16:creationId xmlns:a16="http://schemas.microsoft.com/office/drawing/2014/main" id="{24E6612A-2CB4-43B2-8798-F1D5A4317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729"/>
                <a:ext cx="772" cy="1074"/>
              </a:xfrm>
              <a:custGeom>
                <a:avLst/>
                <a:gdLst>
                  <a:gd name="T0" fmla="*/ 1542 w 1542"/>
                  <a:gd name="T1" fmla="*/ 1996 h 2142"/>
                  <a:gd name="T2" fmla="*/ 1542 w 1542"/>
                  <a:gd name="T3" fmla="*/ 0 h 2142"/>
                  <a:gd name="T4" fmla="*/ 0 w 1542"/>
                  <a:gd name="T5" fmla="*/ 414 h 2142"/>
                  <a:gd name="T6" fmla="*/ 997 w 1542"/>
                  <a:gd name="T7" fmla="*/ 2142 h 2142"/>
                  <a:gd name="T8" fmla="*/ 1542 w 1542"/>
                  <a:gd name="T9" fmla="*/ 1996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2142">
                    <a:moveTo>
                      <a:pt x="1542" y="1996"/>
                    </a:moveTo>
                    <a:lnTo>
                      <a:pt x="1542" y="0"/>
                    </a:lnTo>
                    <a:cubicBezTo>
                      <a:pt x="1000" y="0"/>
                      <a:pt x="468" y="143"/>
                      <a:pt x="0" y="414"/>
                    </a:cubicBezTo>
                    <a:lnTo>
                      <a:pt x="997" y="2142"/>
                    </a:lnTo>
                    <a:cubicBezTo>
                      <a:pt x="1163" y="2046"/>
                      <a:pt x="1351" y="1996"/>
                      <a:pt x="1542" y="1996"/>
                    </a:cubicBezTo>
                    <a:close/>
                  </a:path>
                </a:pathLst>
              </a:custGeom>
              <a:solidFill>
                <a:srgbClr val="4672C4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1559770B-292D-41C9-90FE-51AB44CC3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729"/>
                <a:ext cx="772" cy="1074"/>
              </a:xfrm>
              <a:custGeom>
                <a:avLst/>
                <a:gdLst>
                  <a:gd name="T0" fmla="*/ 1542 w 1542"/>
                  <a:gd name="T1" fmla="*/ 1996 h 2142"/>
                  <a:gd name="T2" fmla="*/ 1542 w 1542"/>
                  <a:gd name="T3" fmla="*/ 0 h 2142"/>
                  <a:gd name="T4" fmla="*/ 0 w 1542"/>
                  <a:gd name="T5" fmla="*/ 414 h 2142"/>
                  <a:gd name="T6" fmla="*/ 997 w 1542"/>
                  <a:gd name="T7" fmla="*/ 2142 h 2142"/>
                  <a:gd name="T8" fmla="*/ 1542 w 1542"/>
                  <a:gd name="T9" fmla="*/ 1996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2142">
                    <a:moveTo>
                      <a:pt x="1542" y="1996"/>
                    </a:moveTo>
                    <a:lnTo>
                      <a:pt x="1542" y="0"/>
                    </a:lnTo>
                    <a:cubicBezTo>
                      <a:pt x="1000" y="0"/>
                      <a:pt x="468" y="143"/>
                      <a:pt x="0" y="414"/>
                    </a:cubicBezTo>
                    <a:lnTo>
                      <a:pt x="997" y="2142"/>
                    </a:lnTo>
                    <a:cubicBezTo>
                      <a:pt x="1163" y="2046"/>
                      <a:pt x="1351" y="1996"/>
                      <a:pt x="1542" y="1996"/>
                    </a:cubicBezTo>
                    <a:close/>
                  </a:path>
                </a:pathLst>
              </a:custGeom>
              <a:noFill/>
              <a:ln w="174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23A6D91F-AF66-49AB-BA4D-71C6560071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729"/>
                <a:ext cx="773" cy="1074"/>
              </a:xfrm>
              <a:custGeom>
                <a:avLst/>
                <a:gdLst>
                  <a:gd name="T0" fmla="*/ 544 w 1542"/>
                  <a:gd name="T1" fmla="*/ 2142 h 2142"/>
                  <a:gd name="T2" fmla="*/ 1542 w 1542"/>
                  <a:gd name="T3" fmla="*/ 414 h 2142"/>
                  <a:gd name="T4" fmla="*/ 0 w 1542"/>
                  <a:gd name="T5" fmla="*/ 0 h 2142"/>
                  <a:gd name="T6" fmla="*/ 0 w 1542"/>
                  <a:gd name="T7" fmla="*/ 1996 h 2142"/>
                  <a:gd name="T8" fmla="*/ 544 w 1542"/>
                  <a:gd name="T9" fmla="*/ 2142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2142">
                    <a:moveTo>
                      <a:pt x="544" y="2142"/>
                    </a:moveTo>
                    <a:lnTo>
                      <a:pt x="1542" y="414"/>
                    </a:lnTo>
                    <a:cubicBezTo>
                      <a:pt x="1073" y="143"/>
                      <a:pt x="541" y="0"/>
                      <a:pt x="0" y="0"/>
                    </a:cubicBezTo>
                    <a:lnTo>
                      <a:pt x="0" y="1996"/>
                    </a:lnTo>
                    <a:cubicBezTo>
                      <a:pt x="191" y="1996"/>
                      <a:pt x="378" y="2046"/>
                      <a:pt x="544" y="2142"/>
                    </a:cubicBezTo>
                    <a:close/>
                  </a:path>
                </a:pathLst>
              </a:custGeom>
              <a:noFill/>
              <a:ln w="174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Oval 9">
                <a:extLst>
                  <a:ext uri="{FF2B5EF4-FFF2-40B4-BE49-F238E27FC236}">
                    <a16:creationId xmlns:a16="http://schemas.microsoft.com/office/drawing/2014/main" id="{CC6A8F35-96A3-42FC-886C-067787A9C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1" y="1185"/>
                <a:ext cx="2182" cy="2183"/>
              </a:xfrm>
              <a:prstGeom prst="ellipse">
                <a:avLst/>
              </a:prstGeom>
              <a:noFill/>
              <a:ln w="174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471721AD-6546-46C0-8CF2-088446C1C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1503"/>
                <a:ext cx="1073" cy="773"/>
              </a:xfrm>
              <a:custGeom>
                <a:avLst/>
                <a:gdLst>
                  <a:gd name="T0" fmla="*/ 146 w 2142"/>
                  <a:gd name="T1" fmla="*/ 1542 h 1542"/>
                  <a:gd name="T2" fmla="*/ 2142 w 2142"/>
                  <a:gd name="T3" fmla="*/ 1542 h 1542"/>
                  <a:gd name="T4" fmla="*/ 1729 w 2142"/>
                  <a:gd name="T5" fmla="*/ 0 h 1542"/>
                  <a:gd name="T6" fmla="*/ 0 w 2142"/>
                  <a:gd name="T7" fmla="*/ 997 h 1542"/>
                  <a:gd name="T8" fmla="*/ 146 w 2142"/>
                  <a:gd name="T9" fmla="*/ 1542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2" h="1542">
                    <a:moveTo>
                      <a:pt x="146" y="1542"/>
                    </a:moveTo>
                    <a:lnTo>
                      <a:pt x="2142" y="1542"/>
                    </a:lnTo>
                    <a:cubicBezTo>
                      <a:pt x="2142" y="1000"/>
                      <a:pt x="1999" y="468"/>
                      <a:pt x="1729" y="0"/>
                    </a:cubicBezTo>
                    <a:lnTo>
                      <a:pt x="0" y="997"/>
                    </a:lnTo>
                    <a:cubicBezTo>
                      <a:pt x="96" y="1163"/>
                      <a:pt x="146" y="1350"/>
                      <a:pt x="146" y="1542"/>
                    </a:cubicBezTo>
                    <a:close/>
                  </a:path>
                </a:pathLst>
              </a:custGeom>
              <a:solidFill>
                <a:srgbClr val="4672C4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E04BE7CA-4AC6-40BB-A78D-5289467A3B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1503"/>
                <a:ext cx="1073" cy="773"/>
              </a:xfrm>
              <a:custGeom>
                <a:avLst/>
                <a:gdLst>
                  <a:gd name="T0" fmla="*/ 146 w 2142"/>
                  <a:gd name="T1" fmla="*/ 1542 h 1542"/>
                  <a:gd name="T2" fmla="*/ 2142 w 2142"/>
                  <a:gd name="T3" fmla="*/ 1542 h 1542"/>
                  <a:gd name="T4" fmla="*/ 1729 w 2142"/>
                  <a:gd name="T5" fmla="*/ 0 h 1542"/>
                  <a:gd name="T6" fmla="*/ 0 w 2142"/>
                  <a:gd name="T7" fmla="*/ 997 h 1542"/>
                  <a:gd name="T8" fmla="*/ 146 w 2142"/>
                  <a:gd name="T9" fmla="*/ 1542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2" h="1542">
                    <a:moveTo>
                      <a:pt x="146" y="1542"/>
                    </a:moveTo>
                    <a:lnTo>
                      <a:pt x="2142" y="1542"/>
                    </a:lnTo>
                    <a:cubicBezTo>
                      <a:pt x="2142" y="1000"/>
                      <a:pt x="1999" y="468"/>
                      <a:pt x="1729" y="0"/>
                    </a:cubicBezTo>
                    <a:lnTo>
                      <a:pt x="0" y="997"/>
                    </a:lnTo>
                    <a:cubicBezTo>
                      <a:pt x="96" y="1163"/>
                      <a:pt x="146" y="1350"/>
                      <a:pt x="146" y="1542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0544F52C-A454-47E9-AA60-EB7E6016C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1730"/>
                <a:ext cx="619" cy="546"/>
              </a:xfrm>
              <a:custGeom>
                <a:avLst/>
                <a:gdLst>
                  <a:gd name="T0" fmla="*/ 146 w 1235"/>
                  <a:gd name="T1" fmla="*/ 1089 h 1089"/>
                  <a:gd name="T2" fmla="*/ 1235 w 1235"/>
                  <a:gd name="T3" fmla="*/ 1089 h 1089"/>
                  <a:gd name="T4" fmla="*/ 943 w 1235"/>
                  <a:gd name="T5" fmla="*/ 0 h 1089"/>
                  <a:gd name="T6" fmla="*/ 0 w 1235"/>
                  <a:gd name="T7" fmla="*/ 544 h 1089"/>
                  <a:gd name="T8" fmla="*/ 146 w 1235"/>
                  <a:gd name="T9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5" h="1089">
                    <a:moveTo>
                      <a:pt x="146" y="1089"/>
                    </a:moveTo>
                    <a:lnTo>
                      <a:pt x="1235" y="1089"/>
                    </a:lnTo>
                    <a:cubicBezTo>
                      <a:pt x="1235" y="706"/>
                      <a:pt x="1134" y="331"/>
                      <a:pt x="943" y="0"/>
                    </a:cubicBezTo>
                    <a:lnTo>
                      <a:pt x="0" y="544"/>
                    </a:lnTo>
                    <a:cubicBezTo>
                      <a:pt x="96" y="710"/>
                      <a:pt x="146" y="897"/>
                      <a:pt x="146" y="108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75DB757D-7312-46FF-8310-6DCB81901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1730"/>
                <a:ext cx="619" cy="546"/>
              </a:xfrm>
              <a:custGeom>
                <a:avLst/>
                <a:gdLst>
                  <a:gd name="T0" fmla="*/ 146 w 1235"/>
                  <a:gd name="T1" fmla="*/ 1089 h 1089"/>
                  <a:gd name="T2" fmla="*/ 1235 w 1235"/>
                  <a:gd name="T3" fmla="*/ 1089 h 1089"/>
                  <a:gd name="T4" fmla="*/ 943 w 1235"/>
                  <a:gd name="T5" fmla="*/ 0 h 1089"/>
                  <a:gd name="T6" fmla="*/ 0 w 1235"/>
                  <a:gd name="T7" fmla="*/ 544 h 1089"/>
                  <a:gd name="T8" fmla="*/ 146 w 1235"/>
                  <a:gd name="T9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5" h="1089">
                    <a:moveTo>
                      <a:pt x="146" y="1089"/>
                    </a:moveTo>
                    <a:lnTo>
                      <a:pt x="1235" y="1089"/>
                    </a:lnTo>
                    <a:cubicBezTo>
                      <a:pt x="1235" y="706"/>
                      <a:pt x="1134" y="331"/>
                      <a:pt x="943" y="0"/>
                    </a:cubicBezTo>
                    <a:lnTo>
                      <a:pt x="0" y="544"/>
                    </a:lnTo>
                    <a:cubicBezTo>
                      <a:pt x="96" y="710"/>
                      <a:pt x="146" y="897"/>
                      <a:pt x="146" y="1089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B3B35920-9049-4F32-A054-D8EADA18D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503"/>
                <a:ext cx="601" cy="773"/>
              </a:xfrm>
              <a:custGeom>
                <a:avLst/>
                <a:gdLst>
                  <a:gd name="T0" fmla="*/ 292 w 1199"/>
                  <a:gd name="T1" fmla="*/ 1542 h 1542"/>
                  <a:gd name="T2" fmla="*/ 1199 w 1199"/>
                  <a:gd name="T3" fmla="*/ 1542 h 1542"/>
                  <a:gd name="T4" fmla="*/ 786 w 1199"/>
                  <a:gd name="T5" fmla="*/ 0 h 1542"/>
                  <a:gd name="T6" fmla="*/ 0 w 1199"/>
                  <a:gd name="T7" fmla="*/ 453 h 1542"/>
                  <a:gd name="T8" fmla="*/ 292 w 1199"/>
                  <a:gd name="T9" fmla="*/ 1542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9" h="1542">
                    <a:moveTo>
                      <a:pt x="292" y="1542"/>
                    </a:moveTo>
                    <a:lnTo>
                      <a:pt x="1199" y="1542"/>
                    </a:lnTo>
                    <a:cubicBezTo>
                      <a:pt x="1199" y="1000"/>
                      <a:pt x="1056" y="468"/>
                      <a:pt x="786" y="0"/>
                    </a:cubicBezTo>
                    <a:lnTo>
                      <a:pt x="0" y="453"/>
                    </a:lnTo>
                    <a:cubicBezTo>
                      <a:pt x="191" y="784"/>
                      <a:pt x="292" y="1159"/>
                      <a:pt x="292" y="1542"/>
                    </a:cubicBezTo>
                    <a:close/>
                  </a:path>
                </a:pathLst>
              </a:custGeom>
              <a:solidFill>
                <a:srgbClr val="FFF2CC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51A6C198-9C00-4D00-BBBD-4300EC7EF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503"/>
                <a:ext cx="601" cy="773"/>
              </a:xfrm>
              <a:custGeom>
                <a:avLst/>
                <a:gdLst>
                  <a:gd name="T0" fmla="*/ 292 w 1199"/>
                  <a:gd name="T1" fmla="*/ 1542 h 1542"/>
                  <a:gd name="T2" fmla="*/ 1199 w 1199"/>
                  <a:gd name="T3" fmla="*/ 1542 h 1542"/>
                  <a:gd name="T4" fmla="*/ 786 w 1199"/>
                  <a:gd name="T5" fmla="*/ 0 h 1542"/>
                  <a:gd name="T6" fmla="*/ 0 w 1199"/>
                  <a:gd name="T7" fmla="*/ 453 h 1542"/>
                  <a:gd name="T8" fmla="*/ 292 w 1199"/>
                  <a:gd name="T9" fmla="*/ 1542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9" h="1542">
                    <a:moveTo>
                      <a:pt x="292" y="1542"/>
                    </a:moveTo>
                    <a:lnTo>
                      <a:pt x="1199" y="1542"/>
                    </a:lnTo>
                    <a:cubicBezTo>
                      <a:pt x="1199" y="1000"/>
                      <a:pt x="1056" y="468"/>
                      <a:pt x="786" y="0"/>
                    </a:cubicBezTo>
                    <a:lnTo>
                      <a:pt x="0" y="453"/>
                    </a:lnTo>
                    <a:cubicBezTo>
                      <a:pt x="191" y="784"/>
                      <a:pt x="292" y="1159"/>
                      <a:pt x="292" y="1542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" name="Rectangle 16">
                <a:extLst>
                  <a:ext uri="{FF2B5EF4-FFF2-40B4-BE49-F238E27FC236}">
                    <a16:creationId xmlns:a16="http://schemas.microsoft.com/office/drawing/2014/main" id="{556870BF-A2B7-4EE2-BD16-AA7EAB95A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6" y="1829"/>
                <a:ext cx="384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Plasma</a:t>
                </a:r>
                <a:endParaRPr kumimoji="0" lang="de-DE" altLang="de-DE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2CC824BB-D7E8-4030-8E0B-0AD3C4097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937"/>
                <a:ext cx="1065" cy="1066"/>
              </a:xfrm>
              <a:custGeom>
                <a:avLst/>
                <a:gdLst>
                  <a:gd name="T0" fmla="*/ 398 w 2127"/>
                  <a:gd name="T1" fmla="*/ 2126 h 2126"/>
                  <a:gd name="T2" fmla="*/ 2127 w 2127"/>
                  <a:gd name="T3" fmla="*/ 1129 h 2126"/>
                  <a:gd name="T4" fmla="*/ 998 w 2127"/>
                  <a:gd name="T5" fmla="*/ 0 h 2126"/>
                  <a:gd name="T6" fmla="*/ 0 w 2127"/>
                  <a:gd name="T7" fmla="*/ 1728 h 2126"/>
                  <a:gd name="T8" fmla="*/ 398 w 2127"/>
                  <a:gd name="T9" fmla="*/ 2126 h 2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7" h="2126">
                    <a:moveTo>
                      <a:pt x="398" y="2126"/>
                    </a:moveTo>
                    <a:lnTo>
                      <a:pt x="2127" y="1129"/>
                    </a:lnTo>
                    <a:cubicBezTo>
                      <a:pt x="1856" y="660"/>
                      <a:pt x="1467" y="270"/>
                      <a:pt x="998" y="0"/>
                    </a:cubicBezTo>
                    <a:lnTo>
                      <a:pt x="0" y="1728"/>
                    </a:lnTo>
                    <a:cubicBezTo>
                      <a:pt x="165" y="1823"/>
                      <a:pt x="303" y="1961"/>
                      <a:pt x="398" y="2126"/>
                    </a:cubicBezTo>
                    <a:close/>
                  </a:path>
                </a:pathLst>
              </a:custGeom>
              <a:solidFill>
                <a:srgbClr val="4672C4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CEED5F2B-C249-42B9-8277-7FC3CDD36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937"/>
                <a:ext cx="1065" cy="1066"/>
              </a:xfrm>
              <a:custGeom>
                <a:avLst/>
                <a:gdLst>
                  <a:gd name="T0" fmla="*/ 398 w 2127"/>
                  <a:gd name="T1" fmla="*/ 2126 h 2126"/>
                  <a:gd name="T2" fmla="*/ 2127 w 2127"/>
                  <a:gd name="T3" fmla="*/ 1129 h 2126"/>
                  <a:gd name="T4" fmla="*/ 998 w 2127"/>
                  <a:gd name="T5" fmla="*/ 0 h 2126"/>
                  <a:gd name="T6" fmla="*/ 0 w 2127"/>
                  <a:gd name="T7" fmla="*/ 1728 h 2126"/>
                  <a:gd name="T8" fmla="*/ 398 w 2127"/>
                  <a:gd name="T9" fmla="*/ 2126 h 2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7" h="2126">
                    <a:moveTo>
                      <a:pt x="398" y="2126"/>
                    </a:moveTo>
                    <a:lnTo>
                      <a:pt x="2127" y="1129"/>
                    </a:lnTo>
                    <a:cubicBezTo>
                      <a:pt x="1856" y="660"/>
                      <a:pt x="1467" y="270"/>
                      <a:pt x="998" y="0"/>
                    </a:cubicBezTo>
                    <a:lnTo>
                      <a:pt x="0" y="1728"/>
                    </a:lnTo>
                    <a:cubicBezTo>
                      <a:pt x="165" y="1823"/>
                      <a:pt x="303" y="1961"/>
                      <a:pt x="398" y="2126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B314E543-681B-4ED0-9D97-24D7352BD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1330"/>
                <a:ext cx="671" cy="673"/>
              </a:xfrm>
              <a:custGeom>
                <a:avLst/>
                <a:gdLst>
                  <a:gd name="T0" fmla="*/ 398 w 1341"/>
                  <a:gd name="T1" fmla="*/ 1341 h 1341"/>
                  <a:gd name="T2" fmla="*/ 1341 w 1341"/>
                  <a:gd name="T3" fmla="*/ 797 h 1341"/>
                  <a:gd name="T4" fmla="*/ 544 w 1341"/>
                  <a:gd name="T5" fmla="*/ 0 h 1341"/>
                  <a:gd name="T6" fmla="*/ 0 w 1341"/>
                  <a:gd name="T7" fmla="*/ 943 h 1341"/>
                  <a:gd name="T8" fmla="*/ 398 w 1341"/>
                  <a:gd name="T9" fmla="*/ 1341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341">
                    <a:moveTo>
                      <a:pt x="398" y="1341"/>
                    </a:moveTo>
                    <a:lnTo>
                      <a:pt x="1341" y="797"/>
                    </a:lnTo>
                    <a:cubicBezTo>
                      <a:pt x="1150" y="466"/>
                      <a:pt x="875" y="191"/>
                      <a:pt x="544" y="0"/>
                    </a:cubicBezTo>
                    <a:lnTo>
                      <a:pt x="0" y="943"/>
                    </a:lnTo>
                    <a:cubicBezTo>
                      <a:pt x="165" y="1038"/>
                      <a:pt x="303" y="1176"/>
                      <a:pt x="398" y="1341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" name="Freeform 20">
                <a:extLst>
                  <a:ext uri="{FF2B5EF4-FFF2-40B4-BE49-F238E27FC236}">
                    <a16:creationId xmlns:a16="http://schemas.microsoft.com/office/drawing/2014/main" id="{AE48E821-69C0-4DB2-A896-18132002F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1330"/>
                <a:ext cx="671" cy="673"/>
              </a:xfrm>
              <a:custGeom>
                <a:avLst/>
                <a:gdLst>
                  <a:gd name="T0" fmla="*/ 398 w 1341"/>
                  <a:gd name="T1" fmla="*/ 1341 h 1341"/>
                  <a:gd name="T2" fmla="*/ 1341 w 1341"/>
                  <a:gd name="T3" fmla="*/ 797 h 1341"/>
                  <a:gd name="T4" fmla="*/ 544 w 1341"/>
                  <a:gd name="T5" fmla="*/ 0 h 1341"/>
                  <a:gd name="T6" fmla="*/ 0 w 1341"/>
                  <a:gd name="T7" fmla="*/ 943 h 1341"/>
                  <a:gd name="T8" fmla="*/ 398 w 1341"/>
                  <a:gd name="T9" fmla="*/ 1341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341">
                    <a:moveTo>
                      <a:pt x="398" y="1341"/>
                    </a:moveTo>
                    <a:lnTo>
                      <a:pt x="1341" y="797"/>
                    </a:lnTo>
                    <a:cubicBezTo>
                      <a:pt x="1150" y="466"/>
                      <a:pt x="875" y="191"/>
                      <a:pt x="544" y="0"/>
                    </a:cubicBezTo>
                    <a:lnTo>
                      <a:pt x="0" y="943"/>
                    </a:lnTo>
                    <a:cubicBezTo>
                      <a:pt x="165" y="1038"/>
                      <a:pt x="303" y="1176"/>
                      <a:pt x="398" y="1341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" name="Freeform 21">
                <a:extLst>
                  <a:ext uri="{FF2B5EF4-FFF2-40B4-BE49-F238E27FC236}">
                    <a16:creationId xmlns:a16="http://schemas.microsoft.com/office/drawing/2014/main" id="{10CB1FD1-518A-47BD-9BEE-B10D90960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937"/>
                <a:ext cx="793" cy="793"/>
              </a:xfrm>
              <a:custGeom>
                <a:avLst/>
                <a:gdLst>
                  <a:gd name="T0" fmla="*/ 797 w 1583"/>
                  <a:gd name="T1" fmla="*/ 1582 h 1582"/>
                  <a:gd name="T2" fmla="*/ 1583 w 1583"/>
                  <a:gd name="T3" fmla="*/ 1129 h 1582"/>
                  <a:gd name="T4" fmla="*/ 454 w 1583"/>
                  <a:gd name="T5" fmla="*/ 0 h 1582"/>
                  <a:gd name="T6" fmla="*/ 0 w 1583"/>
                  <a:gd name="T7" fmla="*/ 785 h 1582"/>
                  <a:gd name="T8" fmla="*/ 797 w 1583"/>
                  <a:gd name="T9" fmla="*/ 1582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3" h="1582">
                    <a:moveTo>
                      <a:pt x="797" y="1582"/>
                    </a:moveTo>
                    <a:lnTo>
                      <a:pt x="1583" y="1129"/>
                    </a:lnTo>
                    <a:cubicBezTo>
                      <a:pt x="1312" y="660"/>
                      <a:pt x="923" y="270"/>
                      <a:pt x="454" y="0"/>
                    </a:cubicBezTo>
                    <a:lnTo>
                      <a:pt x="0" y="785"/>
                    </a:lnTo>
                    <a:cubicBezTo>
                      <a:pt x="331" y="976"/>
                      <a:pt x="606" y="1251"/>
                      <a:pt x="797" y="1582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33E6D571-2EB7-4ED6-823E-2696E5AE9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937"/>
                <a:ext cx="793" cy="793"/>
              </a:xfrm>
              <a:custGeom>
                <a:avLst/>
                <a:gdLst>
                  <a:gd name="T0" fmla="*/ 797 w 1583"/>
                  <a:gd name="T1" fmla="*/ 1582 h 1582"/>
                  <a:gd name="T2" fmla="*/ 1583 w 1583"/>
                  <a:gd name="T3" fmla="*/ 1129 h 1582"/>
                  <a:gd name="T4" fmla="*/ 454 w 1583"/>
                  <a:gd name="T5" fmla="*/ 0 h 1582"/>
                  <a:gd name="T6" fmla="*/ 0 w 1583"/>
                  <a:gd name="T7" fmla="*/ 785 h 1582"/>
                  <a:gd name="T8" fmla="*/ 797 w 1583"/>
                  <a:gd name="T9" fmla="*/ 1582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3" h="1582">
                    <a:moveTo>
                      <a:pt x="797" y="1582"/>
                    </a:moveTo>
                    <a:lnTo>
                      <a:pt x="1583" y="1129"/>
                    </a:lnTo>
                    <a:cubicBezTo>
                      <a:pt x="1312" y="660"/>
                      <a:pt x="923" y="270"/>
                      <a:pt x="454" y="0"/>
                    </a:cubicBezTo>
                    <a:lnTo>
                      <a:pt x="0" y="785"/>
                    </a:lnTo>
                    <a:cubicBezTo>
                      <a:pt x="331" y="976"/>
                      <a:pt x="606" y="1251"/>
                      <a:pt x="797" y="1582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" name="Rectangle 23">
                <a:extLst>
                  <a:ext uri="{FF2B5EF4-FFF2-40B4-BE49-F238E27FC236}">
                    <a16:creationId xmlns:a16="http://schemas.microsoft.com/office/drawing/2014/main" id="{20938F74-7F69-4F2C-9A09-80FF23707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9" y="1273"/>
                <a:ext cx="145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BB</a:t>
                </a:r>
                <a:endParaRPr kumimoji="0" lang="de-DE" altLang="de-DE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4" name="Freeform 24">
                <a:extLst>
                  <a:ext uri="{FF2B5EF4-FFF2-40B4-BE49-F238E27FC236}">
                    <a16:creationId xmlns:a16="http://schemas.microsoft.com/office/drawing/2014/main" id="{84BDE286-D7FA-47ED-82DD-0A07E3523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1185"/>
                <a:ext cx="545" cy="618"/>
              </a:xfrm>
              <a:custGeom>
                <a:avLst/>
                <a:gdLst>
                  <a:gd name="T0" fmla="*/ 544 w 1088"/>
                  <a:gd name="T1" fmla="*/ 1234 h 1234"/>
                  <a:gd name="T2" fmla="*/ 1088 w 1088"/>
                  <a:gd name="T3" fmla="*/ 291 h 1234"/>
                  <a:gd name="T4" fmla="*/ 0 w 1088"/>
                  <a:gd name="T5" fmla="*/ 0 h 1234"/>
                  <a:gd name="T6" fmla="*/ 0 w 1088"/>
                  <a:gd name="T7" fmla="*/ 1088 h 1234"/>
                  <a:gd name="T8" fmla="*/ 544 w 1088"/>
                  <a:gd name="T9" fmla="*/ 1234 h 1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8" h="1234">
                    <a:moveTo>
                      <a:pt x="544" y="1234"/>
                    </a:moveTo>
                    <a:lnTo>
                      <a:pt x="1088" y="291"/>
                    </a:lnTo>
                    <a:cubicBezTo>
                      <a:pt x="757" y="100"/>
                      <a:pt x="382" y="0"/>
                      <a:pt x="0" y="0"/>
                    </a:cubicBezTo>
                    <a:lnTo>
                      <a:pt x="0" y="1088"/>
                    </a:lnTo>
                    <a:cubicBezTo>
                      <a:pt x="191" y="1088"/>
                      <a:pt x="378" y="1138"/>
                      <a:pt x="544" y="1234"/>
                    </a:cubicBezTo>
                    <a:close/>
                  </a:path>
                </a:pathLst>
              </a:custGeom>
              <a:pattFill prst="dkVert">
                <a:fgClr>
                  <a:srgbClr val="79B470"/>
                </a:fgClr>
                <a:bgClr>
                  <a:schemeClr val="bg1"/>
                </a:bgClr>
              </a:patt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AC5451A6-BBA7-45AB-A802-3168F1382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723"/>
                <a:ext cx="773" cy="601"/>
              </a:xfrm>
              <a:custGeom>
                <a:avLst/>
                <a:gdLst>
                  <a:gd name="T0" fmla="*/ 1088 w 1542"/>
                  <a:gd name="T1" fmla="*/ 1199 h 1199"/>
                  <a:gd name="T2" fmla="*/ 1542 w 1542"/>
                  <a:gd name="T3" fmla="*/ 414 h 1199"/>
                  <a:gd name="T4" fmla="*/ 0 w 1542"/>
                  <a:gd name="T5" fmla="*/ 0 h 1199"/>
                  <a:gd name="T6" fmla="*/ 0 w 1542"/>
                  <a:gd name="T7" fmla="*/ 908 h 1199"/>
                  <a:gd name="T8" fmla="*/ 1088 w 1542"/>
                  <a:gd name="T9" fmla="*/ 1199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1088" y="1199"/>
                    </a:moveTo>
                    <a:lnTo>
                      <a:pt x="1542" y="414"/>
                    </a:lnTo>
                    <a:cubicBezTo>
                      <a:pt x="1073" y="143"/>
                      <a:pt x="541" y="0"/>
                      <a:pt x="0" y="0"/>
                    </a:cubicBezTo>
                    <a:lnTo>
                      <a:pt x="0" y="908"/>
                    </a:lnTo>
                    <a:cubicBezTo>
                      <a:pt x="382" y="908"/>
                      <a:pt x="757" y="1008"/>
                      <a:pt x="1088" y="1199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4245C39B-7223-4F5A-97FF-987DEFA927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729"/>
                <a:ext cx="773" cy="601"/>
              </a:xfrm>
              <a:custGeom>
                <a:avLst/>
                <a:gdLst>
                  <a:gd name="T0" fmla="*/ 1088 w 1542"/>
                  <a:gd name="T1" fmla="*/ 1199 h 1199"/>
                  <a:gd name="T2" fmla="*/ 1542 w 1542"/>
                  <a:gd name="T3" fmla="*/ 414 h 1199"/>
                  <a:gd name="T4" fmla="*/ 0 w 1542"/>
                  <a:gd name="T5" fmla="*/ 0 h 1199"/>
                  <a:gd name="T6" fmla="*/ 0 w 1542"/>
                  <a:gd name="T7" fmla="*/ 908 h 1199"/>
                  <a:gd name="T8" fmla="*/ 1088 w 1542"/>
                  <a:gd name="T9" fmla="*/ 1199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1088" y="1199"/>
                    </a:moveTo>
                    <a:lnTo>
                      <a:pt x="1542" y="414"/>
                    </a:lnTo>
                    <a:cubicBezTo>
                      <a:pt x="1073" y="143"/>
                      <a:pt x="541" y="0"/>
                      <a:pt x="0" y="0"/>
                    </a:cubicBezTo>
                    <a:lnTo>
                      <a:pt x="0" y="908"/>
                    </a:lnTo>
                    <a:cubicBezTo>
                      <a:pt x="382" y="908"/>
                      <a:pt x="757" y="1008"/>
                      <a:pt x="1088" y="1199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" name="Rectangle 27">
                <a:extLst>
                  <a:ext uri="{FF2B5EF4-FFF2-40B4-BE49-F238E27FC236}">
                    <a16:creationId xmlns:a16="http://schemas.microsoft.com/office/drawing/2014/main" id="{60330883-5E2B-4D80-AB74-963ABB67D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1" y="970"/>
                <a:ext cx="200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TFV</a:t>
                </a:r>
                <a:endParaRPr kumimoji="0" lang="de-DE" altLang="de-DE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2CEDCA45-2D2D-4F87-BE3B-7AF212CFEC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" y="1185"/>
                <a:ext cx="545" cy="618"/>
              </a:xfrm>
              <a:custGeom>
                <a:avLst/>
                <a:gdLst>
                  <a:gd name="T0" fmla="*/ 1089 w 1089"/>
                  <a:gd name="T1" fmla="*/ 1088 h 1234"/>
                  <a:gd name="T2" fmla="*/ 1089 w 1089"/>
                  <a:gd name="T3" fmla="*/ 0 h 1234"/>
                  <a:gd name="T4" fmla="*/ 0 w 1089"/>
                  <a:gd name="T5" fmla="*/ 291 h 1234"/>
                  <a:gd name="T6" fmla="*/ 544 w 1089"/>
                  <a:gd name="T7" fmla="*/ 1234 h 1234"/>
                  <a:gd name="T8" fmla="*/ 1089 w 1089"/>
                  <a:gd name="T9" fmla="*/ 1088 h 1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234">
                    <a:moveTo>
                      <a:pt x="1089" y="1088"/>
                    </a:moveTo>
                    <a:lnTo>
                      <a:pt x="1089" y="0"/>
                    </a:lnTo>
                    <a:cubicBezTo>
                      <a:pt x="707" y="0"/>
                      <a:pt x="331" y="100"/>
                      <a:pt x="0" y="291"/>
                    </a:cubicBezTo>
                    <a:lnTo>
                      <a:pt x="544" y="1234"/>
                    </a:lnTo>
                    <a:cubicBezTo>
                      <a:pt x="710" y="1138"/>
                      <a:pt x="898" y="1088"/>
                      <a:pt x="1089" y="1088"/>
                    </a:cubicBezTo>
                    <a:close/>
                  </a:path>
                </a:pathLst>
              </a:custGeom>
              <a:pattFill prst="dkVert">
                <a:fgClr>
                  <a:srgbClr val="79B470"/>
                </a:fgClr>
                <a:bgClr>
                  <a:schemeClr val="bg1"/>
                </a:bgClr>
              </a:patt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BB7DDC58-8DB5-40FF-82F6-A3E36F363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" y="1185"/>
                <a:ext cx="545" cy="618"/>
              </a:xfrm>
              <a:custGeom>
                <a:avLst/>
                <a:gdLst>
                  <a:gd name="T0" fmla="*/ 1089 w 1089"/>
                  <a:gd name="T1" fmla="*/ 1088 h 1234"/>
                  <a:gd name="T2" fmla="*/ 1089 w 1089"/>
                  <a:gd name="T3" fmla="*/ 0 h 1234"/>
                  <a:gd name="T4" fmla="*/ 0 w 1089"/>
                  <a:gd name="T5" fmla="*/ 291 h 1234"/>
                  <a:gd name="T6" fmla="*/ 544 w 1089"/>
                  <a:gd name="T7" fmla="*/ 1234 h 1234"/>
                  <a:gd name="T8" fmla="*/ 1089 w 1089"/>
                  <a:gd name="T9" fmla="*/ 1088 h 1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234">
                    <a:moveTo>
                      <a:pt x="1089" y="1088"/>
                    </a:moveTo>
                    <a:lnTo>
                      <a:pt x="1089" y="0"/>
                    </a:lnTo>
                    <a:cubicBezTo>
                      <a:pt x="707" y="0"/>
                      <a:pt x="331" y="100"/>
                      <a:pt x="0" y="291"/>
                    </a:cubicBezTo>
                    <a:lnTo>
                      <a:pt x="544" y="1234"/>
                    </a:lnTo>
                    <a:cubicBezTo>
                      <a:pt x="710" y="1138"/>
                      <a:pt x="898" y="1088"/>
                      <a:pt x="1089" y="1088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EB9A5387-A934-4385-9D51-092A2F3987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729"/>
                <a:ext cx="772" cy="601"/>
              </a:xfrm>
              <a:custGeom>
                <a:avLst/>
                <a:gdLst>
                  <a:gd name="T0" fmla="*/ 1542 w 1542"/>
                  <a:gd name="T1" fmla="*/ 908 h 1199"/>
                  <a:gd name="T2" fmla="*/ 1542 w 1542"/>
                  <a:gd name="T3" fmla="*/ 0 h 1199"/>
                  <a:gd name="T4" fmla="*/ 0 w 1542"/>
                  <a:gd name="T5" fmla="*/ 414 h 1199"/>
                  <a:gd name="T6" fmla="*/ 453 w 1542"/>
                  <a:gd name="T7" fmla="*/ 1199 h 1199"/>
                  <a:gd name="T8" fmla="*/ 1542 w 1542"/>
                  <a:gd name="T9" fmla="*/ 908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1542" y="908"/>
                    </a:moveTo>
                    <a:lnTo>
                      <a:pt x="1542" y="0"/>
                    </a:lnTo>
                    <a:cubicBezTo>
                      <a:pt x="1000" y="0"/>
                      <a:pt x="468" y="143"/>
                      <a:pt x="0" y="414"/>
                    </a:cubicBezTo>
                    <a:lnTo>
                      <a:pt x="453" y="1199"/>
                    </a:lnTo>
                    <a:cubicBezTo>
                      <a:pt x="784" y="1008"/>
                      <a:pt x="1160" y="908"/>
                      <a:pt x="1542" y="908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1CBCEAAC-6BAE-4BED-9360-E17EC5C28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729"/>
                <a:ext cx="772" cy="601"/>
              </a:xfrm>
              <a:custGeom>
                <a:avLst/>
                <a:gdLst>
                  <a:gd name="T0" fmla="*/ 1542 w 1542"/>
                  <a:gd name="T1" fmla="*/ 908 h 1199"/>
                  <a:gd name="T2" fmla="*/ 1542 w 1542"/>
                  <a:gd name="T3" fmla="*/ 0 h 1199"/>
                  <a:gd name="T4" fmla="*/ 0 w 1542"/>
                  <a:gd name="T5" fmla="*/ 414 h 1199"/>
                  <a:gd name="T6" fmla="*/ 453 w 1542"/>
                  <a:gd name="T7" fmla="*/ 1199 h 1199"/>
                  <a:gd name="T8" fmla="*/ 1542 w 1542"/>
                  <a:gd name="T9" fmla="*/ 908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1542" y="908"/>
                    </a:moveTo>
                    <a:lnTo>
                      <a:pt x="1542" y="0"/>
                    </a:lnTo>
                    <a:cubicBezTo>
                      <a:pt x="1000" y="0"/>
                      <a:pt x="468" y="143"/>
                      <a:pt x="0" y="414"/>
                    </a:cubicBezTo>
                    <a:lnTo>
                      <a:pt x="453" y="1199"/>
                    </a:lnTo>
                    <a:cubicBezTo>
                      <a:pt x="784" y="1008"/>
                      <a:pt x="1160" y="908"/>
                      <a:pt x="1542" y="908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" name="Rectangle 32">
                <a:extLst>
                  <a:ext uri="{FF2B5EF4-FFF2-40B4-BE49-F238E27FC236}">
                    <a16:creationId xmlns:a16="http://schemas.microsoft.com/office/drawing/2014/main" id="{17312E9E-A13D-4C10-8BA3-A926C16AD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" y="970"/>
                <a:ext cx="211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BoP</a:t>
                </a:r>
                <a:endParaRPr kumimoji="0" lang="de-DE" altLang="de-DE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3" name="Freeform 33">
                <a:extLst>
                  <a:ext uri="{FF2B5EF4-FFF2-40B4-BE49-F238E27FC236}">
                    <a16:creationId xmlns:a16="http://schemas.microsoft.com/office/drawing/2014/main" id="{50901AEF-EB7B-47B7-B91E-7A9ED6B4C1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1330"/>
                <a:ext cx="672" cy="673"/>
              </a:xfrm>
              <a:custGeom>
                <a:avLst/>
                <a:gdLst>
                  <a:gd name="T0" fmla="*/ 1341 w 1341"/>
                  <a:gd name="T1" fmla="*/ 943 h 1341"/>
                  <a:gd name="T2" fmla="*/ 797 w 1341"/>
                  <a:gd name="T3" fmla="*/ 0 h 1341"/>
                  <a:gd name="T4" fmla="*/ 0 w 1341"/>
                  <a:gd name="T5" fmla="*/ 797 h 1341"/>
                  <a:gd name="T6" fmla="*/ 943 w 1341"/>
                  <a:gd name="T7" fmla="*/ 1341 h 1341"/>
                  <a:gd name="T8" fmla="*/ 1341 w 1341"/>
                  <a:gd name="T9" fmla="*/ 943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341">
                    <a:moveTo>
                      <a:pt x="1341" y="943"/>
                    </a:moveTo>
                    <a:lnTo>
                      <a:pt x="797" y="0"/>
                    </a:lnTo>
                    <a:cubicBezTo>
                      <a:pt x="466" y="191"/>
                      <a:pt x="191" y="466"/>
                      <a:pt x="0" y="797"/>
                    </a:cubicBezTo>
                    <a:lnTo>
                      <a:pt x="943" y="1341"/>
                    </a:lnTo>
                    <a:cubicBezTo>
                      <a:pt x="1039" y="1176"/>
                      <a:pt x="1176" y="1038"/>
                      <a:pt x="1341" y="943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" name="Freeform 34">
                <a:extLst>
                  <a:ext uri="{FF2B5EF4-FFF2-40B4-BE49-F238E27FC236}">
                    <a16:creationId xmlns:a16="http://schemas.microsoft.com/office/drawing/2014/main" id="{6FC09C9F-BE13-446A-BA61-BB4E31856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1330"/>
                <a:ext cx="672" cy="673"/>
              </a:xfrm>
              <a:custGeom>
                <a:avLst/>
                <a:gdLst>
                  <a:gd name="T0" fmla="*/ 1341 w 1341"/>
                  <a:gd name="T1" fmla="*/ 943 h 1341"/>
                  <a:gd name="T2" fmla="*/ 797 w 1341"/>
                  <a:gd name="T3" fmla="*/ 0 h 1341"/>
                  <a:gd name="T4" fmla="*/ 0 w 1341"/>
                  <a:gd name="T5" fmla="*/ 797 h 1341"/>
                  <a:gd name="T6" fmla="*/ 943 w 1341"/>
                  <a:gd name="T7" fmla="*/ 1341 h 1341"/>
                  <a:gd name="T8" fmla="*/ 1341 w 1341"/>
                  <a:gd name="T9" fmla="*/ 943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341">
                    <a:moveTo>
                      <a:pt x="1341" y="943"/>
                    </a:moveTo>
                    <a:lnTo>
                      <a:pt x="797" y="0"/>
                    </a:lnTo>
                    <a:cubicBezTo>
                      <a:pt x="466" y="191"/>
                      <a:pt x="191" y="466"/>
                      <a:pt x="0" y="797"/>
                    </a:cubicBezTo>
                    <a:lnTo>
                      <a:pt x="943" y="1341"/>
                    </a:lnTo>
                    <a:cubicBezTo>
                      <a:pt x="1039" y="1176"/>
                      <a:pt x="1176" y="1038"/>
                      <a:pt x="1341" y="943"/>
                    </a:cubicBezTo>
                    <a:close/>
                  </a:path>
                </a:pathLst>
              </a:custGeom>
              <a:noFill/>
              <a:ln w="9525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" name="Freeform 35">
                <a:extLst>
                  <a:ext uri="{FF2B5EF4-FFF2-40B4-BE49-F238E27FC236}">
                    <a16:creationId xmlns:a16="http://schemas.microsoft.com/office/drawing/2014/main" id="{F4711CED-15D1-47F6-BE3A-6C60617E5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4" y="937"/>
                <a:ext cx="793" cy="793"/>
              </a:xfrm>
              <a:custGeom>
                <a:avLst/>
                <a:gdLst>
                  <a:gd name="T0" fmla="*/ 1582 w 1582"/>
                  <a:gd name="T1" fmla="*/ 785 h 1582"/>
                  <a:gd name="T2" fmla="*/ 1129 w 1582"/>
                  <a:gd name="T3" fmla="*/ 0 h 1582"/>
                  <a:gd name="T4" fmla="*/ 0 w 1582"/>
                  <a:gd name="T5" fmla="*/ 1129 h 1582"/>
                  <a:gd name="T6" fmla="*/ 785 w 1582"/>
                  <a:gd name="T7" fmla="*/ 1582 h 1582"/>
                  <a:gd name="T8" fmla="*/ 1582 w 1582"/>
                  <a:gd name="T9" fmla="*/ 785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2" h="1582">
                    <a:moveTo>
                      <a:pt x="1582" y="785"/>
                    </a:moveTo>
                    <a:lnTo>
                      <a:pt x="1129" y="0"/>
                    </a:lnTo>
                    <a:cubicBezTo>
                      <a:pt x="660" y="270"/>
                      <a:pt x="270" y="660"/>
                      <a:pt x="0" y="1129"/>
                    </a:cubicBezTo>
                    <a:lnTo>
                      <a:pt x="785" y="1582"/>
                    </a:lnTo>
                    <a:cubicBezTo>
                      <a:pt x="976" y="1251"/>
                      <a:pt x="1251" y="976"/>
                      <a:pt x="1582" y="785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" name="Freeform 36">
                <a:extLst>
                  <a:ext uri="{FF2B5EF4-FFF2-40B4-BE49-F238E27FC236}">
                    <a16:creationId xmlns:a16="http://schemas.microsoft.com/office/drawing/2014/main" id="{E65A1EDF-3291-4EBE-B470-A754E6A39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4" y="937"/>
                <a:ext cx="793" cy="793"/>
              </a:xfrm>
              <a:custGeom>
                <a:avLst/>
                <a:gdLst>
                  <a:gd name="T0" fmla="*/ 1582 w 1582"/>
                  <a:gd name="T1" fmla="*/ 785 h 1582"/>
                  <a:gd name="T2" fmla="*/ 1129 w 1582"/>
                  <a:gd name="T3" fmla="*/ 0 h 1582"/>
                  <a:gd name="T4" fmla="*/ 0 w 1582"/>
                  <a:gd name="T5" fmla="*/ 1129 h 1582"/>
                  <a:gd name="T6" fmla="*/ 785 w 1582"/>
                  <a:gd name="T7" fmla="*/ 1582 h 1582"/>
                  <a:gd name="T8" fmla="*/ 1582 w 1582"/>
                  <a:gd name="T9" fmla="*/ 785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2" h="1582">
                    <a:moveTo>
                      <a:pt x="1582" y="785"/>
                    </a:moveTo>
                    <a:lnTo>
                      <a:pt x="1129" y="0"/>
                    </a:lnTo>
                    <a:cubicBezTo>
                      <a:pt x="660" y="270"/>
                      <a:pt x="270" y="660"/>
                      <a:pt x="0" y="1129"/>
                    </a:cubicBezTo>
                    <a:lnTo>
                      <a:pt x="785" y="1582"/>
                    </a:lnTo>
                    <a:cubicBezTo>
                      <a:pt x="976" y="1251"/>
                      <a:pt x="1251" y="976"/>
                      <a:pt x="1582" y="785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" name="Rectangle 37">
                <a:extLst>
                  <a:ext uri="{FF2B5EF4-FFF2-40B4-BE49-F238E27FC236}">
                    <a16:creationId xmlns:a16="http://schemas.microsoft.com/office/drawing/2014/main" id="{A50C4980-1FD7-4291-BAAF-ED6D1E2FB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9" y="1273"/>
                <a:ext cx="186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RM</a:t>
                </a:r>
                <a:endParaRPr kumimoji="0" lang="de-DE" altLang="de-DE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8" name="Freeform 38">
                <a:extLst>
                  <a:ext uri="{FF2B5EF4-FFF2-40B4-BE49-F238E27FC236}">
                    <a16:creationId xmlns:a16="http://schemas.microsoft.com/office/drawing/2014/main" id="{CAFAF805-C128-4350-BFA2-F4B5CEA44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730"/>
                <a:ext cx="619" cy="546"/>
              </a:xfrm>
              <a:custGeom>
                <a:avLst/>
                <a:gdLst>
                  <a:gd name="T0" fmla="*/ 1234 w 1234"/>
                  <a:gd name="T1" fmla="*/ 544 h 1089"/>
                  <a:gd name="T2" fmla="*/ 291 w 1234"/>
                  <a:gd name="T3" fmla="*/ 0 h 1089"/>
                  <a:gd name="T4" fmla="*/ 0 w 1234"/>
                  <a:gd name="T5" fmla="*/ 1089 h 1089"/>
                  <a:gd name="T6" fmla="*/ 1088 w 1234"/>
                  <a:gd name="T7" fmla="*/ 1089 h 1089"/>
                  <a:gd name="T8" fmla="*/ 1234 w 1234"/>
                  <a:gd name="T9" fmla="*/ 544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4" h="1089">
                    <a:moveTo>
                      <a:pt x="1234" y="544"/>
                    </a:moveTo>
                    <a:lnTo>
                      <a:pt x="291" y="0"/>
                    </a:lnTo>
                    <a:cubicBezTo>
                      <a:pt x="100" y="331"/>
                      <a:pt x="0" y="706"/>
                      <a:pt x="0" y="1089"/>
                    </a:cubicBezTo>
                    <a:lnTo>
                      <a:pt x="1088" y="1089"/>
                    </a:lnTo>
                    <a:cubicBezTo>
                      <a:pt x="1088" y="897"/>
                      <a:pt x="1138" y="710"/>
                      <a:pt x="1234" y="544"/>
                    </a:cubicBezTo>
                    <a:close/>
                  </a:path>
                </a:pathLst>
              </a:custGeom>
              <a:pattFill prst="dkVert">
                <a:fgClr>
                  <a:srgbClr val="79B470"/>
                </a:fgClr>
                <a:bgClr>
                  <a:schemeClr val="bg1"/>
                </a:bgClr>
              </a:patt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" name="Freeform 39">
                <a:extLst>
                  <a:ext uri="{FF2B5EF4-FFF2-40B4-BE49-F238E27FC236}">
                    <a16:creationId xmlns:a16="http://schemas.microsoft.com/office/drawing/2014/main" id="{47379F38-DEBA-4795-9092-07243702B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730"/>
                <a:ext cx="619" cy="546"/>
              </a:xfrm>
              <a:custGeom>
                <a:avLst/>
                <a:gdLst>
                  <a:gd name="T0" fmla="*/ 1234 w 1234"/>
                  <a:gd name="T1" fmla="*/ 544 h 1089"/>
                  <a:gd name="T2" fmla="*/ 291 w 1234"/>
                  <a:gd name="T3" fmla="*/ 0 h 1089"/>
                  <a:gd name="T4" fmla="*/ 0 w 1234"/>
                  <a:gd name="T5" fmla="*/ 1089 h 1089"/>
                  <a:gd name="T6" fmla="*/ 1088 w 1234"/>
                  <a:gd name="T7" fmla="*/ 1089 h 1089"/>
                  <a:gd name="T8" fmla="*/ 1234 w 1234"/>
                  <a:gd name="T9" fmla="*/ 544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4" h="1089">
                    <a:moveTo>
                      <a:pt x="1234" y="544"/>
                    </a:moveTo>
                    <a:lnTo>
                      <a:pt x="291" y="0"/>
                    </a:lnTo>
                    <a:cubicBezTo>
                      <a:pt x="100" y="331"/>
                      <a:pt x="0" y="706"/>
                      <a:pt x="0" y="1089"/>
                    </a:cubicBezTo>
                    <a:lnTo>
                      <a:pt x="1088" y="1089"/>
                    </a:lnTo>
                    <a:cubicBezTo>
                      <a:pt x="1088" y="897"/>
                      <a:pt x="1138" y="710"/>
                      <a:pt x="1234" y="544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" name="Freeform 40">
                <a:extLst>
                  <a:ext uri="{FF2B5EF4-FFF2-40B4-BE49-F238E27FC236}">
                    <a16:creationId xmlns:a16="http://schemas.microsoft.com/office/drawing/2014/main" id="{64A1CCEA-787F-46B9-9B69-849604D88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1503"/>
                <a:ext cx="600" cy="773"/>
              </a:xfrm>
              <a:custGeom>
                <a:avLst/>
                <a:gdLst>
                  <a:gd name="T0" fmla="*/ 1198 w 1198"/>
                  <a:gd name="T1" fmla="*/ 453 h 1542"/>
                  <a:gd name="T2" fmla="*/ 413 w 1198"/>
                  <a:gd name="T3" fmla="*/ 0 h 1542"/>
                  <a:gd name="T4" fmla="*/ 0 w 1198"/>
                  <a:gd name="T5" fmla="*/ 1542 h 1542"/>
                  <a:gd name="T6" fmla="*/ 907 w 1198"/>
                  <a:gd name="T7" fmla="*/ 1542 h 1542"/>
                  <a:gd name="T8" fmla="*/ 1198 w 1198"/>
                  <a:gd name="T9" fmla="*/ 453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8" h="1542">
                    <a:moveTo>
                      <a:pt x="1198" y="453"/>
                    </a:moveTo>
                    <a:lnTo>
                      <a:pt x="413" y="0"/>
                    </a:lnTo>
                    <a:cubicBezTo>
                      <a:pt x="142" y="468"/>
                      <a:pt x="0" y="1000"/>
                      <a:pt x="0" y="1542"/>
                    </a:cubicBezTo>
                    <a:lnTo>
                      <a:pt x="907" y="1542"/>
                    </a:lnTo>
                    <a:cubicBezTo>
                      <a:pt x="907" y="1159"/>
                      <a:pt x="1007" y="784"/>
                      <a:pt x="1198" y="453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" name="Freeform 41">
                <a:extLst>
                  <a:ext uri="{FF2B5EF4-FFF2-40B4-BE49-F238E27FC236}">
                    <a16:creationId xmlns:a16="http://schemas.microsoft.com/office/drawing/2014/main" id="{D9D56975-384C-49FD-83CC-B063BDFF5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1503"/>
                <a:ext cx="600" cy="773"/>
              </a:xfrm>
              <a:custGeom>
                <a:avLst/>
                <a:gdLst>
                  <a:gd name="T0" fmla="*/ 1198 w 1198"/>
                  <a:gd name="T1" fmla="*/ 453 h 1542"/>
                  <a:gd name="T2" fmla="*/ 413 w 1198"/>
                  <a:gd name="T3" fmla="*/ 0 h 1542"/>
                  <a:gd name="T4" fmla="*/ 0 w 1198"/>
                  <a:gd name="T5" fmla="*/ 1542 h 1542"/>
                  <a:gd name="T6" fmla="*/ 907 w 1198"/>
                  <a:gd name="T7" fmla="*/ 1542 h 1542"/>
                  <a:gd name="T8" fmla="*/ 1198 w 1198"/>
                  <a:gd name="T9" fmla="*/ 453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8" h="1542">
                    <a:moveTo>
                      <a:pt x="1198" y="453"/>
                    </a:moveTo>
                    <a:lnTo>
                      <a:pt x="413" y="0"/>
                    </a:lnTo>
                    <a:cubicBezTo>
                      <a:pt x="142" y="468"/>
                      <a:pt x="0" y="1000"/>
                      <a:pt x="0" y="1542"/>
                    </a:cubicBezTo>
                    <a:lnTo>
                      <a:pt x="907" y="1542"/>
                    </a:lnTo>
                    <a:cubicBezTo>
                      <a:pt x="907" y="1159"/>
                      <a:pt x="1007" y="784"/>
                      <a:pt x="1198" y="453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" name="Rectangle 42">
                <a:extLst>
                  <a:ext uri="{FF2B5EF4-FFF2-40B4-BE49-F238E27FC236}">
                    <a16:creationId xmlns:a16="http://schemas.microsoft.com/office/drawing/2014/main" id="{03A5D3B7-8D29-4A69-B8DB-EBD1C3EA80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3" y="1829"/>
                <a:ext cx="192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PES</a:t>
                </a:r>
                <a:endParaRPr kumimoji="0" lang="de-DE" altLang="de-DE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3" name="Freeform 43">
                <a:extLst>
                  <a:ext uri="{FF2B5EF4-FFF2-40B4-BE49-F238E27FC236}">
                    <a16:creationId xmlns:a16="http://schemas.microsoft.com/office/drawing/2014/main" id="{BC61F7BA-2E81-450C-A291-88CF3AFB8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2294"/>
                <a:ext cx="620" cy="547"/>
              </a:xfrm>
              <a:custGeom>
                <a:avLst/>
                <a:gdLst>
                  <a:gd name="T0" fmla="*/ 1088 w 1234"/>
                  <a:gd name="T1" fmla="*/ 0 h 1088"/>
                  <a:gd name="T2" fmla="*/ 0 w 1234"/>
                  <a:gd name="T3" fmla="*/ 0 h 1088"/>
                  <a:gd name="T4" fmla="*/ 291 w 1234"/>
                  <a:gd name="T5" fmla="*/ 1088 h 1088"/>
                  <a:gd name="T6" fmla="*/ 1234 w 1234"/>
                  <a:gd name="T7" fmla="*/ 544 h 1088"/>
                  <a:gd name="T8" fmla="*/ 1088 w 1234"/>
                  <a:gd name="T9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4" h="1088">
                    <a:moveTo>
                      <a:pt x="1088" y="0"/>
                    </a:moveTo>
                    <a:lnTo>
                      <a:pt x="0" y="0"/>
                    </a:lnTo>
                    <a:cubicBezTo>
                      <a:pt x="0" y="382"/>
                      <a:pt x="100" y="757"/>
                      <a:pt x="291" y="1088"/>
                    </a:cubicBezTo>
                    <a:lnTo>
                      <a:pt x="1234" y="544"/>
                    </a:lnTo>
                    <a:cubicBezTo>
                      <a:pt x="1138" y="378"/>
                      <a:pt x="1088" y="191"/>
                      <a:pt x="108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97DBDF0F-4737-4888-83DE-AE72BEB4E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2276"/>
                <a:ext cx="600" cy="773"/>
              </a:xfrm>
              <a:custGeom>
                <a:avLst/>
                <a:gdLst>
                  <a:gd name="T0" fmla="*/ 907 w 1198"/>
                  <a:gd name="T1" fmla="*/ 0 h 1542"/>
                  <a:gd name="T2" fmla="*/ 0 w 1198"/>
                  <a:gd name="T3" fmla="*/ 0 h 1542"/>
                  <a:gd name="T4" fmla="*/ 413 w 1198"/>
                  <a:gd name="T5" fmla="*/ 1542 h 1542"/>
                  <a:gd name="T6" fmla="*/ 1198 w 1198"/>
                  <a:gd name="T7" fmla="*/ 1088 h 1542"/>
                  <a:gd name="T8" fmla="*/ 907 w 1198"/>
                  <a:gd name="T9" fmla="*/ 0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8" h="1542">
                    <a:moveTo>
                      <a:pt x="907" y="0"/>
                    </a:moveTo>
                    <a:lnTo>
                      <a:pt x="0" y="0"/>
                    </a:lnTo>
                    <a:cubicBezTo>
                      <a:pt x="0" y="541"/>
                      <a:pt x="142" y="1073"/>
                      <a:pt x="413" y="1542"/>
                    </a:cubicBezTo>
                    <a:lnTo>
                      <a:pt x="1198" y="1088"/>
                    </a:lnTo>
                    <a:cubicBezTo>
                      <a:pt x="1007" y="757"/>
                      <a:pt x="907" y="382"/>
                      <a:pt x="907" y="0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89922727-7A1D-49AE-A49B-24054CCA5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2276"/>
                <a:ext cx="600" cy="773"/>
              </a:xfrm>
              <a:custGeom>
                <a:avLst/>
                <a:gdLst>
                  <a:gd name="T0" fmla="*/ 907 w 1198"/>
                  <a:gd name="T1" fmla="*/ 0 h 1542"/>
                  <a:gd name="T2" fmla="*/ 0 w 1198"/>
                  <a:gd name="T3" fmla="*/ 0 h 1542"/>
                  <a:gd name="T4" fmla="*/ 413 w 1198"/>
                  <a:gd name="T5" fmla="*/ 1542 h 1542"/>
                  <a:gd name="T6" fmla="*/ 1198 w 1198"/>
                  <a:gd name="T7" fmla="*/ 1088 h 1542"/>
                  <a:gd name="T8" fmla="*/ 907 w 1198"/>
                  <a:gd name="T9" fmla="*/ 0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8" h="1542">
                    <a:moveTo>
                      <a:pt x="907" y="0"/>
                    </a:moveTo>
                    <a:lnTo>
                      <a:pt x="0" y="0"/>
                    </a:lnTo>
                    <a:cubicBezTo>
                      <a:pt x="0" y="541"/>
                      <a:pt x="142" y="1073"/>
                      <a:pt x="413" y="1542"/>
                    </a:cubicBezTo>
                    <a:lnTo>
                      <a:pt x="1198" y="1088"/>
                    </a:lnTo>
                    <a:cubicBezTo>
                      <a:pt x="1007" y="757"/>
                      <a:pt x="907" y="382"/>
                      <a:pt x="907" y="0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" name="Rectangle 46">
                <a:extLst>
                  <a:ext uri="{FF2B5EF4-FFF2-40B4-BE49-F238E27FC236}">
                    <a16:creationId xmlns:a16="http://schemas.microsoft.com/office/drawing/2014/main" id="{13B9A35F-117B-4907-A754-B5A371430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9" y="2601"/>
                <a:ext cx="201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SAE</a:t>
                </a:r>
                <a:endParaRPr kumimoji="0" lang="de-DE" alt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7" name="Freeform 47">
                <a:extLst>
                  <a:ext uri="{FF2B5EF4-FFF2-40B4-BE49-F238E27FC236}">
                    <a16:creationId xmlns:a16="http://schemas.microsoft.com/office/drawing/2014/main" id="{F76C51B7-1F2E-4C5F-8A8F-B4E72C2C9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2549"/>
                <a:ext cx="672" cy="672"/>
              </a:xfrm>
              <a:custGeom>
                <a:avLst/>
                <a:gdLst>
                  <a:gd name="T0" fmla="*/ 943 w 1341"/>
                  <a:gd name="T1" fmla="*/ 0 h 1341"/>
                  <a:gd name="T2" fmla="*/ 0 w 1341"/>
                  <a:gd name="T3" fmla="*/ 544 h 1341"/>
                  <a:gd name="T4" fmla="*/ 797 w 1341"/>
                  <a:gd name="T5" fmla="*/ 1341 h 1341"/>
                  <a:gd name="T6" fmla="*/ 1341 w 1341"/>
                  <a:gd name="T7" fmla="*/ 398 h 1341"/>
                  <a:gd name="T8" fmla="*/ 943 w 1341"/>
                  <a:gd name="T9" fmla="*/ 0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341">
                    <a:moveTo>
                      <a:pt x="943" y="0"/>
                    </a:moveTo>
                    <a:lnTo>
                      <a:pt x="0" y="544"/>
                    </a:lnTo>
                    <a:cubicBezTo>
                      <a:pt x="191" y="875"/>
                      <a:pt x="466" y="1150"/>
                      <a:pt x="797" y="1341"/>
                    </a:cubicBezTo>
                    <a:lnTo>
                      <a:pt x="1341" y="398"/>
                    </a:lnTo>
                    <a:cubicBezTo>
                      <a:pt x="1176" y="303"/>
                      <a:pt x="1039" y="165"/>
                      <a:pt x="943" y="0"/>
                    </a:cubicBezTo>
                    <a:close/>
                  </a:path>
                </a:pathLst>
              </a:custGeom>
              <a:pattFill prst="dkVert">
                <a:fgClr>
                  <a:srgbClr val="79B470"/>
                </a:fgClr>
                <a:bgClr>
                  <a:schemeClr val="bg1"/>
                </a:bgClr>
              </a:patt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" name="Freeform 48">
                <a:extLst>
                  <a:ext uri="{FF2B5EF4-FFF2-40B4-BE49-F238E27FC236}">
                    <a16:creationId xmlns:a16="http://schemas.microsoft.com/office/drawing/2014/main" id="{F451CDD4-D613-40D2-8D12-9B804DB04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2822"/>
                <a:ext cx="795" cy="793"/>
              </a:xfrm>
              <a:custGeom>
                <a:avLst/>
                <a:gdLst>
                  <a:gd name="T0" fmla="*/ 785 w 1582"/>
                  <a:gd name="T1" fmla="*/ 0 h 1582"/>
                  <a:gd name="T2" fmla="*/ 0 w 1582"/>
                  <a:gd name="T3" fmla="*/ 454 h 1582"/>
                  <a:gd name="T4" fmla="*/ 1129 w 1582"/>
                  <a:gd name="T5" fmla="*/ 1582 h 1582"/>
                  <a:gd name="T6" fmla="*/ 1582 w 1582"/>
                  <a:gd name="T7" fmla="*/ 797 h 1582"/>
                  <a:gd name="T8" fmla="*/ 785 w 1582"/>
                  <a:gd name="T9" fmla="*/ 0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2" h="1582">
                    <a:moveTo>
                      <a:pt x="785" y="0"/>
                    </a:moveTo>
                    <a:lnTo>
                      <a:pt x="0" y="454"/>
                    </a:lnTo>
                    <a:cubicBezTo>
                      <a:pt x="270" y="922"/>
                      <a:pt x="660" y="1312"/>
                      <a:pt x="1129" y="1582"/>
                    </a:cubicBezTo>
                    <a:lnTo>
                      <a:pt x="1582" y="797"/>
                    </a:lnTo>
                    <a:cubicBezTo>
                      <a:pt x="1251" y="606"/>
                      <a:pt x="976" y="331"/>
                      <a:pt x="785" y="0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" name="Freeform 49">
                <a:extLst>
                  <a:ext uri="{FF2B5EF4-FFF2-40B4-BE49-F238E27FC236}">
                    <a16:creationId xmlns:a16="http://schemas.microsoft.com/office/drawing/2014/main" id="{91EC1AE8-3ECE-4432-B69A-2431CFF23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4" y="2822"/>
                <a:ext cx="793" cy="793"/>
              </a:xfrm>
              <a:custGeom>
                <a:avLst/>
                <a:gdLst>
                  <a:gd name="T0" fmla="*/ 785 w 1582"/>
                  <a:gd name="T1" fmla="*/ 0 h 1582"/>
                  <a:gd name="T2" fmla="*/ 0 w 1582"/>
                  <a:gd name="T3" fmla="*/ 454 h 1582"/>
                  <a:gd name="T4" fmla="*/ 1129 w 1582"/>
                  <a:gd name="T5" fmla="*/ 1582 h 1582"/>
                  <a:gd name="T6" fmla="*/ 1582 w 1582"/>
                  <a:gd name="T7" fmla="*/ 797 h 1582"/>
                  <a:gd name="T8" fmla="*/ 785 w 1582"/>
                  <a:gd name="T9" fmla="*/ 0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2" h="1582">
                    <a:moveTo>
                      <a:pt x="785" y="0"/>
                    </a:moveTo>
                    <a:lnTo>
                      <a:pt x="0" y="454"/>
                    </a:lnTo>
                    <a:cubicBezTo>
                      <a:pt x="270" y="922"/>
                      <a:pt x="660" y="1312"/>
                      <a:pt x="1129" y="1582"/>
                    </a:cubicBezTo>
                    <a:lnTo>
                      <a:pt x="1582" y="797"/>
                    </a:lnTo>
                    <a:cubicBezTo>
                      <a:pt x="1251" y="606"/>
                      <a:pt x="976" y="331"/>
                      <a:pt x="785" y="0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" name="Rectangle 50">
                <a:extLst>
                  <a:ext uri="{FF2B5EF4-FFF2-40B4-BE49-F238E27FC236}">
                    <a16:creationId xmlns:a16="http://schemas.microsoft.com/office/drawing/2014/main" id="{A1F21146-16F3-4FC3-98A7-F43CA31C2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1" y="3157"/>
                <a:ext cx="245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MAT</a:t>
                </a:r>
                <a:endParaRPr kumimoji="0" lang="de-DE" alt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1" name="Freeform 51">
                <a:extLst>
                  <a:ext uri="{FF2B5EF4-FFF2-40B4-BE49-F238E27FC236}">
                    <a16:creationId xmlns:a16="http://schemas.microsoft.com/office/drawing/2014/main" id="{F4E039F7-3417-465B-8E81-DE6CDDA81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2749"/>
                <a:ext cx="772" cy="1074"/>
              </a:xfrm>
              <a:custGeom>
                <a:avLst/>
                <a:gdLst>
                  <a:gd name="T0" fmla="*/ 997 w 1542"/>
                  <a:gd name="T1" fmla="*/ 0 h 2142"/>
                  <a:gd name="T2" fmla="*/ 0 w 1542"/>
                  <a:gd name="T3" fmla="*/ 1728 h 2142"/>
                  <a:gd name="T4" fmla="*/ 1542 w 1542"/>
                  <a:gd name="T5" fmla="*/ 2142 h 2142"/>
                  <a:gd name="T6" fmla="*/ 1542 w 1542"/>
                  <a:gd name="T7" fmla="*/ 146 h 2142"/>
                  <a:gd name="T8" fmla="*/ 997 w 1542"/>
                  <a:gd name="T9" fmla="*/ 0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2142">
                    <a:moveTo>
                      <a:pt x="997" y="0"/>
                    </a:moveTo>
                    <a:lnTo>
                      <a:pt x="0" y="1728"/>
                    </a:lnTo>
                    <a:cubicBezTo>
                      <a:pt x="468" y="1999"/>
                      <a:pt x="1000" y="2142"/>
                      <a:pt x="1542" y="2142"/>
                    </a:cubicBezTo>
                    <a:lnTo>
                      <a:pt x="1542" y="146"/>
                    </a:lnTo>
                    <a:cubicBezTo>
                      <a:pt x="1351" y="146"/>
                      <a:pt x="1163" y="96"/>
                      <a:pt x="997" y="0"/>
                    </a:cubicBezTo>
                    <a:close/>
                  </a:path>
                </a:pathLst>
              </a:custGeom>
              <a:solidFill>
                <a:srgbClr val="4672C4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" name="Freeform 52">
                <a:extLst>
                  <a:ext uri="{FF2B5EF4-FFF2-40B4-BE49-F238E27FC236}">
                    <a16:creationId xmlns:a16="http://schemas.microsoft.com/office/drawing/2014/main" id="{407F7AD8-79FF-469D-AA8A-FD7D523F6A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2749"/>
                <a:ext cx="772" cy="1074"/>
              </a:xfrm>
              <a:custGeom>
                <a:avLst/>
                <a:gdLst>
                  <a:gd name="T0" fmla="*/ 997 w 1542"/>
                  <a:gd name="T1" fmla="*/ 0 h 2142"/>
                  <a:gd name="T2" fmla="*/ 0 w 1542"/>
                  <a:gd name="T3" fmla="*/ 1728 h 2142"/>
                  <a:gd name="T4" fmla="*/ 1542 w 1542"/>
                  <a:gd name="T5" fmla="*/ 2142 h 2142"/>
                  <a:gd name="T6" fmla="*/ 1542 w 1542"/>
                  <a:gd name="T7" fmla="*/ 146 h 2142"/>
                  <a:gd name="T8" fmla="*/ 997 w 1542"/>
                  <a:gd name="T9" fmla="*/ 0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2142">
                    <a:moveTo>
                      <a:pt x="997" y="0"/>
                    </a:moveTo>
                    <a:lnTo>
                      <a:pt x="0" y="1728"/>
                    </a:lnTo>
                    <a:cubicBezTo>
                      <a:pt x="468" y="1999"/>
                      <a:pt x="1000" y="2142"/>
                      <a:pt x="1542" y="2142"/>
                    </a:cubicBezTo>
                    <a:lnTo>
                      <a:pt x="1542" y="146"/>
                    </a:lnTo>
                    <a:cubicBezTo>
                      <a:pt x="1351" y="146"/>
                      <a:pt x="1163" y="96"/>
                      <a:pt x="997" y="0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" name="Freeform 53">
                <a:extLst>
                  <a:ext uri="{FF2B5EF4-FFF2-40B4-BE49-F238E27FC236}">
                    <a16:creationId xmlns:a16="http://schemas.microsoft.com/office/drawing/2014/main" id="{39C2E89D-909F-4E29-B392-1F5A644591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" y="2740"/>
                <a:ext cx="527" cy="628"/>
              </a:xfrm>
              <a:custGeom>
                <a:avLst/>
                <a:gdLst>
                  <a:gd name="T0" fmla="*/ 544 w 1089"/>
                  <a:gd name="T1" fmla="*/ 0 h 1235"/>
                  <a:gd name="T2" fmla="*/ 0 w 1089"/>
                  <a:gd name="T3" fmla="*/ 943 h 1235"/>
                  <a:gd name="T4" fmla="*/ 1089 w 1089"/>
                  <a:gd name="T5" fmla="*/ 1235 h 1235"/>
                  <a:gd name="T6" fmla="*/ 1089 w 1089"/>
                  <a:gd name="T7" fmla="*/ 146 h 1235"/>
                  <a:gd name="T8" fmla="*/ 544 w 1089"/>
                  <a:gd name="T9" fmla="*/ 0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235">
                    <a:moveTo>
                      <a:pt x="544" y="0"/>
                    </a:moveTo>
                    <a:lnTo>
                      <a:pt x="0" y="943"/>
                    </a:lnTo>
                    <a:cubicBezTo>
                      <a:pt x="331" y="1134"/>
                      <a:pt x="707" y="1235"/>
                      <a:pt x="1089" y="1235"/>
                    </a:cubicBezTo>
                    <a:lnTo>
                      <a:pt x="1089" y="146"/>
                    </a:lnTo>
                    <a:cubicBezTo>
                      <a:pt x="898" y="146"/>
                      <a:pt x="710" y="96"/>
                      <a:pt x="544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" name="Freeform 54">
                <a:extLst>
                  <a:ext uri="{FF2B5EF4-FFF2-40B4-BE49-F238E27FC236}">
                    <a16:creationId xmlns:a16="http://schemas.microsoft.com/office/drawing/2014/main" id="{BC5DF2C2-9254-442E-A5AE-A62CD5C84B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" y="2749"/>
                <a:ext cx="545" cy="619"/>
              </a:xfrm>
              <a:custGeom>
                <a:avLst/>
                <a:gdLst>
                  <a:gd name="T0" fmla="*/ 544 w 1089"/>
                  <a:gd name="T1" fmla="*/ 0 h 1235"/>
                  <a:gd name="T2" fmla="*/ 0 w 1089"/>
                  <a:gd name="T3" fmla="*/ 943 h 1235"/>
                  <a:gd name="T4" fmla="*/ 1089 w 1089"/>
                  <a:gd name="T5" fmla="*/ 1235 h 1235"/>
                  <a:gd name="T6" fmla="*/ 1089 w 1089"/>
                  <a:gd name="T7" fmla="*/ 146 h 1235"/>
                  <a:gd name="T8" fmla="*/ 544 w 1089"/>
                  <a:gd name="T9" fmla="*/ 0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235">
                    <a:moveTo>
                      <a:pt x="544" y="0"/>
                    </a:moveTo>
                    <a:lnTo>
                      <a:pt x="0" y="943"/>
                    </a:lnTo>
                    <a:cubicBezTo>
                      <a:pt x="331" y="1134"/>
                      <a:pt x="707" y="1235"/>
                      <a:pt x="1089" y="1235"/>
                    </a:cubicBezTo>
                    <a:lnTo>
                      <a:pt x="1089" y="146"/>
                    </a:lnTo>
                    <a:cubicBezTo>
                      <a:pt x="898" y="146"/>
                      <a:pt x="710" y="96"/>
                      <a:pt x="544" y="0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5" name="Freeform 55">
                <a:extLst>
                  <a:ext uri="{FF2B5EF4-FFF2-40B4-BE49-F238E27FC236}">
                    <a16:creationId xmlns:a16="http://schemas.microsoft.com/office/drawing/2014/main" id="{903F3D76-EB69-40EE-BA1D-2C8184A71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3221"/>
                <a:ext cx="772" cy="602"/>
              </a:xfrm>
              <a:custGeom>
                <a:avLst/>
                <a:gdLst>
                  <a:gd name="T0" fmla="*/ 453 w 1542"/>
                  <a:gd name="T1" fmla="*/ 0 h 1199"/>
                  <a:gd name="T2" fmla="*/ 0 w 1542"/>
                  <a:gd name="T3" fmla="*/ 785 h 1199"/>
                  <a:gd name="T4" fmla="*/ 1542 w 1542"/>
                  <a:gd name="T5" fmla="*/ 1199 h 1199"/>
                  <a:gd name="T6" fmla="*/ 1542 w 1542"/>
                  <a:gd name="T7" fmla="*/ 292 h 1199"/>
                  <a:gd name="T8" fmla="*/ 453 w 1542"/>
                  <a:gd name="T9" fmla="*/ 0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453" y="0"/>
                    </a:moveTo>
                    <a:lnTo>
                      <a:pt x="0" y="785"/>
                    </a:lnTo>
                    <a:cubicBezTo>
                      <a:pt x="468" y="1056"/>
                      <a:pt x="1000" y="1199"/>
                      <a:pt x="1542" y="1199"/>
                    </a:cubicBezTo>
                    <a:lnTo>
                      <a:pt x="1542" y="292"/>
                    </a:lnTo>
                    <a:cubicBezTo>
                      <a:pt x="1160" y="292"/>
                      <a:pt x="784" y="191"/>
                      <a:pt x="453" y="0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6" name="Freeform 56">
                <a:extLst>
                  <a:ext uri="{FF2B5EF4-FFF2-40B4-BE49-F238E27FC236}">
                    <a16:creationId xmlns:a16="http://schemas.microsoft.com/office/drawing/2014/main" id="{CA565009-4152-42FF-9F3C-79ABF8A7F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0" y="3221"/>
                <a:ext cx="772" cy="602"/>
              </a:xfrm>
              <a:custGeom>
                <a:avLst/>
                <a:gdLst>
                  <a:gd name="T0" fmla="*/ 453 w 1542"/>
                  <a:gd name="T1" fmla="*/ 0 h 1199"/>
                  <a:gd name="T2" fmla="*/ 0 w 1542"/>
                  <a:gd name="T3" fmla="*/ 785 h 1199"/>
                  <a:gd name="T4" fmla="*/ 1542 w 1542"/>
                  <a:gd name="T5" fmla="*/ 1199 h 1199"/>
                  <a:gd name="T6" fmla="*/ 1542 w 1542"/>
                  <a:gd name="T7" fmla="*/ 292 h 1199"/>
                  <a:gd name="T8" fmla="*/ 453 w 1542"/>
                  <a:gd name="T9" fmla="*/ 0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453" y="0"/>
                    </a:moveTo>
                    <a:lnTo>
                      <a:pt x="0" y="785"/>
                    </a:lnTo>
                    <a:cubicBezTo>
                      <a:pt x="468" y="1056"/>
                      <a:pt x="1000" y="1199"/>
                      <a:pt x="1542" y="1199"/>
                    </a:cubicBezTo>
                    <a:lnTo>
                      <a:pt x="1542" y="292"/>
                    </a:lnTo>
                    <a:cubicBezTo>
                      <a:pt x="1160" y="292"/>
                      <a:pt x="784" y="191"/>
                      <a:pt x="453" y="0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7" name="Rectangle 57">
                <a:extLst>
                  <a:ext uri="{FF2B5EF4-FFF2-40B4-BE49-F238E27FC236}">
                    <a16:creationId xmlns:a16="http://schemas.microsoft.com/office/drawing/2014/main" id="{883AA1F9-7DF9-47EC-A21C-F7179BBC5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9" y="3462"/>
                <a:ext cx="273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MAG</a:t>
                </a:r>
                <a:endParaRPr kumimoji="0" lang="de-DE" alt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78" name="Freeform 58">
                <a:extLst>
                  <a:ext uri="{FF2B5EF4-FFF2-40B4-BE49-F238E27FC236}">
                    <a16:creationId xmlns:a16="http://schemas.microsoft.com/office/drawing/2014/main" id="{41E1CC51-95F5-40EC-ABBF-BFA56A55D4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749"/>
                <a:ext cx="773" cy="1074"/>
              </a:xfrm>
              <a:custGeom>
                <a:avLst/>
                <a:gdLst>
                  <a:gd name="T0" fmla="*/ 0 w 1542"/>
                  <a:gd name="T1" fmla="*/ 146 h 2142"/>
                  <a:gd name="T2" fmla="*/ 0 w 1542"/>
                  <a:gd name="T3" fmla="*/ 2142 h 2142"/>
                  <a:gd name="T4" fmla="*/ 1542 w 1542"/>
                  <a:gd name="T5" fmla="*/ 1728 h 2142"/>
                  <a:gd name="T6" fmla="*/ 544 w 1542"/>
                  <a:gd name="T7" fmla="*/ 0 h 2142"/>
                  <a:gd name="T8" fmla="*/ 0 w 1542"/>
                  <a:gd name="T9" fmla="*/ 146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2142">
                    <a:moveTo>
                      <a:pt x="0" y="146"/>
                    </a:moveTo>
                    <a:lnTo>
                      <a:pt x="0" y="2142"/>
                    </a:lnTo>
                    <a:cubicBezTo>
                      <a:pt x="541" y="2142"/>
                      <a:pt x="1073" y="1999"/>
                      <a:pt x="1542" y="1728"/>
                    </a:cubicBezTo>
                    <a:lnTo>
                      <a:pt x="544" y="0"/>
                    </a:lnTo>
                    <a:cubicBezTo>
                      <a:pt x="378" y="96"/>
                      <a:pt x="191" y="146"/>
                      <a:pt x="0" y="146"/>
                    </a:cubicBezTo>
                    <a:close/>
                  </a:path>
                </a:pathLst>
              </a:custGeom>
              <a:solidFill>
                <a:srgbClr val="4672C4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9" name="Freeform 59">
                <a:extLst>
                  <a:ext uri="{FF2B5EF4-FFF2-40B4-BE49-F238E27FC236}">
                    <a16:creationId xmlns:a16="http://schemas.microsoft.com/office/drawing/2014/main" id="{FB9C3B00-9132-41E7-A61D-7A12040CE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749"/>
                <a:ext cx="773" cy="1074"/>
              </a:xfrm>
              <a:custGeom>
                <a:avLst/>
                <a:gdLst>
                  <a:gd name="T0" fmla="*/ 0 w 1542"/>
                  <a:gd name="T1" fmla="*/ 146 h 2142"/>
                  <a:gd name="T2" fmla="*/ 0 w 1542"/>
                  <a:gd name="T3" fmla="*/ 2142 h 2142"/>
                  <a:gd name="T4" fmla="*/ 1542 w 1542"/>
                  <a:gd name="T5" fmla="*/ 1728 h 2142"/>
                  <a:gd name="T6" fmla="*/ 544 w 1542"/>
                  <a:gd name="T7" fmla="*/ 0 h 2142"/>
                  <a:gd name="T8" fmla="*/ 0 w 1542"/>
                  <a:gd name="T9" fmla="*/ 146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2142">
                    <a:moveTo>
                      <a:pt x="0" y="146"/>
                    </a:moveTo>
                    <a:lnTo>
                      <a:pt x="0" y="2142"/>
                    </a:lnTo>
                    <a:cubicBezTo>
                      <a:pt x="541" y="2142"/>
                      <a:pt x="1073" y="1999"/>
                      <a:pt x="1542" y="1728"/>
                    </a:cubicBezTo>
                    <a:lnTo>
                      <a:pt x="544" y="0"/>
                    </a:lnTo>
                    <a:cubicBezTo>
                      <a:pt x="378" y="96"/>
                      <a:pt x="191" y="146"/>
                      <a:pt x="0" y="146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" name="Freeform 60">
                <a:extLst>
                  <a:ext uri="{FF2B5EF4-FFF2-40B4-BE49-F238E27FC236}">
                    <a16:creationId xmlns:a16="http://schemas.microsoft.com/office/drawing/2014/main" id="{5EBCD4F0-81E0-460A-9FF4-06B21C771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749"/>
                <a:ext cx="545" cy="619"/>
              </a:xfrm>
              <a:custGeom>
                <a:avLst/>
                <a:gdLst>
                  <a:gd name="T0" fmla="*/ 0 w 1088"/>
                  <a:gd name="T1" fmla="*/ 146 h 1235"/>
                  <a:gd name="T2" fmla="*/ 0 w 1088"/>
                  <a:gd name="T3" fmla="*/ 1235 h 1235"/>
                  <a:gd name="T4" fmla="*/ 1088 w 1088"/>
                  <a:gd name="T5" fmla="*/ 943 h 1235"/>
                  <a:gd name="T6" fmla="*/ 544 w 1088"/>
                  <a:gd name="T7" fmla="*/ 0 h 1235"/>
                  <a:gd name="T8" fmla="*/ 0 w 1088"/>
                  <a:gd name="T9" fmla="*/ 146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8" h="1235">
                    <a:moveTo>
                      <a:pt x="0" y="146"/>
                    </a:moveTo>
                    <a:lnTo>
                      <a:pt x="0" y="1235"/>
                    </a:lnTo>
                    <a:cubicBezTo>
                      <a:pt x="382" y="1235"/>
                      <a:pt x="757" y="1134"/>
                      <a:pt x="1088" y="943"/>
                    </a:cubicBezTo>
                    <a:lnTo>
                      <a:pt x="544" y="0"/>
                    </a:lnTo>
                    <a:cubicBezTo>
                      <a:pt x="378" y="96"/>
                      <a:pt x="191" y="146"/>
                      <a:pt x="0" y="14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1" name="Freeform 61">
                <a:extLst>
                  <a:ext uri="{FF2B5EF4-FFF2-40B4-BE49-F238E27FC236}">
                    <a16:creationId xmlns:a16="http://schemas.microsoft.com/office/drawing/2014/main" id="{05470C7C-5344-4382-A00E-1299337373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749"/>
                <a:ext cx="545" cy="619"/>
              </a:xfrm>
              <a:custGeom>
                <a:avLst/>
                <a:gdLst>
                  <a:gd name="T0" fmla="*/ 0 w 1088"/>
                  <a:gd name="T1" fmla="*/ 146 h 1235"/>
                  <a:gd name="T2" fmla="*/ 0 w 1088"/>
                  <a:gd name="T3" fmla="*/ 1235 h 1235"/>
                  <a:gd name="T4" fmla="*/ 1088 w 1088"/>
                  <a:gd name="T5" fmla="*/ 943 h 1235"/>
                  <a:gd name="T6" fmla="*/ 544 w 1088"/>
                  <a:gd name="T7" fmla="*/ 0 h 1235"/>
                  <a:gd name="T8" fmla="*/ 0 w 1088"/>
                  <a:gd name="T9" fmla="*/ 146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8" h="1235">
                    <a:moveTo>
                      <a:pt x="0" y="146"/>
                    </a:moveTo>
                    <a:lnTo>
                      <a:pt x="0" y="1235"/>
                    </a:lnTo>
                    <a:cubicBezTo>
                      <a:pt x="382" y="1235"/>
                      <a:pt x="757" y="1134"/>
                      <a:pt x="1088" y="943"/>
                    </a:cubicBezTo>
                    <a:lnTo>
                      <a:pt x="544" y="0"/>
                    </a:lnTo>
                    <a:cubicBezTo>
                      <a:pt x="378" y="96"/>
                      <a:pt x="191" y="146"/>
                      <a:pt x="0" y="146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2" name="Freeform 62">
                <a:extLst>
                  <a:ext uri="{FF2B5EF4-FFF2-40B4-BE49-F238E27FC236}">
                    <a16:creationId xmlns:a16="http://schemas.microsoft.com/office/drawing/2014/main" id="{E40BBF96-2A9D-4C0B-A923-999ABFD85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3221"/>
                <a:ext cx="773" cy="602"/>
              </a:xfrm>
              <a:custGeom>
                <a:avLst/>
                <a:gdLst>
                  <a:gd name="T0" fmla="*/ 0 w 1542"/>
                  <a:gd name="T1" fmla="*/ 292 h 1199"/>
                  <a:gd name="T2" fmla="*/ 0 w 1542"/>
                  <a:gd name="T3" fmla="*/ 1199 h 1199"/>
                  <a:gd name="T4" fmla="*/ 1542 w 1542"/>
                  <a:gd name="T5" fmla="*/ 785 h 1199"/>
                  <a:gd name="T6" fmla="*/ 1088 w 1542"/>
                  <a:gd name="T7" fmla="*/ 0 h 1199"/>
                  <a:gd name="T8" fmla="*/ 0 w 1542"/>
                  <a:gd name="T9" fmla="*/ 292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0" y="292"/>
                    </a:moveTo>
                    <a:lnTo>
                      <a:pt x="0" y="1199"/>
                    </a:lnTo>
                    <a:cubicBezTo>
                      <a:pt x="541" y="1199"/>
                      <a:pt x="1073" y="1056"/>
                      <a:pt x="1542" y="785"/>
                    </a:cubicBezTo>
                    <a:lnTo>
                      <a:pt x="1088" y="0"/>
                    </a:lnTo>
                    <a:cubicBezTo>
                      <a:pt x="757" y="191"/>
                      <a:pt x="382" y="292"/>
                      <a:pt x="0" y="292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3" name="Freeform 63">
                <a:extLst>
                  <a:ext uri="{FF2B5EF4-FFF2-40B4-BE49-F238E27FC236}">
                    <a16:creationId xmlns:a16="http://schemas.microsoft.com/office/drawing/2014/main" id="{969B7B64-7CFE-4E01-8121-0C2E85FFE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3221"/>
                <a:ext cx="773" cy="602"/>
              </a:xfrm>
              <a:custGeom>
                <a:avLst/>
                <a:gdLst>
                  <a:gd name="T0" fmla="*/ 0 w 1542"/>
                  <a:gd name="T1" fmla="*/ 292 h 1199"/>
                  <a:gd name="T2" fmla="*/ 0 w 1542"/>
                  <a:gd name="T3" fmla="*/ 1199 h 1199"/>
                  <a:gd name="T4" fmla="*/ 1542 w 1542"/>
                  <a:gd name="T5" fmla="*/ 785 h 1199"/>
                  <a:gd name="T6" fmla="*/ 1088 w 1542"/>
                  <a:gd name="T7" fmla="*/ 0 h 1199"/>
                  <a:gd name="T8" fmla="*/ 0 w 1542"/>
                  <a:gd name="T9" fmla="*/ 292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2" h="1199">
                    <a:moveTo>
                      <a:pt x="0" y="292"/>
                    </a:moveTo>
                    <a:lnTo>
                      <a:pt x="0" y="1199"/>
                    </a:lnTo>
                    <a:cubicBezTo>
                      <a:pt x="541" y="1199"/>
                      <a:pt x="1073" y="1056"/>
                      <a:pt x="1542" y="785"/>
                    </a:cubicBezTo>
                    <a:lnTo>
                      <a:pt x="1088" y="0"/>
                    </a:lnTo>
                    <a:cubicBezTo>
                      <a:pt x="757" y="191"/>
                      <a:pt x="382" y="292"/>
                      <a:pt x="0" y="292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4" name="Rectangle 64">
                <a:extLst>
                  <a:ext uri="{FF2B5EF4-FFF2-40B4-BE49-F238E27FC236}">
                    <a16:creationId xmlns:a16="http://schemas.microsoft.com/office/drawing/2014/main" id="{1C267E48-EF2E-4041-AC90-C753E169C1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3462"/>
                <a:ext cx="251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HCD</a:t>
                </a:r>
                <a:endParaRPr kumimoji="0" lang="de-DE" alt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5" name="Freeform 65">
                <a:extLst>
                  <a:ext uri="{FF2B5EF4-FFF2-40B4-BE49-F238E27FC236}">
                    <a16:creationId xmlns:a16="http://schemas.microsoft.com/office/drawing/2014/main" id="{F0360B11-3F29-4DB9-B643-C6E2935120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2549"/>
                <a:ext cx="1065" cy="1066"/>
              </a:xfrm>
              <a:custGeom>
                <a:avLst/>
                <a:gdLst>
                  <a:gd name="T0" fmla="*/ 0 w 2127"/>
                  <a:gd name="T1" fmla="*/ 398 h 2126"/>
                  <a:gd name="T2" fmla="*/ 998 w 2127"/>
                  <a:gd name="T3" fmla="*/ 2126 h 2126"/>
                  <a:gd name="T4" fmla="*/ 2127 w 2127"/>
                  <a:gd name="T5" fmla="*/ 998 h 2126"/>
                  <a:gd name="T6" fmla="*/ 398 w 2127"/>
                  <a:gd name="T7" fmla="*/ 0 h 2126"/>
                  <a:gd name="T8" fmla="*/ 0 w 2127"/>
                  <a:gd name="T9" fmla="*/ 398 h 2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7" h="2126">
                    <a:moveTo>
                      <a:pt x="0" y="398"/>
                    </a:moveTo>
                    <a:lnTo>
                      <a:pt x="998" y="2126"/>
                    </a:lnTo>
                    <a:cubicBezTo>
                      <a:pt x="1467" y="1856"/>
                      <a:pt x="1856" y="1466"/>
                      <a:pt x="2127" y="998"/>
                    </a:cubicBezTo>
                    <a:lnTo>
                      <a:pt x="398" y="0"/>
                    </a:lnTo>
                    <a:cubicBezTo>
                      <a:pt x="303" y="165"/>
                      <a:pt x="165" y="303"/>
                      <a:pt x="0" y="398"/>
                    </a:cubicBezTo>
                    <a:close/>
                  </a:path>
                </a:pathLst>
              </a:custGeom>
              <a:solidFill>
                <a:srgbClr val="4672C4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6" name="Freeform 66">
                <a:extLst>
                  <a:ext uri="{FF2B5EF4-FFF2-40B4-BE49-F238E27FC236}">
                    <a16:creationId xmlns:a16="http://schemas.microsoft.com/office/drawing/2014/main" id="{97E7777F-657B-4833-ABEB-D467A29F1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2549"/>
                <a:ext cx="1065" cy="1066"/>
              </a:xfrm>
              <a:custGeom>
                <a:avLst/>
                <a:gdLst>
                  <a:gd name="T0" fmla="*/ 0 w 2127"/>
                  <a:gd name="T1" fmla="*/ 398 h 2126"/>
                  <a:gd name="T2" fmla="*/ 998 w 2127"/>
                  <a:gd name="T3" fmla="*/ 2126 h 2126"/>
                  <a:gd name="T4" fmla="*/ 2127 w 2127"/>
                  <a:gd name="T5" fmla="*/ 998 h 2126"/>
                  <a:gd name="T6" fmla="*/ 398 w 2127"/>
                  <a:gd name="T7" fmla="*/ 0 h 2126"/>
                  <a:gd name="T8" fmla="*/ 0 w 2127"/>
                  <a:gd name="T9" fmla="*/ 398 h 2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7" h="2126">
                    <a:moveTo>
                      <a:pt x="0" y="398"/>
                    </a:moveTo>
                    <a:lnTo>
                      <a:pt x="998" y="2126"/>
                    </a:lnTo>
                    <a:cubicBezTo>
                      <a:pt x="1467" y="1856"/>
                      <a:pt x="1856" y="1466"/>
                      <a:pt x="2127" y="998"/>
                    </a:cubicBezTo>
                    <a:lnTo>
                      <a:pt x="398" y="0"/>
                    </a:lnTo>
                    <a:cubicBezTo>
                      <a:pt x="303" y="165"/>
                      <a:pt x="165" y="303"/>
                      <a:pt x="0" y="398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7" name="Freeform 67">
                <a:extLst>
                  <a:ext uri="{FF2B5EF4-FFF2-40B4-BE49-F238E27FC236}">
                    <a16:creationId xmlns:a16="http://schemas.microsoft.com/office/drawing/2014/main" id="{8263DA88-3A5A-468A-A953-E60FCB9C3A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2549"/>
                <a:ext cx="671" cy="672"/>
              </a:xfrm>
              <a:custGeom>
                <a:avLst/>
                <a:gdLst>
                  <a:gd name="T0" fmla="*/ 0 w 1341"/>
                  <a:gd name="T1" fmla="*/ 398 h 1341"/>
                  <a:gd name="T2" fmla="*/ 544 w 1341"/>
                  <a:gd name="T3" fmla="*/ 1341 h 1341"/>
                  <a:gd name="T4" fmla="*/ 1341 w 1341"/>
                  <a:gd name="T5" fmla="*/ 544 h 1341"/>
                  <a:gd name="T6" fmla="*/ 398 w 1341"/>
                  <a:gd name="T7" fmla="*/ 0 h 1341"/>
                  <a:gd name="T8" fmla="*/ 0 w 1341"/>
                  <a:gd name="T9" fmla="*/ 398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341">
                    <a:moveTo>
                      <a:pt x="0" y="398"/>
                    </a:moveTo>
                    <a:lnTo>
                      <a:pt x="544" y="1341"/>
                    </a:lnTo>
                    <a:cubicBezTo>
                      <a:pt x="875" y="1150"/>
                      <a:pt x="1150" y="875"/>
                      <a:pt x="1341" y="544"/>
                    </a:cubicBezTo>
                    <a:lnTo>
                      <a:pt x="398" y="0"/>
                    </a:lnTo>
                    <a:cubicBezTo>
                      <a:pt x="303" y="165"/>
                      <a:pt x="165" y="303"/>
                      <a:pt x="0" y="398"/>
                    </a:cubicBezTo>
                    <a:close/>
                  </a:path>
                </a:pathLst>
              </a:custGeom>
              <a:pattFill prst="dkVert">
                <a:fgClr>
                  <a:srgbClr val="79B470"/>
                </a:fgClr>
                <a:bgClr>
                  <a:schemeClr val="bg1"/>
                </a:bgClr>
              </a:patt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8" name="Freeform 68">
                <a:extLst>
                  <a:ext uri="{FF2B5EF4-FFF2-40B4-BE49-F238E27FC236}">
                    <a16:creationId xmlns:a16="http://schemas.microsoft.com/office/drawing/2014/main" id="{7CBC8D8E-35E8-41C4-8BA4-AC914EC97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2549"/>
                <a:ext cx="671" cy="672"/>
              </a:xfrm>
              <a:custGeom>
                <a:avLst/>
                <a:gdLst>
                  <a:gd name="T0" fmla="*/ 0 w 1341"/>
                  <a:gd name="T1" fmla="*/ 398 h 1341"/>
                  <a:gd name="T2" fmla="*/ 544 w 1341"/>
                  <a:gd name="T3" fmla="*/ 1341 h 1341"/>
                  <a:gd name="T4" fmla="*/ 1341 w 1341"/>
                  <a:gd name="T5" fmla="*/ 544 h 1341"/>
                  <a:gd name="T6" fmla="*/ 398 w 1341"/>
                  <a:gd name="T7" fmla="*/ 0 h 1341"/>
                  <a:gd name="T8" fmla="*/ 0 w 1341"/>
                  <a:gd name="T9" fmla="*/ 398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341">
                    <a:moveTo>
                      <a:pt x="0" y="398"/>
                    </a:moveTo>
                    <a:lnTo>
                      <a:pt x="544" y="1341"/>
                    </a:lnTo>
                    <a:cubicBezTo>
                      <a:pt x="875" y="1150"/>
                      <a:pt x="1150" y="875"/>
                      <a:pt x="1341" y="544"/>
                    </a:cubicBezTo>
                    <a:lnTo>
                      <a:pt x="398" y="0"/>
                    </a:lnTo>
                    <a:cubicBezTo>
                      <a:pt x="303" y="165"/>
                      <a:pt x="165" y="303"/>
                      <a:pt x="0" y="398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9" name="Freeform 69">
                <a:extLst>
                  <a:ext uri="{FF2B5EF4-FFF2-40B4-BE49-F238E27FC236}">
                    <a16:creationId xmlns:a16="http://schemas.microsoft.com/office/drawing/2014/main" id="{235C2224-B732-4854-AEAF-FB4B0EE8D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2822"/>
                <a:ext cx="793" cy="793"/>
              </a:xfrm>
              <a:custGeom>
                <a:avLst/>
                <a:gdLst>
                  <a:gd name="T0" fmla="*/ 0 w 1583"/>
                  <a:gd name="T1" fmla="*/ 797 h 1582"/>
                  <a:gd name="T2" fmla="*/ 454 w 1583"/>
                  <a:gd name="T3" fmla="*/ 1582 h 1582"/>
                  <a:gd name="T4" fmla="*/ 1583 w 1583"/>
                  <a:gd name="T5" fmla="*/ 454 h 1582"/>
                  <a:gd name="T6" fmla="*/ 797 w 1583"/>
                  <a:gd name="T7" fmla="*/ 0 h 1582"/>
                  <a:gd name="T8" fmla="*/ 0 w 1583"/>
                  <a:gd name="T9" fmla="*/ 797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3" h="1582">
                    <a:moveTo>
                      <a:pt x="0" y="797"/>
                    </a:moveTo>
                    <a:lnTo>
                      <a:pt x="454" y="1582"/>
                    </a:lnTo>
                    <a:cubicBezTo>
                      <a:pt x="923" y="1312"/>
                      <a:pt x="1312" y="922"/>
                      <a:pt x="1583" y="454"/>
                    </a:cubicBezTo>
                    <a:lnTo>
                      <a:pt x="797" y="0"/>
                    </a:lnTo>
                    <a:cubicBezTo>
                      <a:pt x="606" y="331"/>
                      <a:pt x="331" y="606"/>
                      <a:pt x="0" y="797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0" name="Freeform 70">
                <a:extLst>
                  <a:ext uri="{FF2B5EF4-FFF2-40B4-BE49-F238E27FC236}">
                    <a16:creationId xmlns:a16="http://schemas.microsoft.com/office/drawing/2014/main" id="{E51247E3-093F-479F-9DDA-EEBA7D3C5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7" y="2822"/>
                <a:ext cx="793" cy="793"/>
              </a:xfrm>
              <a:custGeom>
                <a:avLst/>
                <a:gdLst>
                  <a:gd name="T0" fmla="*/ 0 w 1583"/>
                  <a:gd name="T1" fmla="*/ 797 h 1582"/>
                  <a:gd name="T2" fmla="*/ 454 w 1583"/>
                  <a:gd name="T3" fmla="*/ 1582 h 1582"/>
                  <a:gd name="T4" fmla="*/ 1583 w 1583"/>
                  <a:gd name="T5" fmla="*/ 454 h 1582"/>
                  <a:gd name="T6" fmla="*/ 797 w 1583"/>
                  <a:gd name="T7" fmla="*/ 0 h 1582"/>
                  <a:gd name="T8" fmla="*/ 0 w 1583"/>
                  <a:gd name="T9" fmla="*/ 797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3" h="1582">
                    <a:moveTo>
                      <a:pt x="0" y="797"/>
                    </a:moveTo>
                    <a:lnTo>
                      <a:pt x="454" y="1582"/>
                    </a:lnTo>
                    <a:cubicBezTo>
                      <a:pt x="923" y="1312"/>
                      <a:pt x="1312" y="922"/>
                      <a:pt x="1583" y="454"/>
                    </a:cubicBezTo>
                    <a:lnTo>
                      <a:pt x="797" y="0"/>
                    </a:lnTo>
                    <a:cubicBezTo>
                      <a:pt x="606" y="331"/>
                      <a:pt x="331" y="606"/>
                      <a:pt x="0" y="797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1" name="Rectangle 71">
                <a:extLst>
                  <a:ext uri="{FF2B5EF4-FFF2-40B4-BE49-F238E27FC236}">
                    <a16:creationId xmlns:a16="http://schemas.microsoft.com/office/drawing/2014/main" id="{DA22BDC5-825E-4806-9783-A4E398E63C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3157"/>
                <a:ext cx="150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DC</a:t>
                </a:r>
                <a:endPara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2" name="Freeform 72">
                <a:extLst>
                  <a:ext uri="{FF2B5EF4-FFF2-40B4-BE49-F238E27FC236}">
                    <a16:creationId xmlns:a16="http://schemas.microsoft.com/office/drawing/2014/main" id="{46BF97BE-8E91-4BFE-95B1-C2589DDA3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2276"/>
                <a:ext cx="1073" cy="773"/>
              </a:xfrm>
              <a:custGeom>
                <a:avLst/>
                <a:gdLst>
                  <a:gd name="T0" fmla="*/ 0 w 2142"/>
                  <a:gd name="T1" fmla="*/ 544 h 1542"/>
                  <a:gd name="T2" fmla="*/ 1729 w 2142"/>
                  <a:gd name="T3" fmla="*/ 1542 h 1542"/>
                  <a:gd name="T4" fmla="*/ 2142 w 2142"/>
                  <a:gd name="T5" fmla="*/ 0 h 1542"/>
                  <a:gd name="T6" fmla="*/ 146 w 2142"/>
                  <a:gd name="T7" fmla="*/ 0 h 1542"/>
                  <a:gd name="T8" fmla="*/ 0 w 2142"/>
                  <a:gd name="T9" fmla="*/ 544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2" h="1542">
                    <a:moveTo>
                      <a:pt x="0" y="544"/>
                    </a:moveTo>
                    <a:lnTo>
                      <a:pt x="1729" y="1542"/>
                    </a:lnTo>
                    <a:cubicBezTo>
                      <a:pt x="1999" y="1073"/>
                      <a:pt x="2142" y="541"/>
                      <a:pt x="2142" y="0"/>
                    </a:cubicBezTo>
                    <a:lnTo>
                      <a:pt x="146" y="0"/>
                    </a:lnTo>
                    <a:cubicBezTo>
                      <a:pt x="146" y="191"/>
                      <a:pt x="96" y="378"/>
                      <a:pt x="0" y="544"/>
                    </a:cubicBezTo>
                    <a:close/>
                  </a:path>
                </a:pathLst>
              </a:custGeom>
              <a:solidFill>
                <a:srgbClr val="4672C4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3" name="Freeform 73">
                <a:extLst>
                  <a:ext uri="{FF2B5EF4-FFF2-40B4-BE49-F238E27FC236}">
                    <a16:creationId xmlns:a16="http://schemas.microsoft.com/office/drawing/2014/main" id="{3A450701-1A99-4E24-98C6-5DBEDBD1C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2276"/>
                <a:ext cx="1073" cy="773"/>
              </a:xfrm>
              <a:custGeom>
                <a:avLst/>
                <a:gdLst>
                  <a:gd name="T0" fmla="*/ 0 w 2142"/>
                  <a:gd name="T1" fmla="*/ 544 h 1542"/>
                  <a:gd name="T2" fmla="*/ 1729 w 2142"/>
                  <a:gd name="T3" fmla="*/ 1542 h 1542"/>
                  <a:gd name="T4" fmla="*/ 2142 w 2142"/>
                  <a:gd name="T5" fmla="*/ 0 h 1542"/>
                  <a:gd name="T6" fmla="*/ 146 w 2142"/>
                  <a:gd name="T7" fmla="*/ 0 h 1542"/>
                  <a:gd name="T8" fmla="*/ 0 w 2142"/>
                  <a:gd name="T9" fmla="*/ 544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2" h="1542">
                    <a:moveTo>
                      <a:pt x="0" y="544"/>
                    </a:moveTo>
                    <a:lnTo>
                      <a:pt x="1729" y="1542"/>
                    </a:lnTo>
                    <a:cubicBezTo>
                      <a:pt x="1999" y="1073"/>
                      <a:pt x="2142" y="541"/>
                      <a:pt x="2142" y="0"/>
                    </a:cubicBezTo>
                    <a:lnTo>
                      <a:pt x="146" y="0"/>
                    </a:lnTo>
                    <a:cubicBezTo>
                      <a:pt x="146" y="191"/>
                      <a:pt x="96" y="378"/>
                      <a:pt x="0" y="544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4" name="Freeform 74">
                <a:extLst>
                  <a:ext uri="{FF2B5EF4-FFF2-40B4-BE49-F238E27FC236}">
                    <a16:creationId xmlns:a16="http://schemas.microsoft.com/office/drawing/2014/main" id="{D29CB1A4-0AC6-4AA5-A5DB-CCDE18CAE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2281"/>
                <a:ext cx="619" cy="541"/>
              </a:xfrm>
              <a:custGeom>
                <a:avLst/>
                <a:gdLst>
                  <a:gd name="T0" fmla="*/ 0 w 1235"/>
                  <a:gd name="T1" fmla="*/ 544 h 1088"/>
                  <a:gd name="T2" fmla="*/ 943 w 1235"/>
                  <a:gd name="T3" fmla="*/ 1088 h 1088"/>
                  <a:gd name="T4" fmla="*/ 1235 w 1235"/>
                  <a:gd name="T5" fmla="*/ 0 h 1088"/>
                  <a:gd name="T6" fmla="*/ 146 w 1235"/>
                  <a:gd name="T7" fmla="*/ 0 h 1088"/>
                  <a:gd name="T8" fmla="*/ 0 w 1235"/>
                  <a:gd name="T9" fmla="*/ 544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5" h="1088">
                    <a:moveTo>
                      <a:pt x="0" y="544"/>
                    </a:moveTo>
                    <a:lnTo>
                      <a:pt x="943" y="1088"/>
                    </a:lnTo>
                    <a:cubicBezTo>
                      <a:pt x="1134" y="757"/>
                      <a:pt x="1235" y="382"/>
                      <a:pt x="1235" y="0"/>
                    </a:cubicBezTo>
                    <a:lnTo>
                      <a:pt x="146" y="0"/>
                    </a:lnTo>
                    <a:cubicBezTo>
                      <a:pt x="146" y="191"/>
                      <a:pt x="96" y="378"/>
                      <a:pt x="0" y="54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5" name="Freeform 75">
                <a:extLst>
                  <a:ext uri="{FF2B5EF4-FFF2-40B4-BE49-F238E27FC236}">
                    <a16:creationId xmlns:a16="http://schemas.microsoft.com/office/drawing/2014/main" id="{9AE78107-ED91-4A13-A158-056B9450E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2276"/>
                <a:ext cx="619" cy="546"/>
              </a:xfrm>
              <a:custGeom>
                <a:avLst/>
                <a:gdLst>
                  <a:gd name="T0" fmla="*/ 0 w 1235"/>
                  <a:gd name="T1" fmla="*/ 544 h 1088"/>
                  <a:gd name="T2" fmla="*/ 943 w 1235"/>
                  <a:gd name="T3" fmla="*/ 1088 h 1088"/>
                  <a:gd name="T4" fmla="*/ 1235 w 1235"/>
                  <a:gd name="T5" fmla="*/ 0 h 1088"/>
                  <a:gd name="T6" fmla="*/ 146 w 1235"/>
                  <a:gd name="T7" fmla="*/ 0 h 1088"/>
                  <a:gd name="T8" fmla="*/ 0 w 1235"/>
                  <a:gd name="T9" fmla="*/ 544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5" h="1088">
                    <a:moveTo>
                      <a:pt x="0" y="544"/>
                    </a:moveTo>
                    <a:lnTo>
                      <a:pt x="943" y="1088"/>
                    </a:lnTo>
                    <a:cubicBezTo>
                      <a:pt x="1134" y="757"/>
                      <a:pt x="1235" y="382"/>
                      <a:pt x="1235" y="0"/>
                    </a:cubicBezTo>
                    <a:lnTo>
                      <a:pt x="146" y="0"/>
                    </a:lnTo>
                    <a:cubicBezTo>
                      <a:pt x="146" y="191"/>
                      <a:pt x="96" y="378"/>
                      <a:pt x="0" y="544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" name="Freeform 76">
                <a:extLst>
                  <a:ext uri="{FF2B5EF4-FFF2-40B4-BE49-F238E27FC236}">
                    <a16:creationId xmlns:a16="http://schemas.microsoft.com/office/drawing/2014/main" id="{FDC37004-771D-4834-B54E-6C44103C4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2276"/>
                <a:ext cx="601" cy="773"/>
              </a:xfrm>
              <a:custGeom>
                <a:avLst/>
                <a:gdLst>
                  <a:gd name="T0" fmla="*/ 0 w 1199"/>
                  <a:gd name="T1" fmla="*/ 1088 h 1542"/>
                  <a:gd name="T2" fmla="*/ 786 w 1199"/>
                  <a:gd name="T3" fmla="*/ 1542 h 1542"/>
                  <a:gd name="T4" fmla="*/ 1199 w 1199"/>
                  <a:gd name="T5" fmla="*/ 0 h 1542"/>
                  <a:gd name="T6" fmla="*/ 292 w 1199"/>
                  <a:gd name="T7" fmla="*/ 0 h 1542"/>
                  <a:gd name="T8" fmla="*/ 0 w 1199"/>
                  <a:gd name="T9" fmla="*/ 1088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9" h="1542">
                    <a:moveTo>
                      <a:pt x="0" y="1088"/>
                    </a:moveTo>
                    <a:lnTo>
                      <a:pt x="786" y="1542"/>
                    </a:lnTo>
                    <a:cubicBezTo>
                      <a:pt x="1056" y="1073"/>
                      <a:pt x="1199" y="541"/>
                      <a:pt x="1199" y="0"/>
                    </a:cubicBezTo>
                    <a:lnTo>
                      <a:pt x="292" y="0"/>
                    </a:lnTo>
                    <a:cubicBezTo>
                      <a:pt x="292" y="382"/>
                      <a:pt x="191" y="757"/>
                      <a:pt x="0" y="1088"/>
                    </a:cubicBezTo>
                    <a:close/>
                  </a:path>
                </a:pathLst>
              </a:custGeom>
              <a:solidFill>
                <a:srgbClr val="E2EFD9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" name="Freeform 77">
                <a:extLst>
                  <a:ext uri="{FF2B5EF4-FFF2-40B4-BE49-F238E27FC236}">
                    <a16:creationId xmlns:a16="http://schemas.microsoft.com/office/drawing/2014/main" id="{EBB2500F-E85F-4F8C-B235-37AEF235C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2276"/>
                <a:ext cx="601" cy="773"/>
              </a:xfrm>
              <a:custGeom>
                <a:avLst/>
                <a:gdLst>
                  <a:gd name="T0" fmla="*/ 0 w 1199"/>
                  <a:gd name="T1" fmla="*/ 1088 h 1542"/>
                  <a:gd name="T2" fmla="*/ 786 w 1199"/>
                  <a:gd name="T3" fmla="*/ 1542 h 1542"/>
                  <a:gd name="T4" fmla="*/ 1199 w 1199"/>
                  <a:gd name="T5" fmla="*/ 0 h 1542"/>
                  <a:gd name="T6" fmla="*/ 292 w 1199"/>
                  <a:gd name="T7" fmla="*/ 0 h 1542"/>
                  <a:gd name="T8" fmla="*/ 0 w 1199"/>
                  <a:gd name="T9" fmla="*/ 1088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9" h="1542">
                    <a:moveTo>
                      <a:pt x="0" y="1088"/>
                    </a:moveTo>
                    <a:lnTo>
                      <a:pt x="786" y="1542"/>
                    </a:lnTo>
                    <a:cubicBezTo>
                      <a:pt x="1056" y="1073"/>
                      <a:pt x="1199" y="541"/>
                      <a:pt x="1199" y="0"/>
                    </a:cubicBezTo>
                    <a:lnTo>
                      <a:pt x="292" y="0"/>
                    </a:lnTo>
                    <a:cubicBezTo>
                      <a:pt x="292" y="382"/>
                      <a:pt x="191" y="757"/>
                      <a:pt x="0" y="1088"/>
                    </a:cubicBezTo>
                    <a:close/>
                  </a:path>
                </a:pathLst>
              </a:custGeom>
              <a:noFill/>
              <a:ln w="4763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" name="Rectangle 78">
                <a:extLst>
                  <a:ext uri="{FF2B5EF4-FFF2-40B4-BE49-F238E27FC236}">
                    <a16:creationId xmlns:a16="http://schemas.microsoft.com/office/drawing/2014/main" id="{94A98506-6C42-4E91-B6FA-59C9C72268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" y="2601"/>
                <a:ext cx="193" cy="15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DIV</a:t>
                </a:r>
                <a:endParaRPr kumimoji="0" lang="de-DE" altLang="de-DE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99" name="Rectangle 82">
                <a:extLst>
                  <a:ext uri="{FF2B5EF4-FFF2-40B4-BE49-F238E27FC236}">
                    <a16:creationId xmlns:a16="http://schemas.microsoft.com/office/drawing/2014/main" id="{F94D9CC5-F0E4-46FA-AC21-260661312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2731"/>
                <a:ext cx="1727" cy="181"/>
              </a:xfrm>
              <a:prstGeom prst="rect">
                <a:avLst/>
              </a:prstGeom>
              <a:noFill/>
              <a:ln w="9525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" name="Oval 86">
                <a:extLst>
                  <a:ext uri="{FF2B5EF4-FFF2-40B4-BE49-F238E27FC236}">
                    <a16:creationId xmlns:a16="http://schemas.microsoft.com/office/drawing/2014/main" id="{32BE9565-D4FA-4DF6-837F-F29491613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1" y="1185"/>
                <a:ext cx="2182" cy="2183"/>
              </a:xfrm>
              <a:prstGeom prst="ellipse">
                <a:avLst/>
              </a:prstGeom>
              <a:noFill/>
              <a:ln w="2540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" name="Rectangle 90">
                <a:extLst>
                  <a:ext uri="{FF2B5EF4-FFF2-40B4-BE49-F238E27FC236}">
                    <a16:creationId xmlns:a16="http://schemas.microsoft.com/office/drawing/2014/main" id="{65ED69F0-5F1D-4F7F-874C-6C6BD3A5E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2549"/>
                <a:ext cx="1727" cy="182"/>
              </a:xfrm>
              <a:prstGeom prst="rect">
                <a:avLst/>
              </a:prstGeom>
              <a:noFill/>
              <a:ln w="9525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" name="Freeform 113">
                <a:extLst>
                  <a:ext uri="{FF2B5EF4-FFF2-40B4-BE49-F238E27FC236}">
                    <a16:creationId xmlns:a16="http://schemas.microsoft.com/office/drawing/2014/main" id="{94D42D86-9152-4306-9EFE-8A9E5D2D9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2296"/>
                <a:ext cx="1073" cy="753"/>
              </a:xfrm>
              <a:custGeom>
                <a:avLst/>
                <a:gdLst>
                  <a:gd name="T0" fmla="*/ 1995 w 2141"/>
                  <a:gd name="T1" fmla="*/ 0 h 1542"/>
                  <a:gd name="T2" fmla="*/ 0 w 2141"/>
                  <a:gd name="T3" fmla="*/ 0 h 1542"/>
                  <a:gd name="T4" fmla="*/ 413 w 2141"/>
                  <a:gd name="T5" fmla="*/ 1542 h 1542"/>
                  <a:gd name="T6" fmla="*/ 2141 w 2141"/>
                  <a:gd name="T7" fmla="*/ 544 h 1542"/>
                  <a:gd name="T8" fmla="*/ 1995 w 2141"/>
                  <a:gd name="T9" fmla="*/ 0 h 1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1" h="1542">
                    <a:moveTo>
                      <a:pt x="1995" y="0"/>
                    </a:moveTo>
                    <a:lnTo>
                      <a:pt x="0" y="0"/>
                    </a:lnTo>
                    <a:cubicBezTo>
                      <a:pt x="0" y="541"/>
                      <a:pt x="142" y="1073"/>
                      <a:pt x="413" y="1542"/>
                    </a:cubicBezTo>
                    <a:lnTo>
                      <a:pt x="2141" y="544"/>
                    </a:lnTo>
                    <a:cubicBezTo>
                      <a:pt x="2045" y="378"/>
                      <a:pt x="1995" y="191"/>
                      <a:pt x="1995" y="0"/>
                    </a:cubicBezTo>
                    <a:close/>
                  </a:path>
                </a:pathLst>
              </a:custGeom>
              <a:noFill/>
              <a:ln w="28575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" name="Oval 114">
                <a:extLst>
                  <a:ext uri="{FF2B5EF4-FFF2-40B4-BE49-F238E27FC236}">
                    <a16:creationId xmlns:a16="http://schemas.microsoft.com/office/drawing/2014/main" id="{76EF6577-E292-4F88-B8E4-F7D2083B4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7" y="729"/>
                <a:ext cx="3090" cy="3094"/>
              </a:xfrm>
              <a:prstGeom prst="ellipse">
                <a:avLst/>
              </a:prstGeom>
              <a:noFill/>
              <a:ln w="2540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" name="Oval 116">
                <a:extLst>
                  <a:ext uri="{FF2B5EF4-FFF2-40B4-BE49-F238E27FC236}">
                    <a16:creationId xmlns:a16="http://schemas.microsoft.com/office/drawing/2014/main" id="{4418F029-0B76-45A4-9737-0CCD5130D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7" y="1730"/>
                <a:ext cx="1090" cy="1092"/>
              </a:xfrm>
              <a:prstGeom prst="ellipse">
                <a:avLst/>
              </a:prstGeom>
              <a:noFill/>
              <a:ln w="3810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" name="Freeform 117">
                <a:extLst>
                  <a:ext uri="{FF2B5EF4-FFF2-40B4-BE49-F238E27FC236}">
                    <a16:creationId xmlns:a16="http://schemas.microsoft.com/office/drawing/2014/main" id="{0E36924D-F786-4424-979F-7E80BEDE21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4" y="937"/>
                <a:ext cx="1065" cy="1066"/>
              </a:xfrm>
              <a:custGeom>
                <a:avLst/>
                <a:gdLst>
                  <a:gd name="T0" fmla="*/ 2126 w 2126"/>
                  <a:gd name="T1" fmla="*/ 1728 h 2126"/>
                  <a:gd name="T2" fmla="*/ 1129 w 2126"/>
                  <a:gd name="T3" fmla="*/ 0 h 2126"/>
                  <a:gd name="T4" fmla="*/ 0 w 2126"/>
                  <a:gd name="T5" fmla="*/ 1129 h 2126"/>
                  <a:gd name="T6" fmla="*/ 1728 w 2126"/>
                  <a:gd name="T7" fmla="*/ 2126 h 2126"/>
                  <a:gd name="T8" fmla="*/ 2126 w 2126"/>
                  <a:gd name="T9" fmla="*/ 1728 h 2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6" h="2126">
                    <a:moveTo>
                      <a:pt x="2126" y="1728"/>
                    </a:moveTo>
                    <a:lnTo>
                      <a:pt x="1129" y="0"/>
                    </a:lnTo>
                    <a:cubicBezTo>
                      <a:pt x="660" y="270"/>
                      <a:pt x="270" y="660"/>
                      <a:pt x="0" y="1129"/>
                    </a:cubicBezTo>
                    <a:lnTo>
                      <a:pt x="1728" y="2126"/>
                    </a:lnTo>
                    <a:cubicBezTo>
                      <a:pt x="1824" y="1961"/>
                      <a:pt x="1961" y="1823"/>
                      <a:pt x="2126" y="1728"/>
                    </a:cubicBezTo>
                    <a:close/>
                  </a:path>
                </a:pathLst>
              </a:custGeom>
              <a:noFill/>
              <a:ln w="28575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" name="Freeform 118">
                <a:extLst>
                  <a:ext uri="{FF2B5EF4-FFF2-40B4-BE49-F238E27FC236}">
                    <a16:creationId xmlns:a16="http://schemas.microsoft.com/office/drawing/2014/main" id="{9D16152A-F38A-4B16-AC8F-BFFCE1D71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2" y="2553"/>
                <a:ext cx="1056" cy="1062"/>
              </a:xfrm>
              <a:custGeom>
                <a:avLst/>
                <a:gdLst>
                  <a:gd name="T0" fmla="*/ 1728 w 2126"/>
                  <a:gd name="T1" fmla="*/ 0 h 2126"/>
                  <a:gd name="T2" fmla="*/ 0 w 2126"/>
                  <a:gd name="T3" fmla="*/ 998 h 2126"/>
                  <a:gd name="T4" fmla="*/ 1129 w 2126"/>
                  <a:gd name="T5" fmla="*/ 2126 h 2126"/>
                  <a:gd name="T6" fmla="*/ 2126 w 2126"/>
                  <a:gd name="T7" fmla="*/ 398 h 2126"/>
                  <a:gd name="T8" fmla="*/ 1728 w 2126"/>
                  <a:gd name="T9" fmla="*/ 0 h 2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6" h="2126">
                    <a:moveTo>
                      <a:pt x="1728" y="0"/>
                    </a:moveTo>
                    <a:lnTo>
                      <a:pt x="0" y="998"/>
                    </a:lnTo>
                    <a:cubicBezTo>
                      <a:pt x="270" y="1466"/>
                      <a:pt x="660" y="1856"/>
                      <a:pt x="1129" y="2126"/>
                    </a:cubicBezTo>
                    <a:lnTo>
                      <a:pt x="2126" y="398"/>
                    </a:lnTo>
                    <a:cubicBezTo>
                      <a:pt x="1961" y="303"/>
                      <a:pt x="1824" y="165"/>
                      <a:pt x="1728" y="0"/>
                    </a:cubicBezTo>
                    <a:close/>
                  </a:path>
                </a:pathLst>
              </a:custGeom>
              <a:noFill/>
              <a:ln w="19050" cap="sq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107" name="Oval 119">
              <a:extLst>
                <a:ext uri="{FF2B5EF4-FFF2-40B4-BE49-F238E27FC236}">
                  <a16:creationId xmlns:a16="http://schemas.microsoft.com/office/drawing/2014/main" id="{87BF6DF1-3C15-4DC6-902A-0683EB553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1060" y="3015580"/>
              <a:ext cx="1730375" cy="17335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20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Rectangle 79">
              <a:extLst>
                <a:ext uri="{FF2B5EF4-FFF2-40B4-BE49-F238E27FC236}">
                  <a16:creationId xmlns:a16="http://schemas.microsoft.com/office/drawing/2014/main" id="{F066CCB9-DB90-4399-B1CA-23D4B8E66BAF}"/>
                </a:ext>
              </a:extLst>
            </p:cNvPr>
            <p:cNvSpPr/>
            <p:nvPr/>
          </p:nvSpPr>
          <p:spPr>
            <a:xfrm>
              <a:off x="3872104" y="3455080"/>
              <a:ext cx="135444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1"/>
                  </a:solidFill>
                </a:rPr>
                <a:t>DCT with WPDES assistance</a:t>
              </a:r>
            </a:p>
          </p:txBody>
        </p:sp>
      </p:grpSp>
      <p:sp>
        <p:nvSpPr>
          <p:cNvPr id="116" name="TextBox 111">
            <a:extLst>
              <a:ext uri="{FF2B5EF4-FFF2-40B4-BE49-F238E27FC236}">
                <a16:creationId xmlns:a16="http://schemas.microsoft.com/office/drawing/2014/main" id="{40D36D68-7499-4233-9DBF-F7CFA306976D}"/>
              </a:ext>
            </a:extLst>
          </p:cNvPr>
          <p:cNvSpPr txBox="1"/>
          <p:nvPr/>
        </p:nvSpPr>
        <p:spPr>
          <a:xfrm>
            <a:off x="3889625" y="6265540"/>
            <a:ext cx="1834429" cy="46166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Yellow: </a:t>
            </a:r>
            <a:r>
              <a:rPr lang="en-GB" sz="1200" b="1" dirty="0"/>
              <a:t>Plasma (Fusion Science Department FSD)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6046EC3-EFA9-4D5A-A8B3-E83145330D62}"/>
              </a:ext>
            </a:extLst>
          </p:cNvPr>
          <p:cNvGrpSpPr/>
          <p:nvPr/>
        </p:nvGrpSpPr>
        <p:grpSpPr>
          <a:xfrm>
            <a:off x="6061244" y="1225035"/>
            <a:ext cx="5904656" cy="5202658"/>
            <a:chOff x="6012086" y="1259632"/>
            <a:chExt cx="5904656" cy="5202658"/>
          </a:xfrm>
        </p:grpSpPr>
        <p:graphicFrame>
          <p:nvGraphicFramePr>
            <p:cNvPr id="8" name="Diagramme 4">
              <a:extLst>
                <a:ext uri="{FF2B5EF4-FFF2-40B4-BE49-F238E27FC236}">
                  <a16:creationId xmlns:a16="http://schemas.microsoft.com/office/drawing/2014/main" id="{B0A4FAAE-BACD-4729-B71C-DD0B618D234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2382007"/>
                </p:ext>
              </p:extLst>
            </p:nvPr>
          </p:nvGraphicFramePr>
          <p:xfrm>
            <a:off x="6012086" y="1831629"/>
            <a:ext cx="4176464" cy="34065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00C7CF6B-CEC1-441A-B28F-12CEA7E71CE9}"/>
                </a:ext>
              </a:extLst>
            </p:cNvPr>
            <p:cNvSpPr/>
            <p:nvPr/>
          </p:nvSpPr>
          <p:spPr>
            <a:xfrm>
              <a:off x="6572248" y="5832170"/>
              <a:ext cx="914400" cy="622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/>
                <a:t>Equilibrium &amp; </a:t>
              </a:r>
              <a:r>
                <a:rPr lang="de-DE" sz="1200" dirty="0" err="1"/>
                <a:t>stability</a:t>
              </a:r>
              <a:endParaRPr lang="de-DE" sz="1200" dirty="0"/>
            </a:p>
            <a:p>
              <a:pPr algn="ctr"/>
              <a:r>
                <a:rPr lang="de-DE" sz="1200" i="1" dirty="0"/>
                <a:t>F. </a:t>
              </a:r>
              <a:r>
                <a:rPr lang="de-DE" sz="1200" i="1" dirty="0" err="1"/>
                <a:t>Maviglia</a:t>
              </a:r>
              <a:endParaRPr lang="de-DE" sz="1200" i="1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9AE188F-8E46-4689-8CED-31429B937658}"/>
                </a:ext>
              </a:extLst>
            </p:cNvPr>
            <p:cNvSpPr/>
            <p:nvPr/>
          </p:nvSpPr>
          <p:spPr>
            <a:xfrm>
              <a:off x="7646187" y="5839842"/>
              <a:ext cx="914400" cy="622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/>
                <a:t>Transport</a:t>
              </a:r>
            </a:p>
            <a:p>
              <a:pPr algn="ctr"/>
              <a:r>
                <a:rPr lang="de-DE" sz="1200" i="1" dirty="0"/>
                <a:t>N.N.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39D60E5-F0AF-4B5D-99EF-76BC01FFD3B2}"/>
                </a:ext>
              </a:extLst>
            </p:cNvPr>
            <p:cNvSpPr/>
            <p:nvPr/>
          </p:nvSpPr>
          <p:spPr>
            <a:xfrm>
              <a:off x="8720126" y="5839843"/>
              <a:ext cx="914400" cy="622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err="1"/>
                <a:t>Exhaust</a:t>
              </a:r>
              <a:endParaRPr lang="de-DE" sz="1200" dirty="0"/>
            </a:p>
            <a:p>
              <a:pPr algn="ctr"/>
              <a:r>
                <a:rPr lang="de-DE" sz="1200" i="1" dirty="0"/>
                <a:t>S. Wiesen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53CB4DC-794C-4712-B338-952DD7577E7B}"/>
                </a:ext>
              </a:extLst>
            </p:cNvPr>
            <p:cNvSpPr/>
            <p:nvPr/>
          </p:nvSpPr>
          <p:spPr>
            <a:xfrm>
              <a:off x="9825230" y="5832171"/>
              <a:ext cx="914400" cy="622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/>
                <a:t>Scenario Integration</a:t>
              </a:r>
            </a:p>
            <a:p>
              <a:pPr algn="ctr"/>
              <a:r>
                <a:rPr lang="de-DE" sz="1200" i="1" dirty="0"/>
                <a:t>M. </a:t>
              </a:r>
              <a:r>
                <a:rPr lang="de-DE" sz="1200" i="1" dirty="0" err="1"/>
                <a:t>Siccinio</a:t>
              </a:r>
              <a:endParaRPr lang="de-DE" sz="1200" i="1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3A282C38-2F40-469E-BA82-EAD911AD907C}"/>
                </a:ext>
              </a:extLst>
            </p:cNvPr>
            <p:cNvSpPr/>
            <p:nvPr/>
          </p:nvSpPr>
          <p:spPr>
            <a:xfrm>
              <a:off x="10930334" y="5839843"/>
              <a:ext cx="986408" cy="622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/>
                <a:t>Systems </a:t>
              </a:r>
              <a:r>
                <a:rPr lang="de-DE" sz="1200" dirty="0" err="1"/>
                <a:t>codes</a:t>
              </a:r>
              <a:endParaRPr lang="de-DE" sz="1200" dirty="0"/>
            </a:p>
            <a:p>
              <a:pPr algn="ctr"/>
              <a:r>
                <a:rPr lang="de-DE" sz="1200" i="1" dirty="0"/>
                <a:t>M. Coleman</a:t>
              </a:r>
            </a:p>
          </p:txBody>
        </p: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1D3BD5D3-E748-4808-85AF-362259F63F3A}"/>
                </a:ext>
              </a:extLst>
            </p:cNvPr>
            <p:cNvCxnSpPr>
              <a:cxnSpLocks/>
              <a:endCxn id="11" idx="0"/>
            </p:cNvCxnSpPr>
            <p:nvPr/>
          </p:nvCxnSpPr>
          <p:spPr>
            <a:xfrm>
              <a:off x="9177326" y="5107818"/>
              <a:ext cx="0" cy="7320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1F276348-97C7-4F6C-9F90-9E37942FE0B6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 flipH="1">
              <a:off x="8103387" y="5107818"/>
              <a:ext cx="1073939" cy="7320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688A7D7F-A276-45B3-9635-50CEF0D4C4D6}"/>
                </a:ext>
              </a:extLst>
            </p:cNvPr>
            <p:cNvCxnSpPr>
              <a:cxnSpLocks/>
              <a:endCxn id="2" idx="0"/>
            </p:cNvCxnSpPr>
            <p:nvPr/>
          </p:nvCxnSpPr>
          <p:spPr>
            <a:xfrm flipH="1">
              <a:off x="7029448" y="5089947"/>
              <a:ext cx="2147878" cy="74222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609600A-A84F-4088-8A9E-324923FEEBDA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9177326" y="5089947"/>
              <a:ext cx="1105104" cy="7422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7BE59BE8-7B6F-422C-AE43-4E4E6C9F1CE6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>
              <a:off x="9252446" y="5107818"/>
              <a:ext cx="2171092" cy="7320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r Verbinder 118">
              <a:extLst>
                <a:ext uri="{FF2B5EF4-FFF2-40B4-BE49-F238E27FC236}">
                  <a16:creationId xmlns:a16="http://schemas.microsoft.com/office/drawing/2014/main" id="{A9169F6F-022B-4609-81AB-E74CDC3A9D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28110" y="5089946"/>
              <a:ext cx="801338" cy="37004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>
              <a:extLst>
                <a:ext uri="{FF2B5EF4-FFF2-40B4-BE49-F238E27FC236}">
                  <a16:creationId xmlns:a16="http://schemas.microsoft.com/office/drawing/2014/main" id="{5A885923-8BA5-418B-B420-037EB668EE2B}"/>
                </a:ext>
              </a:extLst>
            </p:cNvPr>
            <p:cNvCxnSpPr/>
            <p:nvPr/>
          </p:nvCxnSpPr>
          <p:spPr>
            <a:xfrm>
              <a:off x="7029448" y="5124563"/>
              <a:ext cx="0" cy="349267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r Verbinder 123">
              <a:extLst>
                <a:ext uri="{FF2B5EF4-FFF2-40B4-BE49-F238E27FC236}">
                  <a16:creationId xmlns:a16="http://schemas.microsoft.com/office/drawing/2014/main" id="{656CD5B1-E9ED-4976-9B96-45CC855778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9447" y="5116891"/>
              <a:ext cx="576492" cy="311703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70BA876C-B547-4FF1-AB42-032885AA581C}"/>
                </a:ext>
              </a:extLst>
            </p:cNvPr>
            <p:cNvSpPr txBox="1"/>
            <p:nvPr/>
          </p:nvSpPr>
          <p:spPr>
            <a:xfrm>
              <a:off x="6281118" y="1259632"/>
              <a:ext cx="3482043" cy="464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DEMO Central Team (DCT)</a:t>
              </a:r>
            </a:p>
          </p:txBody>
        </p:sp>
      </p:grpSp>
      <p:sp>
        <p:nvSpPr>
          <p:cNvPr id="117" name="Footer Placeholder 3">
            <a:extLst>
              <a:ext uri="{FF2B5EF4-FFF2-40B4-BE49-F238E27FC236}">
                <a16:creationId xmlns:a16="http://schemas.microsoft.com/office/drawing/2014/main" id="{208ABBF4-943F-474E-B473-CF1F7863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8070" y="6606306"/>
            <a:ext cx="6151996" cy="312763"/>
          </a:xfrm>
        </p:spPr>
        <p:txBody>
          <a:bodyPr/>
          <a:lstStyle/>
          <a:p>
            <a:pPr algn="r"/>
            <a:r>
              <a:rPr lang="en-GB" dirty="0"/>
              <a:t>H. Zohm | WPDES info meeting | Apr. 27 , 2021|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72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41"/>
    </mc:Choice>
    <mc:Fallback xmlns="">
      <p:transition spd="slow" advTm="9324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>
            <a:extLst>
              <a:ext uri="{FF2B5EF4-FFF2-40B4-BE49-F238E27FC236}">
                <a16:creationId xmlns:a16="http://schemas.microsoft.com/office/drawing/2014/main" id="{B1B33C2C-1E1C-4DA4-8081-9C167B03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54" y="136160"/>
            <a:ext cx="10379422" cy="457200"/>
          </a:xfrm>
        </p:spPr>
        <p:txBody>
          <a:bodyPr/>
          <a:lstStyle/>
          <a:p>
            <a:r>
              <a:rPr lang="en-GB" sz="2400" dirty="0"/>
              <a:t>Designing a ‘qualified’ plasma scenario for DEMO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38B149E3-1AE9-4F28-A386-E2DF6657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DA4F58-FC44-4E95-A922-F305FF40F7AC}"/>
              </a:ext>
            </a:extLst>
          </p:cNvPr>
          <p:cNvSpPr txBox="1"/>
          <p:nvPr/>
        </p:nvSpPr>
        <p:spPr>
          <a:xfrm>
            <a:off x="10260558" y="5958234"/>
            <a:ext cx="145142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400" b="1" dirty="0"/>
              <a:t>M. </a:t>
            </a:r>
            <a:r>
              <a:rPr lang="de-DE" sz="1400" b="1" dirty="0" err="1"/>
              <a:t>Siccinio</a:t>
            </a:r>
            <a:r>
              <a:rPr lang="de-DE" sz="1400" b="1" dirty="0"/>
              <a:t> et al.,</a:t>
            </a:r>
          </a:p>
          <a:p>
            <a:r>
              <a:rPr lang="de-DE" sz="1400" b="1" dirty="0"/>
              <a:t>on IDM: 2PAVUS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F028BC8A-C2A4-4BF7-88BD-6F92F7253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62" y="1205706"/>
            <a:ext cx="11449273" cy="30963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altLang="de-DE" dirty="0">
                <a:latin typeface="+mn-lt"/>
                <a:sym typeface="Symbol" panose="05050102010706020507" pitchFamily="18" charset="2"/>
              </a:rPr>
              <a:t>The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present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EUROfusion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strategy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for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the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DEMO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plasma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scenario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is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based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around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two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tools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a </a:t>
            </a:r>
            <a:r>
              <a:rPr lang="de-DE" altLang="de-DE" b="1" i="1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systems</a:t>
            </a:r>
            <a:r>
              <a:rPr lang="de-DE" altLang="de-DE" b="1" i="1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code</a:t>
            </a:r>
            <a:r>
              <a:rPr lang="de-DE" altLang="de-DE" b="1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containing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0-D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stationary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models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for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all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physics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and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technology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elements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to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design an operational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point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consistent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with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the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engineering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constraints</a:t>
            </a:r>
            <a:endParaRPr lang="de-DE" altLang="de-DE" dirty="0">
              <a:solidFill>
                <a:srgbClr val="0033CC"/>
              </a:solidFill>
              <a:latin typeface="+mn-lt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a </a:t>
            </a:r>
            <a:r>
              <a:rPr lang="de-DE" altLang="de-DE" b="1" i="1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flight</a:t>
            </a:r>
            <a:r>
              <a:rPr lang="de-DE" altLang="de-DE" b="1" i="1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b="1" i="1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simulator</a:t>
            </a:r>
            <a:r>
              <a:rPr lang="de-DE" altLang="de-DE" b="1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linking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a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spatio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-temporal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plasma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description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to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realistic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sensors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and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actuators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to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develop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and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qualify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an end-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to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-end ‚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safe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‘ (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controllable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) </a:t>
            </a:r>
            <a:r>
              <a:rPr lang="de-DE" altLang="de-DE" dirty="0" err="1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discharge</a:t>
            </a:r>
            <a:r>
              <a:rPr lang="de-DE" altLang="de-DE" dirty="0">
                <a:solidFill>
                  <a:srgbClr val="0033CC"/>
                </a:solidFill>
                <a:latin typeface="+mn-lt"/>
                <a:sym typeface="Symbol" panose="05050102010706020507" pitchFamily="18" charset="2"/>
              </a:rPr>
              <a:t> design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altLang="de-DE" dirty="0" err="1">
                <a:latin typeface="+mn-lt"/>
                <a:sym typeface="Symbol" panose="05050102010706020507" pitchFamily="18" charset="2"/>
              </a:rPr>
              <a:t>While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being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used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for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scoping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and design,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tools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will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be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updated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constantly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according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to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progress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in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both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physics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and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technology</a:t>
            </a:r>
            <a:endParaRPr lang="de-DE" altLang="de-DE" dirty="0">
              <a:latin typeface="+mn-lt"/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altLang="de-DE" dirty="0">
                <a:latin typeface="+mn-lt"/>
                <a:sym typeface="Symbol" panose="05050102010706020507" pitchFamily="18" charset="2"/>
              </a:rPr>
              <a:t>This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implies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not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only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work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for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WPDES, but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constant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dialogue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with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FSD and </a:t>
            </a:r>
            <a:r>
              <a:rPr lang="de-DE" altLang="de-DE" dirty="0" err="1">
                <a:latin typeface="+mn-lt"/>
                <a:sym typeface="Symbol" panose="05050102010706020507" pitchFamily="18" charset="2"/>
              </a:rPr>
              <a:t>the</a:t>
            </a:r>
            <a:r>
              <a:rPr lang="de-DE" altLang="de-DE" dirty="0">
                <a:latin typeface="+mn-lt"/>
                <a:sym typeface="Symbol" panose="05050102010706020507" pitchFamily="18" charset="2"/>
              </a:rPr>
              <a:t> WPs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9B7DA5C-6089-42C0-8687-5B8338DA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8070" y="6606306"/>
            <a:ext cx="6151996" cy="312763"/>
          </a:xfrm>
        </p:spPr>
        <p:txBody>
          <a:bodyPr/>
          <a:lstStyle/>
          <a:p>
            <a:pPr algn="r"/>
            <a:r>
              <a:rPr lang="en-GB" dirty="0"/>
              <a:t>H. Zohm | WPDES info meeting | Apr. 27 , 2021|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78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41"/>
    </mc:Choice>
    <mc:Fallback xmlns="">
      <p:transition spd="slow" advTm="9324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4">
            <a:extLst>
              <a:ext uri="{FF2B5EF4-FFF2-40B4-BE49-F238E27FC236}">
                <a16:creationId xmlns:a16="http://schemas.microsoft.com/office/drawing/2014/main" id="{38B149E3-1AE9-4F28-A386-E2DF6657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6B63CE50-3580-47D6-A438-D61D8CBC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57" y="1205706"/>
            <a:ext cx="11449273" cy="412707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latin typeface="+mn-lt"/>
              </a:rPr>
              <a:t>analyse</a:t>
            </a:r>
            <a:r>
              <a:rPr lang="en-US" dirty="0">
                <a:latin typeface="+mn-lt"/>
              </a:rPr>
              <a:t> present baseline problems: </a:t>
            </a:r>
            <a:r>
              <a:rPr lang="en-US" dirty="0">
                <a:solidFill>
                  <a:srgbClr val="0033CC"/>
                </a:solidFill>
                <a:latin typeface="+mn-lt"/>
              </a:rPr>
              <a:t>continuation of previous high priority integration issues (first wall protection, alternative divertors and plasma scenario)</a:t>
            </a:r>
            <a:endParaRPr lang="de-DE" dirty="0">
              <a:solidFill>
                <a:srgbClr val="0033CC"/>
              </a:solidFill>
              <a:latin typeface="+mn-lt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improve physics basis: </a:t>
            </a:r>
            <a:r>
              <a:rPr lang="en-US" dirty="0">
                <a:solidFill>
                  <a:srgbClr val="0033CC"/>
                </a:solidFill>
                <a:latin typeface="+mn-lt"/>
              </a:rPr>
              <a:t>largely via interaction with physics program (bi-weekly meetings with FSD, TSVV involvement…) and worldwide collaboration, incl. ITER</a:t>
            </a:r>
            <a:endParaRPr lang="de-DE" dirty="0">
              <a:solidFill>
                <a:srgbClr val="0033CC"/>
              </a:solidFill>
              <a:latin typeface="+mn-lt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sharpen our tools FS/SYS: </a:t>
            </a:r>
            <a:r>
              <a:rPr lang="en-US" dirty="0">
                <a:solidFill>
                  <a:srgbClr val="0033CC"/>
                </a:solidFill>
                <a:latin typeface="+mn-lt"/>
              </a:rPr>
              <a:t>make sure improved physics basis results in better high fidelity models that are then implemented in reduced form in FS/SYS (constantly adapted)</a:t>
            </a:r>
            <a:endParaRPr lang="de-DE" dirty="0">
              <a:solidFill>
                <a:srgbClr val="0033CC"/>
              </a:solidFill>
              <a:latin typeface="+mn-lt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+mn-lt"/>
              </a:rPr>
              <a:t>study possible improvements of DEMO baseline (smaller, more margin, longer pulse </a:t>
            </a:r>
            <a:r>
              <a:rPr lang="en-US" dirty="0" err="1">
                <a:latin typeface="+mn-lt"/>
              </a:rPr>
              <a:t>etc</a:t>
            </a:r>
            <a:r>
              <a:rPr lang="en-US" dirty="0">
                <a:latin typeface="+mn-lt"/>
              </a:rPr>
              <a:t>…): </a:t>
            </a:r>
            <a:r>
              <a:rPr lang="en-US" dirty="0">
                <a:solidFill>
                  <a:srgbClr val="0033CC"/>
                </a:solidFill>
                <a:latin typeface="+mn-lt"/>
              </a:rPr>
              <a:t>assess what is possible under which assumption/constraint, including technology</a:t>
            </a:r>
            <a:endParaRPr lang="de-DE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7FB915EC-3410-46BE-BC66-13443136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54" y="128665"/>
            <a:ext cx="10379422" cy="457200"/>
          </a:xfrm>
        </p:spPr>
        <p:txBody>
          <a:bodyPr/>
          <a:lstStyle/>
          <a:p>
            <a:r>
              <a:rPr lang="en-GB" sz="2400" dirty="0"/>
              <a:t>Main tasks of the DEMO Central Team Plasma System Division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C2D3D8B-1383-4790-B230-ABB2D6C6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8070" y="6606306"/>
            <a:ext cx="6151996" cy="312763"/>
          </a:xfrm>
        </p:spPr>
        <p:txBody>
          <a:bodyPr/>
          <a:lstStyle/>
          <a:p>
            <a:pPr algn="r"/>
            <a:r>
              <a:rPr lang="en-GB" dirty="0"/>
              <a:t>H. Zohm | WPDES info meeting | Apr. 27 , 2021|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71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41"/>
    </mc:Choice>
    <mc:Fallback xmlns="">
      <p:transition spd="slow" advTm="9324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604E2B02-D076-49F1-B354-8AEB241F8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22" y="824889"/>
            <a:ext cx="11791443" cy="5781417"/>
          </a:xfrm>
          <a:prstGeom prst="rect">
            <a:avLst/>
          </a:prstGeom>
        </p:spPr>
      </p:pic>
      <p:sp>
        <p:nvSpPr>
          <p:cNvPr id="25" name="Title 2">
            <a:extLst>
              <a:ext uri="{FF2B5EF4-FFF2-40B4-BE49-F238E27FC236}">
                <a16:creationId xmlns:a16="http://schemas.microsoft.com/office/drawing/2014/main" id="{B1B33C2C-1E1C-4DA4-8081-9C167B03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54" y="128665"/>
            <a:ext cx="10379422" cy="457200"/>
          </a:xfrm>
        </p:spPr>
        <p:txBody>
          <a:bodyPr/>
          <a:lstStyle/>
          <a:p>
            <a:r>
              <a:rPr lang="en-GB" sz="2400" dirty="0"/>
              <a:t>Work Package Design (WPDES), physics part (indicative)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38B149E3-1AE9-4F28-A386-E2DF6657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" name="Freeform 122">
            <a:extLst>
              <a:ext uri="{FF2B5EF4-FFF2-40B4-BE49-F238E27FC236}">
                <a16:creationId xmlns:a16="http://schemas.microsoft.com/office/drawing/2014/main" id="{68A31BDF-A4A4-4468-B3BB-B6C4BB9BC8A9}"/>
              </a:ext>
            </a:extLst>
          </p:cNvPr>
          <p:cNvSpPr>
            <a:spLocks/>
          </p:cNvSpPr>
          <p:nvPr/>
        </p:nvSpPr>
        <p:spPr bwMode="auto">
          <a:xfrm rot="1738638">
            <a:off x="1671375" y="3556615"/>
            <a:ext cx="1634017" cy="1657951"/>
          </a:xfrm>
          <a:custGeom>
            <a:avLst/>
            <a:gdLst>
              <a:gd name="T0" fmla="*/ 1728 w 2126"/>
              <a:gd name="T1" fmla="*/ 0 h 2126"/>
              <a:gd name="T2" fmla="*/ 0 w 2126"/>
              <a:gd name="T3" fmla="*/ 998 h 2126"/>
              <a:gd name="T4" fmla="*/ 1129 w 2126"/>
              <a:gd name="T5" fmla="*/ 2126 h 2126"/>
              <a:gd name="T6" fmla="*/ 2126 w 2126"/>
              <a:gd name="T7" fmla="*/ 398 h 2126"/>
              <a:gd name="T8" fmla="*/ 1728 w 2126"/>
              <a:gd name="T9" fmla="*/ 0 h 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6" h="2126">
                <a:moveTo>
                  <a:pt x="1728" y="0"/>
                </a:moveTo>
                <a:lnTo>
                  <a:pt x="0" y="998"/>
                </a:lnTo>
                <a:cubicBezTo>
                  <a:pt x="270" y="1466"/>
                  <a:pt x="660" y="1856"/>
                  <a:pt x="1129" y="2126"/>
                </a:cubicBezTo>
                <a:lnTo>
                  <a:pt x="2126" y="398"/>
                </a:lnTo>
                <a:cubicBezTo>
                  <a:pt x="1961" y="303"/>
                  <a:pt x="1824" y="165"/>
                  <a:pt x="1728" y="0"/>
                </a:cubicBezTo>
                <a:close/>
              </a:path>
            </a:pathLst>
          </a:custGeom>
          <a:noFill/>
          <a:ln w="19050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3BFBA7F9-A650-4791-B6B9-68AE0CEECE6D}"/>
              </a:ext>
            </a:extLst>
          </p:cNvPr>
          <p:cNvSpPr/>
          <p:nvPr/>
        </p:nvSpPr>
        <p:spPr>
          <a:xfrm>
            <a:off x="5868070" y="3797994"/>
            <a:ext cx="2664296" cy="772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expanded</a:t>
            </a:r>
            <a:r>
              <a:rPr lang="de-DE" dirty="0"/>
              <a:t>…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8D1150A-FC85-4767-B016-7B620D0EC7BE}"/>
              </a:ext>
            </a:extLst>
          </p:cNvPr>
          <p:cNvSpPr txBox="1"/>
          <p:nvPr/>
        </p:nvSpPr>
        <p:spPr>
          <a:xfrm>
            <a:off x="10567422" y="6326784"/>
            <a:ext cx="920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+ TSVV 14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9E3FDF11-AD5A-491C-952E-DCB5D020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8070" y="6606306"/>
            <a:ext cx="6151996" cy="312763"/>
          </a:xfrm>
        </p:spPr>
        <p:txBody>
          <a:bodyPr/>
          <a:lstStyle/>
          <a:p>
            <a:pPr algn="r"/>
            <a:r>
              <a:rPr lang="en-GB" dirty="0"/>
              <a:t>H. Zohm | WPDES info meeting | Apr. 27 , 2021|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03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41"/>
    </mc:Choice>
    <mc:Fallback xmlns="">
      <p:transition spd="slow" advTm="9324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>
            <a:extLst>
              <a:ext uri="{FF2B5EF4-FFF2-40B4-BE49-F238E27FC236}">
                <a16:creationId xmlns:a16="http://schemas.microsoft.com/office/drawing/2014/main" id="{B1B33C2C-1E1C-4DA4-8081-9C167B03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454" y="128665"/>
            <a:ext cx="10379422" cy="457200"/>
          </a:xfrm>
        </p:spPr>
        <p:txBody>
          <a:bodyPr/>
          <a:lstStyle/>
          <a:p>
            <a:r>
              <a:rPr lang="en-GB" sz="2400" dirty="0"/>
              <a:t>A glimpse on upcoming work…</a:t>
            </a: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38B149E3-1AE9-4F28-A386-E2DF6657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" name="Freeform 122">
            <a:extLst>
              <a:ext uri="{FF2B5EF4-FFF2-40B4-BE49-F238E27FC236}">
                <a16:creationId xmlns:a16="http://schemas.microsoft.com/office/drawing/2014/main" id="{68A31BDF-A4A4-4468-B3BB-B6C4BB9BC8A9}"/>
              </a:ext>
            </a:extLst>
          </p:cNvPr>
          <p:cNvSpPr>
            <a:spLocks/>
          </p:cNvSpPr>
          <p:nvPr/>
        </p:nvSpPr>
        <p:spPr bwMode="auto">
          <a:xfrm rot="1738638">
            <a:off x="1671375" y="3556615"/>
            <a:ext cx="1634017" cy="1657951"/>
          </a:xfrm>
          <a:custGeom>
            <a:avLst/>
            <a:gdLst>
              <a:gd name="T0" fmla="*/ 1728 w 2126"/>
              <a:gd name="T1" fmla="*/ 0 h 2126"/>
              <a:gd name="T2" fmla="*/ 0 w 2126"/>
              <a:gd name="T3" fmla="*/ 998 h 2126"/>
              <a:gd name="T4" fmla="*/ 1129 w 2126"/>
              <a:gd name="T5" fmla="*/ 2126 h 2126"/>
              <a:gd name="T6" fmla="*/ 2126 w 2126"/>
              <a:gd name="T7" fmla="*/ 398 h 2126"/>
              <a:gd name="T8" fmla="*/ 1728 w 2126"/>
              <a:gd name="T9" fmla="*/ 0 h 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6" h="2126">
                <a:moveTo>
                  <a:pt x="1728" y="0"/>
                </a:moveTo>
                <a:lnTo>
                  <a:pt x="0" y="998"/>
                </a:lnTo>
                <a:cubicBezTo>
                  <a:pt x="270" y="1466"/>
                  <a:pt x="660" y="1856"/>
                  <a:pt x="1129" y="2126"/>
                </a:cubicBezTo>
                <a:lnTo>
                  <a:pt x="2126" y="398"/>
                </a:lnTo>
                <a:cubicBezTo>
                  <a:pt x="1961" y="303"/>
                  <a:pt x="1824" y="165"/>
                  <a:pt x="1728" y="0"/>
                </a:cubicBezTo>
                <a:close/>
              </a:path>
            </a:pathLst>
          </a:custGeom>
          <a:noFill/>
          <a:ln w="19050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D6BBB0C-9437-4F38-B3FF-058FB75DAC73}"/>
              </a:ext>
            </a:extLst>
          </p:cNvPr>
          <p:cNvSpPr/>
          <p:nvPr/>
        </p:nvSpPr>
        <p:spPr>
          <a:xfrm>
            <a:off x="555930" y="1133698"/>
            <a:ext cx="11288804" cy="5322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  <a:tabLst>
                <a:tab pos="228600" algn="l"/>
                <a:tab pos="449580" algn="l"/>
              </a:tabLs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Note: more detailed work is being discussed in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which take place last/this/next week, along the lines of the presentations in last week’s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EUROfusion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science meeting</a:t>
            </a:r>
          </a:p>
          <a:p>
            <a:pPr lvl="0">
              <a:lnSpc>
                <a:spcPct val="107000"/>
              </a:lnSpc>
              <a:spcAft>
                <a:spcPts val="600"/>
              </a:spcAft>
              <a:tabLst>
                <a:tab pos="228600" algn="l"/>
                <a:tab pos="449580" algn="l"/>
              </a:tabLst>
            </a:pP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600"/>
              </a:spcAft>
              <a:tabLst>
                <a:tab pos="228600" algn="l"/>
                <a:tab pos="449580" algn="l"/>
              </a:tabLs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addition, we are discussing possible ‘sprints’, i.e. well-defined joint ventures with PSDD:</a:t>
            </a: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error field correction coils: static, not necessarily in-vessel, combined with RMPs(?)…</a:t>
            </a:r>
            <a:endParaRPr lang="de-DE" sz="24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in-vessel coils: dynamic, position control, shape control, sweeping…</a:t>
            </a:r>
            <a:endParaRPr lang="de-DE" sz="24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TF ripple compensation: better criteria, impact on machine design…</a:t>
            </a:r>
            <a:endParaRPr lang="de-DE" sz="24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exploration using the upgraded systems code:</a:t>
            </a:r>
            <a:endParaRPr lang="de-DE" sz="24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107000"/>
              </a:lnSpc>
              <a:spcAft>
                <a:spcPts val="600"/>
              </a:spcAft>
              <a:tabLst>
                <a:tab pos="228600" algn="l"/>
                <a:tab pos="449580" algn="l"/>
              </a:tabLst>
            </a:pP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aspect ratio scan</a:t>
            </a:r>
            <a:endParaRPr lang="de-DE" sz="24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107000"/>
              </a:lnSpc>
              <a:spcAft>
                <a:spcPts val="600"/>
              </a:spcAft>
              <a:tabLst>
                <a:tab pos="228600" algn="l"/>
                <a:tab pos="449580" algn="l"/>
              </a:tabLst>
            </a:pP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HTSC: use in CS, use to increase B</a:t>
            </a:r>
            <a:r>
              <a:rPr lang="en-GB" sz="2400" baseline="-250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TF</a:t>
            </a: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(</a:t>
            </a:r>
            <a:r>
              <a:rPr lang="en-GB" sz="2400" dirty="0" err="1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mabe</a:t>
            </a: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 by a full factor 2)</a:t>
            </a:r>
            <a:endParaRPr lang="de-DE" sz="24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107000"/>
              </a:lnSpc>
              <a:spcAft>
                <a:spcPts val="600"/>
              </a:spcAft>
              <a:tabLst>
                <a:tab pos="228600" algn="l"/>
                <a:tab pos="449580" algn="l"/>
              </a:tabLst>
            </a:pPr>
            <a:r>
              <a:rPr lang="en-GB" sz="2400" dirty="0">
                <a:solidFill>
                  <a:srgbClr val="0000CC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negative delta (need a better physics base first, so this will come later...)</a:t>
            </a:r>
            <a:endParaRPr lang="de-DE" sz="2400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107000"/>
              </a:lnSpc>
              <a:spcAft>
                <a:spcPts val="600"/>
              </a:spcAft>
              <a:tabLst>
                <a:tab pos="228600" algn="l"/>
                <a:tab pos="449580" algn="l"/>
              </a:tabLst>
            </a:pPr>
            <a:r>
              <a:rPr lang="de-DE" sz="2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</a:t>
            </a:r>
            <a:endParaRPr lang="en-GB" sz="2400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AF92D7D-BBFB-4D85-82B3-0EC9656D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8070" y="6606306"/>
            <a:ext cx="6151996" cy="312763"/>
          </a:xfrm>
        </p:spPr>
        <p:txBody>
          <a:bodyPr/>
          <a:lstStyle/>
          <a:p>
            <a:pPr algn="r"/>
            <a:r>
              <a:rPr lang="en-GB" dirty="0"/>
              <a:t>H. Zohm | WPDES info meeting | Apr. 27 , 2021|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91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41"/>
    </mc:Choice>
    <mc:Fallback xmlns="">
      <p:transition spd="slow" advTm="93241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644</Words>
  <Application>Microsoft Office PowerPoint</Application>
  <PresentationFormat>Benutzerdefiniert</PresentationFormat>
  <Paragraphs>79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</vt:lpstr>
      <vt:lpstr>Plasma System Division of the DEMO Central Team: Introduction</vt:lpstr>
      <vt:lpstr>DEMO physics in EU Framework Programme 9 (FP9, 2021-2025/2027)</vt:lpstr>
      <vt:lpstr>Designing a ‘qualified’ plasma scenario for DEMO</vt:lpstr>
      <vt:lpstr>Main tasks of the DEMO Central Team Plasma System Division</vt:lpstr>
      <vt:lpstr>Work Package Design (WPDES), physics part (indicative)</vt:lpstr>
      <vt:lpstr>A glimpse on upcoming work…</vt:lpstr>
    </vt:vector>
  </TitlesOfParts>
  <Company>MPG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 Strategy for solving the DEMO Exhaust Problem</dc:title>
  <dc:creator>Hartmut Zohm</dc:creator>
  <cp:lastModifiedBy>Hartmut Zohm</cp:lastModifiedBy>
  <cp:revision>390</cp:revision>
  <cp:lastPrinted>2021-01-08T14:51:13Z</cp:lastPrinted>
  <dcterms:created xsi:type="dcterms:W3CDTF">2020-08-25T14:25:52Z</dcterms:created>
  <dcterms:modified xsi:type="dcterms:W3CDTF">2021-04-27T13:33:57Z</dcterms:modified>
</cp:coreProperties>
</file>