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75" r:id="rId3"/>
    <p:sldId id="280" r:id="rId4"/>
    <p:sldId id="276" r:id="rId5"/>
    <p:sldId id="277" r:id="rId6"/>
    <p:sldId id="279" r:id="rId7"/>
  </p:sldIdLst>
  <p:sldSz cx="9144000" cy="5143500" type="screen16x9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4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3E3E3"/>
    <a:srgbClr val="00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315" autoAdjust="0"/>
    <p:restoredTop sz="95369" autoAdjust="0"/>
  </p:normalViewPr>
  <p:slideViewPr>
    <p:cSldViewPr showGuides="1">
      <p:cViewPr varScale="1">
        <p:scale>
          <a:sx n="131" d="100"/>
          <a:sy n="131" d="100"/>
        </p:scale>
        <p:origin x="124" y="316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howGuides="1">
      <p:cViewPr varScale="1">
        <p:scale>
          <a:sx n="85" d="100"/>
          <a:sy n="85" d="100"/>
        </p:scale>
        <p:origin x="-3834" y="-96"/>
      </p:cViewPr>
      <p:guideLst>
        <p:guide orient="horz" pos="3224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15B2C45A-E869-45FE-B529-AF49C0F3C669}" type="datetimeFigureOut">
              <a:rPr lang="en-GB" smtClean="0">
                <a:latin typeface="Arial" panose="020B0604020202020204" pitchFamily="34" charset="0"/>
              </a:rPr>
              <a:pPr/>
              <a:t>29/04/2021</a:t>
            </a:fld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en-GB" dirty="0">
              <a:latin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A1166760-0E69-430F-A97F-08802152DB5E}" type="slidenum">
              <a:rPr lang="en-GB" smtClean="0">
                <a:latin typeface="Arial" panose="020B0604020202020204" pitchFamily="34" charset="0"/>
              </a:rPr>
              <a:pPr/>
              <a:t>‹N›</a:t>
            </a:fld>
            <a:endParaRPr lang="en-GB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364962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F93E6C17-F35F-4654-8DE9-B693AC206066}" type="datetimeFigureOut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9700" y="768350"/>
            <a:ext cx="6819900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>
                <a:latin typeface="Arial" panose="020B0604020202020204" pitchFamily="34" charset="0"/>
              </a:defRPr>
            </a:lvl1pPr>
          </a:lstStyle>
          <a:p>
            <a:fld id="{49027E0A-1465-4A40-B1D5-9126D49509FC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133482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e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395536" y="1761660"/>
            <a:ext cx="8496944" cy="972108"/>
          </a:xfrm>
        </p:spPr>
        <p:txBody>
          <a:bodyPr>
            <a:noAutofit/>
          </a:bodyPr>
          <a:lstStyle>
            <a:lvl1pPr algn="l">
              <a:defRPr sz="35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 dirty="0"/>
              <a:t>Presentation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395536" y="3219822"/>
            <a:ext cx="4392488" cy="324036"/>
          </a:xfrm>
        </p:spPr>
        <p:txBody>
          <a:bodyPr>
            <a:normAutofit/>
          </a:bodyPr>
          <a:lstStyle>
            <a:lvl1pPr marL="0" indent="0" algn="l">
              <a:buNone/>
              <a:defRPr sz="2200" b="1" baseline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Name </a:t>
            </a:r>
            <a:r>
              <a:rPr lang="en-US"/>
              <a:t>of presenter</a:t>
            </a:r>
            <a:endParaRPr lang="en-US" dirty="0"/>
          </a:p>
        </p:txBody>
      </p:sp>
      <p:sp>
        <p:nvSpPr>
          <p:cNvPr id="5" name="AutoShape 2" descr="https://idw-online.de/pages/de/institutionlogo921"/>
          <p:cNvSpPr>
            <a:spLocks noChangeAspect="1" noChangeArrowheads="1"/>
          </p:cNvSpPr>
          <p:nvPr userDrawn="1"/>
        </p:nvSpPr>
        <p:spPr bwMode="auto">
          <a:xfrm>
            <a:off x="155576" y="-342900"/>
            <a:ext cx="1076325" cy="71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Picture Placeholder 10"/>
          <p:cNvSpPr>
            <a:spLocks noGrp="1"/>
          </p:cNvSpPr>
          <p:nvPr>
            <p:ph type="pic" sz="quarter" idx="10" hasCustomPrompt="1"/>
          </p:nvPr>
        </p:nvSpPr>
        <p:spPr>
          <a:xfrm>
            <a:off x="395537" y="4268763"/>
            <a:ext cx="1295375" cy="679252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Logo of presenter</a:t>
            </a:r>
            <a:endParaRPr lang="en-GB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5724129" y="4245936"/>
            <a:ext cx="3168352" cy="70207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  <p:grpSp>
        <p:nvGrpSpPr>
          <p:cNvPr id="9" name="Group 8"/>
          <p:cNvGrpSpPr/>
          <p:nvPr userDrawn="1"/>
        </p:nvGrpSpPr>
        <p:grpSpPr>
          <a:xfrm>
            <a:off x="18230283" y="30189672"/>
            <a:ext cx="9924896" cy="1336231"/>
            <a:chOff x="18230283" y="40396912"/>
            <a:chExt cx="9924896" cy="1781641"/>
          </a:xfrm>
        </p:grpSpPr>
        <p:sp>
          <p:nvSpPr>
            <p:cNvPr id="10" name="Rectangle 9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3" name="Picture 12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4" name="Group 13"/>
          <p:cNvGrpSpPr/>
          <p:nvPr userDrawn="1"/>
        </p:nvGrpSpPr>
        <p:grpSpPr>
          <a:xfrm>
            <a:off x="18382683" y="30303972"/>
            <a:ext cx="9924896" cy="1336231"/>
            <a:chOff x="18230283" y="40396912"/>
            <a:chExt cx="9924896" cy="1781641"/>
          </a:xfrm>
        </p:grpSpPr>
        <p:sp>
          <p:nvSpPr>
            <p:cNvPr id="15" name="Rectangle 14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6" name="Picture 15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17" name="Group 16"/>
          <p:cNvGrpSpPr/>
          <p:nvPr userDrawn="1"/>
        </p:nvGrpSpPr>
        <p:grpSpPr>
          <a:xfrm>
            <a:off x="18535083" y="30418272"/>
            <a:ext cx="9924896" cy="1336231"/>
            <a:chOff x="18230283" y="40396912"/>
            <a:chExt cx="9924896" cy="1781641"/>
          </a:xfrm>
        </p:grpSpPr>
        <p:sp>
          <p:nvSpPr>
            <p:cNvPr id="18" name="Rectangle 17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19" name="Picture 18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grpSp>
        <p:nvGrpSpPr>
          <p:cNvPr id="20" name="Group 19"/>
          <p:cNvGrpSpPr/>
          <p:nvPr userDrawn="1"/>
        </p:nvGrpSpPr>
        <p:grpSpPr>
          <a:xfrm>
            <a:off x="18687483" y="30532572"/>
            <a:ext cx="9924896" cy="1336231"/>
            <a:chOff x="18230283" y="40396912"/>
            <a:chExt cx="9924896" cy="1781641"/>
          </a:xfrm>
        </p:grpSpPr>
        <p:sp>
          <p:nvSpPr>
            <p:cNvPr id="21" name="Rectangle 20"/>
            <p:cNvSpPr/>
            <p:nvPr userDrawn="1"/>
          </p:nvSpPr>
          <p:spPr bwMode="auto">
            <a:xfrm>
              <a:off x="18230283" y="40400268"/>
              <a:ext cx="2575295" cy="1778285"/>
            </a:xfrm>
            <a:prstGeom prst="rect">
              <a:avLst/>
            </a:prstGeom>
            <a:solidFill>
              <a:srgbClr val="053991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17195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8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pic>
          <p:nvPicPr>
            <p:cNvPr id="22" name="Picture 21" descr="EuropeanFlag-stars.eps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8801564" y="40396912"/>
              <a:ext cx="9353615" cy="1781641"/>
            </a:xfrm>
            <a:prstGeom prst="rect">
              <a:avLst/>
            </a:prstGeom>
          </p:spPr>
        </p:pic>
      </p:grpSp>
      <p:pic>
        <p:nvPicPr>
          <p:cNvPr id="24" name="Bild 7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27348"/>
          <a:stretch/>
        </p:blipFill>
        <p:spPr>
          <a:xfrm>
            <a:off x="0" y="0"/>
            <a:ext cx="9144000" cy="4176000"/>
          </a:xfrm>
          <a:prstGeom prst="rect">
            <a:avLst/>
          </a:prstGeom>
        </p:spPr>
      </p:pic>
      <p:pic>
        <p:nvPicPr>
          <p:cNvPr id="25" name="Bild 13" descr="EU_und_Text.jpg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4320000"/>
            <a:ext cx="3456384" cy="649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4295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"/>
          </a:xfrm>
          <a:prstGeom prst="rect">
            <a:avLst/>
          </a:prstGeom>
          <a:solidFill>
            <a:srgbClr val="E3E3E3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>
                <a:noFill/>
              </a:ln>
              <a:effectLst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61609" y="82253"/>
            <a:ext cx="7543800" cy="342900"/>
          </a:xfrm>
        </p:spPr>
        <p:txBody>
          <a:bodyPr>
            <a:noAutofit/>
          </a:bodyPr>
          <a:lstStyle>
            <a:lvl1pPr algn="l">
              <a:lnSpc>
                <a:spcPts val="3200"/>
              </a:lnSpc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dirty="0"/>
              <a:t>Titelmasterformat durch Klicken bearbeiten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54135"/>
            <a:ext cx="8229600" cy="3672408"/>
          </a:xfrm>
        </p:spPr>
        <p:txBody>
          <a:bodyPr/>
          <a:lstStyle>
            <a:lvl1pPr marL="342900" indent="-342900">
              <a:buFont typeface="Wingdings" panose="05000000000000000000" pitchFamily="2" charset="2"/>
              <a:buChar char="§"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buFont typeface="Wingdings" panose="05000000000000000000" pitchFamily="2" charset="2"/>
              <a:buChar char="§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buFont typeface="Wingdings" panose="05000000000000000000" pitchFamily="2" charset="2"/>
              <a:buChar char="§"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67544" y="4908928"/>
            <a:ext cx="8240228" cy="201104"/>
          </a:xfrm>
        </p:spPr>
        <p:txBody>
          <a:bodyPr/>
          <a:lstStyle>
            <a:lvl1pPr>
              <a:defRPr sz="11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algn="r"/>
            <a:r>
              <a:rPr lang="en-GB" dirty="0" err="1"/>
              <a:t>Sebastijan</a:t>
            </a:r>
            <a:r>
              <a:rPr lang="en-GB" dirty="0"/>
              <a:t> </a:t>
            </a:r>
            <a:r>
              <a:rPr lang="en-GB" dirty="0" err="1"/>
              <a:t>Brezinsek</a:t>
            </a:r>
            <a:r>
              <a:rPr lang="en-GB" dirty="0"/>
              <a:t> | EUROfusion FP9  | Zoom | 19.10.2020 | Page </a:t>
            </a:r>
            <a:fld id="{6A6D9FA1-99C7-4910-8E32-B85D378B0060}" type="slidenum">
              <a:rPr lang="en-GB" smtClean="0"/>
              <a:pPr algn="r"/>
              <a:t>‹N›</a:t>
            </a:fld>
            <a:endParaRPr lang="en-GB" dirty="0"/>
          </a:p>
        </p:txBody>
      </p:sp>
      <p:pic>
        <p:nvPicPr>
          <p:cNvPr id="7" name="Picture 6" descr="EurofusionDisc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6416" y="70180"/>
            <a:ext cx="367958" cy="373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6975160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Formatvorlagen des Textmasters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AEB1851A-CFBC-47C7-80F8-04FF84B1759D}" type="datetimeFigureOut">
              <a:rPr lang="en-GB" smtClean="0"/>
              <a:pPr/>
              <a:t>29/04/2021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</a:defRPr>
            </a:lvl1pPr>
          </a:lstStyle>
          <a:p>
            <a:fld id="{6A6D9FA1-99C7-4910-8E32-B85D378B0060}" type="slidenum">
              <a:rPr lang="en-GB" smtClean="0"/>
              <a:pPr/>
              <a:t>‹N›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866420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 panose="020B0604020202020204" pitchFamily="34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8.emf"/><Relationship Id="rId5" Type="http://schemas.openxmlformats.org/officeDocument/2006/relationships/image" Target="../media/image6.emf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3200" dirty="0" smtClean="0"/>
              <a:t>WP-PWIE, ADC SPs 2021</a:t>
            </a:r>
            <a:r>
              <a:rPr lang="en-US" sz="3200" dirty="0"/>
              <a:t>: </a:t>
            </a:r>
            <a:r>
              <a:rPr lang="en-US" sz="3200" dirty="0" err="1" smtClean="0"/>
              <a:t>KoM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536" y="3219822"/>
            <a:ext cx="4824536" cy="648072"/>
          </a:xfrm>
        </p:spPr>
        <p:txBody>
          <a:bodyPr>
            <a:normAutofit/>
          </a:bodyPr>
          <a:lstStyle/>
          <a:p>
            <a:r>
              <a:rPr lang="en-US" dirty="0" smtClean="0"/>
              <a:t>Giuseppe Calabrò</a:t>
            </a:r>
            <a:endParaRPr lang="en-US" dirty="0"/>
          </a:p>
        </p:txBody>
      </p:sp>
      <p:pic>
        <p:nvPicPr>
          <p:cNvPr id="5" name="Immagine 4" descr="Immagine che contiene testo&#10;&#10;Descrizione generata automaticamente">
            <a:extLst>
              <a:ext uri="{FF2B5EF4-FFF2-40B4-BE49-F238E27FC236}">
                <a16:creationId xmlns:a16="http://schemas.microsoft.com/office/drawing/2014/main" xmlns="" id="{10D6D207-B644-4069-A680-246B93B1CC3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1077"/>
          <a:stretch/>
        </p:blipFill>
        <p:spPr>
          <a:xfrm>
            <a:off x="827584" y="4299942"/>
            <a:ext cx="1655213" cy="75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974029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7150"/>
            <a:ext cx="8496944" cy="342900"/>
          </a:xfrm>
        </p:spPr>
        <p:txBody>
          <a:bodyPr/>
          <a:lstStyle/>
          <a:p>
            <a:r>
              <a:rPr lang="de-DE" dirty="0"/>
              <a:t>Plasma-Wall Interactions &amp; </a:t>
            </a:r>
            <a:r>
              <a:rPr lang="de-DE" dirty="0" err="1" smtClean="0"/>
              <a:t>Exhaust</a:t>
            </a:r>
            <a:r>
              <a:rPr lang="de-DE" dirty="0" smtClean="0"/>
              <a:t> in FP9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G. Calabrò | </a:t>
            </a:r>
            <a:r>
              <a:rPr lang="en-GB" dirty="0" err="1" smtClean="0"/>
              <a:t>KoM</a:t>
            </a:r>
            <a:r>
              <a:rPr lang="en-GB" dirty="0" smtClean="0"/>
              <a:t> PWIE – ADC | </a:t>
            </a:r>
            <a:r>
              <a:rPr lang="en-GB" dirty="0"/>
              <a:t>Zoom | </a:t>
            </a:r>
            <a:r>
              <a:rPr lang="en-GB" dirty="0" smtClean="0"/>
              <a:t>28.04.2021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2</a:t>
            </a:fld>
            <a:endParaRPr lang="en-GB" dirty="0"/>
          </a:p>
        </p:txBody>
      </p:sp>
      <p:sp>
        <p:nvSpPr>
          <p:cNvPr id="51" name="Rechteck 47"/>
          <p:cNvSpPr/>
          <p:nvPr/>
        </p:nvSpPr>
        <p:spPr>
          <a:xfrm>
            <a:off x="2153518" y="1377132"/>
            <a:ext cx="4362698" cy="1512841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1350" dirty="0" err="1"/>
          </a:p>
        </p:txBody>
      </p:sp>
      <p:pic>
        <p:nvPicPr>
          <p:cNvPr id="52" name="Grafi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53518" y="1383618"/>
            <a:ext cx="4362698" cy="1491817"/>
          </a:xfrm>
          <a:prstGeom prst="rect">
            <a:avLst/>
          </a:prstGeom>
        </p:spPr>
      </p:pic>
      <p:sp>
        <p:nvSpPr>
          <p:cNvPr id="53" name="Rechteck 24"/>
          <p:cNvSpPr/>
          <p:nvPr/>
        </p:nvSpPr>
        <p:spPr>
          <a:xfrm>
            <a:off x="2153518" y="2889974"/>
            <a:ext cx="4362698" cy="756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b="1" dirty="0" err="1"/>
          </a:p>
        </p:txBody>
      </p:sp>
      <p:sp>
        <p:nvSpPr>
          <p:cNvPr id="54" name="Rechteck 25"/>
          <p:cNvSpPr/>
          <p:nvPr/>
        </p:nvSpPr>
        <p:spPr>
          <a:xfrm>
            <a:off x="2153518" y="627534"/>
            <a:ext cx="4362698" cy="756084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95000"/>
              </a:lnSpc>
            </a:pPr>
            <a:endParaRPr lang="de-DE" sz="1350" dirty="0" err="1"/>
          </a:p>
        </p:txBody>
      </p:sp>
      <p:sp>
        <p:nvSpPr>
          <p:cNvPr id="55" name="Textfeld 26"/>
          <p:cNvSpPr txBox="1"/>
          <p:nvPr/>
        </p:nvSpPr>
        <p:spPr>
          <a:xfrm>
            <a:off x="3385818" y="1971977"/>
            <a:ext cx="1898097" cy="31162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5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PWIE</a:t>
            </a:r>
          </a:p>
        </p:txBody>
      </p:sp>
      <p:sp>
        <p:nvSpPr>
          <p:cNvPr id="56" name="Textfeld 27"/>
          <p:cNvSpPr txBox="1"/>
          <p:nvPr/>
        </p:nvSpPr>
        <p:spPr>
          <a:xfrm>
            <a:off x="2437613" y="1040127"/>
            <a:ext cx="895822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MAT</a:t>
            </a:r>
            <a:endParaRPr lang="de-DE" sz="1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7" name="Textfeld 28"/>
          <p:cNvSpPr txBox="1"/>
          <p:nvPr/>
        </p:nvSpPr>
        <p:spPr>
          <a:xfrm>
            <a:off x="3430335" y="1040127"/>
            <a:ext cx="820995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DIV</a:t>
            </a:r>
          </a:p>
        </p:txBody>
      </p:sp>
      <p:sp>
        <p:nvSpPr>
          <p:cNvPr id="58" name="Textfeld 29"/>
          <p:cNvSpPr txBox="1"/>
          <p:nvPr/>
        </p:nvSpPr>
        <p:spPr>
          <a:xfrm>
            <a:off x="4348230" y="1040127"/>
            <a:ext cx="891527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DES</a:t>
            </a:r>
            <a:endParaRPr lang="de-DE" sz="1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9" name="Textfeld 30"/>
          <p:cNvSpPr txBox="1"/>
          <p:nvPr/>
        </p:nvSpPr>
        <p:spPr>
          <a:xfrm>
            <a:off x="4085946" y="699542"/>
            <a:ext cx="703690" cy="3554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FTD</a:t>
            </a:r>
          </a:p>
        </p:txBody>
      </p:sp>
      <p:sp>
        <p:nvSpPr>
          <p:cNvPr id="60" name="Textfeld 31"/>
          <p:cNvSpPr txBox="1"/>
          <p:nvPr/>
        </p:nvSpPr>
        <p:spPr>
          <a:xfrm>
            <a:off x="5336657" y="1040127"/>
            <a:ext cx="891527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rtlCol="0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SAE</a:t>
            </a:r>
            <a:endParaRPr lang="de-DE" sz="1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Textfeld 32"/>
          <p:cNvSpPr txBox="1"/>
          <p:nvPr/>
        </p:nvSpPr>
        <p:spPr>
          <a:xfrm>
            <a:off x="2459222" y="2983814"/>
            <a:ext cx="901145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rtlCol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</a:t>
            </a:r>
            <a:r>
              <a:rPr lang="de-DE" sz="1400" b="1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PrIO</a:t>
            </a:r>
            <a:endParaRPr lang="de-DE" sz="1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feld 33"/>
          <p:cNvSpPr txBox="1"/>
          <p:nvPr/>
        </p:nvSpPr>
        <p:spPr>
          <a:xfrm>
            <a:off x="3509573" y="2983814"/>
            <a:ext cx="750462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rtlCol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TE</a:t>
            </a:r>
          </a:p>
        </p:txBody>
      </p:sp>
      <p:sp>
        <p:nvSpPr>
          <p:cNvPr id="63" name="Textfeld 34"/>
          <p:cNvSpPr txBox="1"/>
          <p:nvPr/>
        </p:nvSpPr>
        <p:spPr>
          <a:xfrm>
            <a:off x="5456883" y="2983814"/>
            <a:ext cx="771301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rtlCol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SA</a:t>
            </a:r>
            <a:endParaRPr lang="de-DE" sz="1400" b="1" i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4" name="Textfeld 35"/>
          <p:cNvSpPr txBox="1"/>
          <p:nvPr/>
        </p:nvSpPr>
        <p:spPr>
          <a:xfrm>
            <a:off x="4396914" y="2983814"/>
            <a:ext cx="910763" cy="297004"/>
          </a:xfrm>
          <a:prstGeom prst="rect">
            <a:avLst/>
          </a:prstGeom>
          <a:solidFill>
            <a:schemeClr val="accent1"/>
          </a:solidFill>
          <a:ln w="28575">
            <a:noFill/>
          </a:ln>
        </p:spPr>
        <p:txBody>
          <a:bodyPr wrap="none" rtlCol="0" anchor="ctr">
            <a:spAutoFit/>
          </a:bodyPr>
          <a:lstStyle/>
          <a:p>
            <a:pPr algn="ctr">
              <a:lnSpc>
                <a:spcPct val="95000"/>
              </a:lnSpc>
            </a:pPr>
            <a:r>
              <a:rPr lang="de-DE" sz="14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WP W7X</a:t>
            </a:r>
            <a:endParaRPr lang="de-DE" sz="1400" b="1" i="1" dirty="0">
              <a:solidFill>
                <a:srgbClr val="FFFF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5" name="Textfeld 36"/>
          <p:cNvSpPr txBox="1"/>
          <p:nvPr/>
        </p:nvSpPr>
        <p:spPr>
          <a:xfrm>
            <a:off x="4023334" y="3279874"/>
            <a:ext cx="646331" cy="3554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dirty="0">
                <a:latin typeface="Arial" panose="020B0604020202020204" pitchFamily="34" charset="0"/>
                <a:cs typeface="Arial" panose="020B0604020202020204" pitchFamily="34" charset="0"/>
              </a:rPr>
              <a:t>FSD</a:t>
            </a:r>
          </a:p>
        </p:txBody>
      </p:sp>
      <p:sp>
        <p:nvSpPr>
          <p:cNvPr id="66" name="Textfeld 45"/>
          <p:cNvSpPr txBox="1"/>
          <p:nvPr/>
        </p:nvSpPr>
        <p:spPr>
          <a:xfrm>
            <a:off x="7060419" y="2626720"/>
            <a:ext cx="1366208" cy="2677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>
              <a:lnSpc>
                <a:spcPct val="95000"/>
              </a:lnSpc>
            </a:pPr>
            <a:r>
              <a:rPr lang="de-DE" sz="1200" i="1" dirty="0" err="1"/>
              <a:t>jointly</a:t>
            </a:r>
            <a:r>
              <a:rPr lang="de-DE" sz="1200" i="1" dirty="0"/>
              <a:t> </a:t>
            </a:r>
            <a:r>
              <a:rPr lang="de-DE" sz="1200" i="1" dirty="0" err="1"/>
              <a:t>with</a:t>
            </a:r>
            <a:r>
              <a:rPr lang="de-DE" sz="1200" i="1" dirty="0"/>
              <a:t> WP TE!</a:t>
            </a:r>
          </a:p>
        </p:txBody>
      </p:sp>
      <p:graphicFrame>
        <p:nvGraphicFramePr>
          <p:cNvPr id="67" name="Objekt 6"/>
          <p:cNvGraphicFramePr>
            <a:graphicFrameLocks noChangeAspect="1"/>
          </p:cNvGraphicFramePr>
          <p:nvPr>
            <p:extLst/>
          </p:nvPr>
        </p:nvGraphicFramePr>
        <p:xfrm>
          <a:off x="827851" y="1170502"/>
          <a:ext cx="855984" cy="19709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CorelDRAW" r:id="rId4" imgW="1961920" imgH="4517372" progId="CorelDraw.Graphic.21">
                  <p:embed/>
                </p:oleObj>
              </mc:Choice>
              <mc:Fallback>
                <p:oleObj name="CorelDRAW" r:id="rId4" imgW="1961920" imgH="4517372" progId="CorelDraw.Graphic.2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827851" y="1170502"/>
                        <a:ext cx="855984" cy="19709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8" name="Grafik 7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236296" y="1843063"/>
            <a:ext cx="832221" cy="609650"/>
          </a:xfrm>
          <a:prstGeom prst="rect">
            <a:avLst/>
          </a:prstGeom>
        </p:spPr>
      </p:pic>
      <p:sp>
        <p:nvSpPr>
          <p:cNvPr id="17" name="Rettangolo 16"/>
          <p:cNvSpPr/>
          <p:nvPr/>
        </p:nvSpPr>
        <p:spPr>
          <a:xfrm>
            <a:off x="251520" y="3909472"/>
            <a:ext cx="8640960" cy="9592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/>
              <a:t> WP PWIE (ADC part: SPs F-I) </a:t>
            </a:r>
            <a:r>
              <a:rPr lang="en-US" sz="1600" dirty="0" smtClean="0"/>
              <a:t>includes partially previous </a:t>
            </a:r>
            <a:r>
              <a:rPr lang="en-US" sz="1600" b="1" dirty="0" smtClean="0"/>
              <a:t>WP ADC-DTT activities</a:t>
            </a:r>
          </a:p>
          <a:p>
            <a:pPr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1600" b="1" dirty="0">
                <a:solidFill>
                  <a:srgbClr val="FF0000"/>
                </a:solidFill>
              </a:rPr>
              <a:t> </a:t>
            </a:r>
            <a:r>
              <a:rPr lang="en-US" sz="1600" b="1" dirty="0" smtClean="0">
                <a:solidFill>
                  <a:srgbClr val="FF0000"/>
                </a:solidFill>
              </a:rPr>
              <a:t>Budget Constraint</a:t>
            </a:r>
            <a:r>
              <a:rPr lang="en-US" sz="1600" b="1" dirty="0" smtClean="0"/>
              <a:t>: </a:t>
            </a:r>
            <a:r>
              <a:rPr lang="en-US" sz="1600" dirty="0" smtClean="0"/>
              <a:t>reduced budget of factor </a:t>
            </a:r>
            <a:r>
              <a:rPr lang="en-US" sz="1600" dirty="0" smtClean="0">
                <a:sym typeface="Symbol" panose="05050102010706020507" pitchFamily="18" charset="2"/>
              </a:rPr>
              <a:t> 3 </a:t>
            </a:r>
          </a:p>
          <a:p>
            <a:pPr>
              <a:spcAft>
                <a:spcPts val="450"/>
              </a:spcAft>
              <a:buFont typeface="Wingdings" panose="05000000000000000000" pitchFamily="2" charset="2"/>
              <a:buChar char="§"/>
            </a:pPr>
            <a:r>
              <a:rPr lang="en-US" sz="1600" b="1" dirty="0" smtClean="0">
                <a:solidFill>
                  <a:srgbClr val="FF0000"/>
                </a:solidFill>
                <a:sym typeface="Symbol" panose="05050102010706020507" pitchFamily="18" charset="2"/>
              </a:rPr>
              <a:t> Stringent time constraints</a:t>
            </a:r>
            <a:r>
              <a:rPr lang="en-US" sz="1600" b="1" dirty="0" smtClean="0">
                <a:sym typeface="Symbol" panose="05050102010706020507" pitchFamily="18" charset="2"/>
              </a:rPr>
              <a:t>: </a:t>
            </a:r>
            <a:r>
              <a:rPr lang="en-US" sz="1600" dirty="0" smtClean="0">
                <a:sym typeface="Symbol" panose="05050102010706020507" pitchFamily="18" charset="2"/>
              </a:rPr>
              <a:t>PEX upgrade timeline, DEMO Gate 2 and I-DTT </a:t>
            </a:r>
            <a:r>
              <a:rPr lang="en-US" sz="1600" dirty="0" err="1" smtClean="0">
                <a:sym typeface="Symbol" panose="05050102010706020507" pitchFamily="18" charset="2"/>
              </a:rPr>
              <a:t>divertor</a:t>
            </a:r>
            <a:r>
              <a:rPr lang="en-US" sz="1600" dirty="0" smtClean="0">
                <a:sym typeface="Symbol" panose="05050102010706020507" pitchFamily="18" charset="2"/>
              </a:rPr>
              <a:t> decision point… 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701529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 animBg="1"/>
      <p:bldP spid="6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7150"/>
            <a:ext cx="8496944" cy="342900"/>
          </a:xfrm>
        </p:spPr>
        <p:txBody>
          <a:bodyPr/>
          <a:lstStyle/>
          <a:p>
            <a:r>
              <a:rPr lang="de-DE" dirty="0" smtClean="0"/>
              <a:t>SPs-ADC: an </a:t>
            </a:r>
            <a:r>
              <a:rPr lang="de-DE" dirty="0" err="1" smtClean="0"/>
              <a:t>overview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G. Calabrò | </a:t>
            </a:r>
            <a:r>
              <a:rPr lang="en-GB" dirty="0" err="1" smtClean="0"/>
              <a:t>KoM</a:t>
            </a:r>
            <a:r>
              <a:rPr lang="en-GB" dirty="0" smtClean="0"/>
              <a:t> PWIE – ADC | </a:t>
            </a:r>
            <a:r>
              <a:rPr lang="en-GB" dirty="0"/>
              <a:t>Zoom | </a:t>
            </a:r>
            <a:r>
              <a:rPr lang="en-GB" dirty="0" smtClean="0"/>
              <a:t>28.04.2021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3</a:t>
            </a:fld>
            <a:endParaRPr lang="en-GB" dirty="0"/>
          </a:p>
        </p:txBody>
      </p:sp>
      <p:graphicFrame>
        <p:nvGraphicFramePr>
          <p:cNvPr id="5" name="Tabella 4"/>
          <p:cNvGraphicFramePr>
            <a:graphicFrameLocks noGrp="1"/>
          </p:cNvGraphicFramePr>
          <p:nvPr>
            <p:extLst/>
          </p:nvPr>
        </p:nvGraphicFramePr>
        <p:xfrm>
          <a:off x="1059266" y="915566"/>
          <a:ext cx="7056784" cy="330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67000"/>
                <a:gridCol w="4446351"/>
                <a:gridCol w="1443433"/>
              </a:tblGrid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SP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Title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Budget (</a:t>
                      </a:r>
                      <a:r>
                        <a:rPr lang="it-IT" dirty="0" err="1" smtClean="0"/>
                        <a:t>pm</a:t>
                      </a:r>
                      <a:r>
                        <a:rPr lang="it-IT" dirty="0" smtClean="0"/>
                        <a:t>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F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Modelling of advanced </a:t>
                      </a:r>
                      <a:r>
                        <a:rPr lang="en-GB" sz="1800" i="1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divertor</a:t>
                      </a:r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configurations for DEMO and PEX solutions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24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G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Experimental assessment of PEX solutions and modelling interpretation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H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 boundary conditions related to DTT as ADC test-bed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15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b="1" dirty="0" smtClean="0"/>
                        <a:t>I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i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Engineering boundary conditions related to DEMO ADC solutions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10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 gridSpan="2">
                  <a:txBody>
                    <a:bodyPr/>
                    <a:lstStyle/>
                    <a:p>
                      <a:pPr algn="r"/>
                      <a:r>
                        <a:rPr lang="it-IT" b="1" dirty="0" smtClean="0"/>
                        <a:t>Total</a:t>
                      </a:r>
                      <a:endParaRPr lang="it-IT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59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738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7150"/>
            <a:ext cx="8496944" cy="342900"/>
          </a:xfrm>
        </p:spPr>
        <p:txBody>
          <a:bodyPr/>
          <a:lstStyle/>
          <a:p>
            <a:r>
              <a:rPr lang="de-DE" dirty="0"/>
              <a:t>Agenda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today</a:t>
            </a:r>
            <a:r>
              <a:rPr lang="de-DE" dirty="0"/>
              <a:t> </a:t>
            </a:r>
            <a:r>
              <a:rPr lang="de-DE" dirty="0" err="1"/>
              <a:t>KoM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G. Calabrò | </a:t>
            </a:r>
            <a:r>
              <a:rPr lang="en-GB" dirty="0" err="1" smtClean="0"/>
              <a:t>KoM</a:t>
            </a:r>
            <a:r>
              <a:rPr lang="en-GB" dirty="0" smtClean="0"/>
              <a:t> PWIE – ADC | </a:t>
            </a:r>
            <a:r>
              <a:rPr lang="en-GB" dirty="0"/>
              <a:t>Zoom | </a:t>
            </a:r>
            <a:r>
              <a:rPr lang="en-GB" dirty="0" smtClean="0"/>
              <a:t>28.04.2021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4</a:t>
            </a:fld>
            <a:endParaRPr lang="en-GB" dirty="0"/>
          </a:p>
        </p:txBody>
      </p:sp>
      <p:sp>
        <p:nvSpPr>
          <p:cNvPr id="23" name="CasellaDiTesto 22"/>
          <p:cNvSpPr txBox="1"/>
          <p:nvPr/>
        </p:nvSpPr>
        <p:spPr>
          <a:xfrm>
            <a:off x="142008" y="627534"/>
            <a:ext cx="8462439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it-IT" sz="2200" dirty="0" smtClean="0">
                <a:solidFill>
                  <a:srgbClr val="002060"/>
                </a:solidFill>
              </a:rPr>
              <a:t>Opening</a:t>
            </a:r>
            <a:r>
              <a:rPr lang="it-IT" sz="2200" dirty="0" smtClean="0"/>
              <a:t>, 5 </a:t>
            </a:r>
            <a:r>
              <a:rPr lang="it-IT" sz="2200" dirty="0" err="1" smtClean="0"/>
              <a:t>mins</a:t>
            </a:r>
            <a:r>
              <a:rPr lang="it-IT" sz="2200" dirty="0" smtClean="0"/>
              <a:t> </a:t>
            </a:r>
            <a:endParaRPr lang="it-IT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b="1" dirty="0" smtClean="0"/>
              <a:t>ADC </a:t>
            </a:r>
            <a:r>
              <a:rPr lang="it-IT" sz="2200" b="1" dirty="0" err="1" smtClean="0"/>
              <a:t>studies</a:t>
            </a:r>
            <a:r>
              <a:rPr lang="it-IT" sz="2200" b="1" dirty="0" smtClean="0"/>
              <a:t>: FP8-FP9 </a:t>
            </a:r>
            <a:r>
              <a:rPr lang="it-IT" sz="2200" b="1" i="1" dirty="0" err="1" smtClean="0"/>
              <a:t>relay</a:t>
            </a:r>
            <a:r>
              <a:rPr lang="it-IT" sz="2200" b="1" i="1" dirty="0" smtClean="0"/>
              <a:t> race</a:t>
            </a:r>
            <a:r>
              <a:rPr lang="it-IT" sz="2200" dirty="0" smtClean="0"/>
              <a:t>, </a:t>
            </a:r>
            <a:r>
              <a:rPr lang="it-IT" sz="2200" dirty="0"/>
              <a:t>S. </a:t>
            </a:r>
            <a:r>
              <a:rPr lang="it-IT" sz="2200" dirty="0" err="1"/>
              <a:t>Brezinsek</a:t>
            </a:r>
            <a:r>
              <a:rPr lang="it-IT" sz="2200" dirty="0"/>
              <a:t>, 20 </a:t>
            </a:r>
            <a:r>
              <a:rPr lang="it-IT" sz="2200" dirty="0" err="1" smtClean="0"/>
              <a:t>mins</a:t>
            </a:r>
            <a:endParaRPr lang="it-IT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b="1" smtClean="0"/>
              <a:t>SP-F </a:t>
            </a:r>
            <a:r>
              <a:rPr lang="it-IT" sz="2200" smtClean="0"/>
              <a:t>(25 </a:t>
            </a:r>
            <a:r>
              <a:rPr lang="it-IT" sz="2200" dirty="0" err="1"/>
              <a:t>mins</a:t>
            </a:r>
            <a:r>
              <a:rPr lang="it-IT" sz="2200" dirty="0"/>
              <a:t>), </a:t>
            </a:r>
            <a:r>
              <a:rPr lang="it-IT" sz="2200" dirty="0" err="1" smtClean="0"/>
              <a:t>Leena</a:t>
            </a:r>
            <a:r>
              <a:rPr lang="it-IT" sz="2200" dirty="0"/>
              <a:t> </a:t>
            </a:r>
            <a:r>
              <a:rPr lang="it-IT" sz="2200" dirty="0" err="1" smtClean="0"/>
              <a:t>Aho-Mantila</a:t>
            </a:r>
            <a:endParaRPr lang="it-IT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b="1" dirty="0"/>
              <a:t>SP-I</a:t>
            </a:r>
            <a:r>
              <a:rPr lang="it-IT" sz="2200" dirty="0"/>
              <a:t> (</a:t>
            </a:r>
            <a:r>
              <a:rPr lang="it-IT" sz="2200" dirty="0" smtClean="0"/>
              <a:t>10 </a:t>
            </a:r>
            <a:r>
              <a:rPr lang="it-IT" sz="2200" dirty="0" err="1"/>
              <a:t>mins</a:t>
            </a:r>
            <a:r>
              <a:rPr lang="it-IT" sz="2200" dirty="0"/>
              <a:t>), Pierluigi Fanelli </a:t>
            </a:r>
            <a:endParaRPr lang="it-IT" sz="2200" dirty="0" smtClean="0"/>
          </a:p>
          <a:p>
            <a:pPr>
              <a:lnSpc>
                <a:spcPct val="150000"/>
              </a:lnSpc>
            </a:pPr>
            <a:r>
              <a:rPr lang="it-IT" sz="2200" dirty="0" smtClean="0">
                <a:solidFill>
                  <a:srgbClr val="002060"/>
                </a:solidFill>
              </a:rPr>
              <a:t>Break (5 </a:t>
            </a:r>
            <a:r>
              <a:rPr lang="it-IT" sz="2200" dirty="0" err="1">
                <a:solidFill>
                  <a:srgbClr val="002060"/>
                </a:solidFill>
              </a:rPr>
              <a:t>mins</a:t>
            </a:r>
            <a:r>
              <a:rPr lang="it-IT" sz="2200" dirty="0">
                <a:solidFill>
                  <a:srgbClr val="002060"/>
                </a:solidFill>
              </a:rPr>
              <a:t>)  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b="1" dirty="0" smtClean="0"/>
              <a:t>SP-G</a:t>
            </a:r>
            <a:r>
              <a:rPr lang="it-IT" sz="2200" dirty="0" smtClean="0"/>
              <a:t> </a:t>
            </a:r>
            <a:r>
              <a:rPr lang="it-IT" sz="2200" dirty="0"/>
              <a:t>(15 </a:t>
            </a:r>
            <a:r>
              <a:rPr lang="it-IT" sz="2200" dirty="0" err="1"/>
              <a:t>mins</a:t>
            </a:r>
            <a:r>
              <a:rPr lang="it-IT" sz="2200" dirty="0"/>
              <a:t>), </a:t>
            </a:r>
            <a:r>
              <a:rPr lang="it-IT" sz="2200" dirty="0" err="1"/>
              <a:t>Tilman</a:t>
            </a:r>
            <a:r>
              <a:rPr lang="it-IT" sz="2200" dirty="0"/>
              <a:t> </a:t>
            </a:r>
            <a:r>
              <a:rPr lang="it-IT" sz="2200" dirty="0" err="1"/>
              <a:t>Lunt</a:t>
            </a:r>
            <a:r>
              <a:rPr lang="it-IT" sz="2200" dirty="0"/>
              <a:t> </a:t>
            </a:r>
            <a:endParaRPr lang="it-IT" sz="2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it-IT" sz="2200" b="1" dirty="0"/>
              <a:t>SP-H</a:t>
            </a:r>
            <a:r>
              <a:rPr lang="it-IT" sz="2200" dirty="0"/>
              <a:t> </a:t>
            </a:r>
            <a:r>
              <a:rPr lang="it-IT" sz="2200" dirty="0" smtClean="0"/>
              <a:t>(15 </a:t>
            </a:r>
            <a:r>
              <a:rPr lang="it-IT" sz="2200" dirty="0" err="1"/>
              <a:t>mins</a:t>
            </a:r>
            <a:r>
              <a:rPr lang="it-IT" sz="2200" dirty="0"/>
              <a:t>), Roberto </a:t>
            </a:r>
            <a:r>
              <a:rPr lang="it-IT" sz="2200" dirty="0" smtClean="0"/>
              <a:t>Ambrosino</a:t>
            </a:r>
            <a:endParaRPr lang="it-IT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120351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7150"/>
            <a:ext cx="8496944" cy="342900"/>
          </a:xfrm>
        </p:spPr>
        <p:txBody>
          <a:bodyPr/>
          <a:lstStyle/>
          <a:p>
            <a:r>
              <a:rPr lang="de-DE" dirty="0" smtClean="0"/>
              <a:t>SP-ADCs: </a:t>
            </a:r>
            <a:r>
              <a:rPr lang="de-DE" dirty="0" err="1" smtClean="0"/>
              <a:t>today</a:t>
            </a:r>
            <a:r>
              <a:rPr lang="de-DE" dirty="0" smtClean="0"/>
              <a:t> </a:t>
            </a:r>
            <a:r>
              <a:rPr lang="de-DE" dirty="0" err="1"/>
              <a:t>structure</a:t>
            </a:r>
            <a:r>
              <a:rPr lang="de-DE" dirty="0"/>
              <a:t> </a:t>
            </a:r>
            <a:r>
              <a:rPr lang="de-DE" dirty="0" err="1"/>
              <a:t>discussion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G. Calabrò | </a:t>
            </a:r>
            <a:r>
              <a:rPr lang="en-GB" dirty="0" err="1" smtClean="0"/>
              <a:t>KoM</a:t>
            </a:r>
            <a:r>
              <a:rPr lang="en-GB" dirty="0" smtClean="0"/>
              <a:t> PWIE – ADC | </a:t>
            </a:r>
            <a:r>
              <a:rPr lang="en-GB" dirty="0"/>
              <a:t>Zoom | </a:t>
            </a:r>
            <a:r>
              <a:rPr lang="en-GB" dirty="0" smtClean="0"/>
              <a:t>28.04.2021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5</a:t>
            </a:fld>
            <a:endParaRPr lang="en-GB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699542"/>
            <a:ext cx="7992888" cy="25790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Short description of modelling status and open issues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Description </a:t>
            </a:r>
            <a:r>
              <a:rPr lang="en-US" sz="2200" dirty="0"/>
              <a:t>of planned deliverables for 2021 </a:t>
            </a:r>
            <a:endParaRPr lang="en-US" sz="2200" dirty="0" smtClean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Discussion </a:t>
            </a:r>
            <a:endParaRPr lang="en-US" sz="2200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2200" dirty="0" smtClean="0"/>
              <a:t>Organization </a:t>
            </a:r>
            <a:r>
              <a:rPr lang="en-US" sz="2200" dirty="0"/>
              <a:t>of teamwork (information exchange; agree on regular team meetings; </a:t>
            </a:r>
            <a:r>
              <a:rPr lang="en-US" sz="2200" dirty="0" smtClean="0"/>
              <a:t>timeline</a:t>
            </a:r>
            <a:endParaRPr lang="it-IT" sz="2200" dirty="0"/>
          </a:p>
        </p:txBody>
      </p:sp>
    </p:spTree>
    <p:extLst>
      <p:ext uri="{BB962C8B-B14F-4D97-AF65-F5344CB8AC3E}">
        <p14:creationId xmlns:p14="http://schemas.microsoft.com/office/powerpoint/2010/main" val="4227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5496" y="57150"/>
            <a:ext cx="8496944" cy="342900"/>
          </a:xfrm>
        </p:spPr>
        <p:txBody>
          <a:bodyPr/>
          <a:lstStyle/>
          <a:p>
            <a:r>
              <a:rPr lang="de-DE" dirty="0" smtClean="0"/>
              <a:t>SPs-ADC: 2021 </a:t>
            </a:r>
            <a:r>
              <a:rPr lang="de-DE" dirty="0" err="1" smtClean="0"/>
              <a:t>meetings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en-GB" dirty="0" smtClean="0"/>
              <a:t>G. Calabrò | </a:t>
            </a:r>
            <a:r>
              <a:rPr lang="en-GB" dirty="0" err="1" smtClean="0"/>
              <a:t>KoM</a:t>
            </a:r>
            <a:r>
              <a:rPr lang="en-GB" dirty="0" smtClean="0"/>
              <a:t> PWIE – ADC | </a:t>
            </a:r>
            <a:r>
              <a:rPr lang="en-GB" dirty="0"/>
              <a:t>Zoom | </a:t>
            </a:r>
            <a:r>
              <a:rPr lang="en-GB" dirty="0" smtClean="0"/>
              <a:t>28.04.2021 </a:t>
            </a:r>
            <a:r>
              <a:rPr lang="en-GB" dirty="0"/>
              <a:t>| Page </a:t>
            </a:r>
            <a:fld id="{6A6D9FA1-99C7-4910-8E32-B85D378B0060}" type="slidenum">
              <a:rPr lang="en-GB" smtClean="0"/>
              <a:pPr algn="r"/>
              <a:t>6</a:t>
            </a:fld>
            <a:endParaRPr lang="en-GB" dirty="0"/>
          </a:p>
        </p:txBody>
      </p:sp>
      <p:graphicFrame>
        <p:nvGraphicFramePr>
          <p:cNvPr id="3" name="Tabel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33466248"/>
              </p:ext>
            </p:extLst>
          </p:nvPr>
        </p:nvGraphicFramePr>
        <p:xfrm>
          <a:off x="1259632" y="843558"/>
          <a:ext cx="6408711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2178"/>
                <a:gridCol w="1577300"/>
                <a:gridCol w="1892546"/>
                <a:gridCol w="1336687"/>
              </a:tblGrid>
              <a:tr h="298832">
                <a:tc>
                  <a:txBody>
                    <a:bodyPr/>
                    <a:lstStyle/>
                    <a:p>
                      <a:r>
                        <a:rPr lang="it-IT" dirty="0" smtClean="0"/>
                        <a:t>Meeting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Who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When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Duration</a:t>
                      </a:r>
                      <a:r>
                        <a:rPr lang="it-IT" dirty="0" smtClean="0"/>
                        <a:t> (h)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SPs</a:t>
                      </a:r>
                      <a:r>
                        <a:rPr lang="it-IT" dirty="0" smtClean="0"/>
                        <a:t>-ADC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coordination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PL, DPL, </a:t>
                      </a:r>
                      <a:r>
                        <a:rPr lang="it-IT" dirty="0" err="1" smtClean="0"/>
                        <a:t>SPs</a:t>
                      </a:r>
                      <a:r>
                        <a:rPr lang="it-IT" baseline="0" dirty="0" smtClean="0"/>
                        <a:t> </a:t>
                      </a:r>
                      <a:r>
                        <a:rPr lang="it-IT" baseline="0" dirty="0" err="1" smtClean="0"/>
                        <a:t>coord.s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ym typeface="Symbol" panose="05050102010706020507" pitchFamily="18" charset="2"/>
                        </a:rPr>
                        <a:t> </a:t>
                      </a:r>
                      <a:r>
                        <a:rPr lang="it-IT" dirty="0" err="1" smtClean="0">
                          <a:sym typeface="Symbol" panose="05050102010706020507" pitchFamily="18" charset="2"/>
                        </a:rPr>
                        <a:t>Every</a:t>
                      </a:r>
                      <a:r>
                        <a:rPr lang="it-IT" dirty="0" smtClean="0">
                          <a:sym typeface="Symbol" panose="05050102010706020507" pitchFamily="18" charset="2"/>
                        </a:rPr>
                        <a:t> 3 weeks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1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Progres</a:t>
                      </a:r>
                      <a:r>
                        <a:rPr lang="it-IT" baseline="0" dirty="0" smtClean="0"/>
                        <a:t>s meeting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All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ym typeface="Symbol" panose="05050102010706020507" pitchFamily="18" charset="2"/>
                        </a:rPr>
                        <a:t> Middle</a:t>
                      </a:r>
                      <a:r>
                        <a:rPr lang="it-IT" baseline="0" dirty="0" smtClean="0">
                          <a:sym typeface="Symbol" panose="05050102010706020507" pitchFamily="18" charset="2"/>
                        </a:rPr>
                        <a:t> of </a:t>
                      </a:r>
                      <a:r>
                        <a:rPr lang="it-IT" baseline="0" dirty="0" err="1" smtClean="0">
                          <a:sym typeface="Symbol" panose="05050102010706020507" pitchFamily="18" charset="2"/>
                        </a:rPr>
                        <a:t>July</a:t>
                      </a:r>
                      <a:r>
                        <a:rPr lang="it-IT" baseline="0" dirty="0" smtClean="0">
                          <a:sym typeface="Symbol" panose="05050102010706020507" pitchFamily="18" charset="2"/>
                        </a:rPr>
                        <a:t> 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~"/>
                      </a:pPr>
                      <a:r>
                        <a:rPr lang="it-IT" dirty="0" smtClean="0">
                          <a:sym typeface="Symbol" panose="05050102010706020507" pitchFamily="18" charset="2"/>
                        </a:rPr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smtClean="0"/>
                        <a:t>Intermediate Meeting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All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>
                          <a:sym typeface="Symbol" panose="05050102010706020507" pitchFamily="18" charset="2"/>
                        </a:rPr>
                        <a:t> Middle</a:t>
                      </a:r>
                      <a:r>
                        <a:rPr lang="it-IT" baseline="0" dirty="0" smtClean="0">
                          <a:sym typeface="Symbol" panose="05050102010706020507" pitchFamily="18" charset="2"/>
                        </a:rPr>
                        <a:t> of </a:t>
                      </a:r>
                      <a:r>
                        <a:rPr lang="it-IT" baseline="0" dirty="0" err="1" smtClean="0">
                          <a:sym typeface="Symbol" panose="05050102010706020507" pitchFamily="18" charset="2"/>
                        </a:rPr>
                        <a:t>October</a:t>
                      </a:r>
                      <a:r>
                        <a:rPr lang="it-IT" baseline="0" dirty="0" smtClean="0">
                          <a:sym typeface="Symbol" panose="05050102010706020507" pitchFamily="18" charset="2"/>
                        </a:rPr>
                        <a:t> 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~"/>
                      </a:pPr>
                      <a:r>
                        <a:rPr lang="it-IT" dirty="0" smtClean="0"/>
                        <a:t>3</a:t>
                      </a:r>
                      <a:endParaRPr lang="it-IT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Final</a:t>
                      </a:r>
                      <a:r>
                        <a:rPr lang="it-IT" dirty="0" smtClean="0"/>
                        <a:t> meeting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err="1" smtClean="0"/>
                        <a:t>All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 smtClean="0"/>
                        <a:t>- </a:t>
                      </a:r>
                      <a:r>
                        <a:rPr lang="it-IT" dirty="0" err="1" smtClean="0"/>
                        <a:t>Early</a:t>
                      </a:r>
                      <a:r>
                        <a:rPr lang="it-IT" baseline="0" dirty="0" smtClean="0"/>
                        <a:t> in </a:t>
                      </a:r>
                      <a:r>
                        <a:rPr lang="it-IT" baseline="0" dirty="0" err="1" smtClean="0"/>
                        <a:t>December</a:t>
                      </a:r>
                      <a:r>
                        <a:rPr lang="it-IT" baseline="0" dirty="0" smtClean="0"/>
                        <a:t> 2021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Symbol" panose="05050102010706020507" pitchFamily="18" charset="2"/>
                        <a:buChar char="~"/>
                      </a:pPr>
                      <a:r>
                        <a:rPr lang="it-IT" dirty="0" smtClean="0"/>
                        <a:t>4</a:t>
                      </a:r>
                      <a:endParaRPr lang="it-IT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sellaDiTesto 5"/>
          <p:cNvSpPr txBox="1"/>
          <p:nvPr/>
        </p:nvSpPr>
        <p:spPr>
          <a:xfrm>
            <a:off x="1178168" y="4154617"/>
            <a:ext cx="64901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smtClean="0"/>
              <a:t>SP </a:t>
            </a:r>
            <a:r>
              <a:rPr lang="it-IT" dirty="0" err="1" smtClean="0"/>
              <a:t>coordinators</a:t>
            </a:r>
            <a:r>
              <a:rPr lang="it-IT" dirty="0" smtClean="0"/>
              <a:t> </a:t>
            </a:r>
            <a:r>
              <a:rPr lang="it-IT" dirty="0" err="1" smtClean="0"/>
              <a:t>encouraged</a:t>
            </a:r>
            <a:r>
              <a:rPr lang="it-IT" dirty="0" smtClean="0"/>
              <a:t> to </a:t>
            </a:r>
            <a:r>
              <a:rPr lang="it-IT" dirty="0" err="1" smtClean="0"/>
              <a:t>have</a:t>
            </a:r>
            <a:r>
              <a:rPr lang="it-IT" dirty="0" smtClean="0"/>
              <a:t> </a:t>
            </a:r>
            <a:r>
              <a:rPr lang="it-IT" dirty="0" err="1" smtClean="0"/>
              <a:t>meetings</a:t>
            </a:r>
            <a:r>
              <a:rPr lang="it-IT" dirty="0" smtClean="0"/>
              <a:t> with </a:t>
            </a:r>
            <a:r>
              <a:rPr lang="it-IT" dirty="0" err="1" smtClean="0"/>
              <a:t>their</a:t>
            </a:r>
            <a:r>
              <a:rPr lang="it-IT" dirty="0" smtClean="0"/>
              <a:t> teams!!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028945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EUROfusion6x9_5_3_2019</Template>
  <TotalTime>115</TotalTime>
  <Words>349</Words>
  <Application>Microsoft Office PowerPoint</Application>
  <PresentationFormat>Presentazione su schermo (16:9)</PresentationFormat>
  <Paragraphs>76</Paragraphs>
  <Slides>6</Slides>
  <Notes>0</Notes>
  <HiddenSlides>0</HiddenSlides>
  <MMClips>0</MMClips>
  <ScaleCrop>false</ScaleCrop>
  <HeadingPairs>
    <vt:vector size="8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Wingdings</vt:lpstr>
      <vt:lpstr>Office</vt:lpstr>
      <vt:lpstr>CorelDRAW</vt:lpstr>
      <vt:lpstr>WP-PWIE, ADC SPs 2021: KoM</vt:lpstr>
      <vt:lpstr>Plasma-Wall Interactions &amp; Exhaust in FP9</vt:lpstr>
      <vt:lpstr>SPs-ADC: an overview</vt:lpstr>
      <vt:lpstr>Agenda of today KoM</vt:lpstr>
      <vt:lpstr>SP-ADCs: today structure discussion</vt:lpstr>
      <vt:lpstr>SPs-ADC: 2021 meetings</vt:lpstr>
    </vt:vector>
  </TitlesOfParts>
  <Company/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Brezinse</dc:creator>
  <cp:lastModifiedBy>Account Microsoft</cp:lastModifiedBy>
  <cp:revision>87</cp:revision>
  <cp:lastPrinted>2014-10-16T14:51:28Z</cp:lastPrinted>
  <dcterms:created xsi:type="dcterms:W3CDTF">2020-10-16T13:52:18Z</dcterms:created>
  <dcterms:modified xsi:type="dcterms:W3CDTF">2021-04-29T13:15:57Z</dcterms:modified>
</cp:coreProperties>
</file>