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71" r:id="rId4"/>
    <p:sldId id="256" r:id="rId5"/>
    <p:sldId id="257" r:id="rId6"/>
    <p:sldId id="261" r:id="rId7"/>
    <p:sldId id="262" r:id="rId8"/>
    <p:sldId id="266" r:id="rId9"/>
    <p:sldId id="268" r:id="rId10"/>
    <p:sldId id="260" r:id="rId11"/>
    <p:sldId id="259" r:id="rId12"/>
    <p:sldId id="264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02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2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04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4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88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1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9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1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89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28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03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6E06-1343-435E-9079-6E001B948FC0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DF2E0-2E36-4FB6-A953-1F039F7FB8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74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WP PWIE ADC KOM </a:t>
            </a:r>
            <a:br>
              <a:rPr lang="de-DE" sz="3600" dirty="0" smtClean="0"/>
            </a:br>
            <a:r>
              <a:rPr lang="de-DE" sz="3600" dirty="0" err="1" smtClean="0"/>
              <a:t>introduction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S. </a:t>
            </a:r>
            <a:r>
              <a:rPr lang="de-DE" sz="3600" dirty="0" err="1" smtClean="0"/>
              <a:t>Brezinsek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G. Calabro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96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EF4A10EF-3397-2647-8C70-02DB09714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2755"/>
            <a:ext cx="7879910" cy="446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90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8AE6CB70-E943-5A4A-AE48-5CF3FD7AB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765311"/>
              </p:ext>
            </p:extLst>
          </p:nvPr>
        </p:nvGraphicFramePr>
        <p:xfrm>
          <a:off x="392539" y="939327"/>
          <a:ext cx="8496944" cy="2498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782875144"/>
                    </a:ext>
                  </a:extLst>
                </a:gridCol>
                <a:gridCol w="4310164">
                  <a:extLst>
                    <a:ext uri="{9D8B030D-6E8A-4147-A177-3AD203B41FA5}">
                      <a16:colId xmlns:a16="http://schemas.microsoft.com/office/drawing/2014/main" val="3007508296"/>
                    </a:ext>
                  </a:extLst>
                </a:gridCol>
                <a:gridCol w="1954532">
                  <a:extLst>
                    <a:ext uri="{9D8B030D-6E8A-4147-A177-3AD203B41FA5}">
                      <a16:colId xmlns:a16="http://schemas.microsoft.com/office/drawing/2014/main" val="2231622798"/>
                    </a:ext>
                  </a:extLst>
                </a:gridCol>
              </a:tblGrid>
              <a:tr h="261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Feature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Potential benefit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Configuration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469361"/>
                  </a:ext>
                </a:extLst>
              </a:tr>
              <a:tr h="610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Longer connection length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Larger collisionality and hence easier access to high-radiation and detached regimes, lower T</a:t>
                      </a:r>
                      <a:r>
                        <a:rPr lang="en-US" sz="1200" baseline="-25000">
                          <a:effectLst/>
                        </a:rPr>
                        <a:t>target</a:t>
                      </a:r>
                      <a:r>
                        <a:rPr lang="en-US" sz="1200">
                          <a:effectLst/>
                        </a:rPr>
                        <a:t>, more room for radial transport.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SXD; XD; SFD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00624"/>
                  </a:ext>
                </a:extLst>
              </a:tr>
              <a:tr h="436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Larger poloidal flux expansion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Passive stabilization of detachment front (via different mechanisms), increased connection length and wetted area.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SXD (difficult in DEMO); XD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09545"/>
                  </a:ext>
                </a:extLst>
              </a:tr>
              <a:tr h="353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Larger toroidal flux expansion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SXD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534683"/>
                  </a:ext>
                </a:extLst>
              </a:tr>
              <a:tr h="785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Multiple X-points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Splitting of energy and particle fluxes to multiple targets, Stabilization of the radiation front outside the core, in SFD increased connection length, in DND topological separation of the inner divertor.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DN; SFD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060934"/>
                  </a:ext>
                </a:extLst>
              </a:tr>
            </a:tbl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595223" y="526211"/>
            <a:ext cx="171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Status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4089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54016" y="1588623"/>
            <a:ext cx="9816860" cy="4458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DN: 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simultaneous control of two detached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divertors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(best, but not necessary: symmetric pumping and geometry, probably not by controlling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drsep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at relevant heat flux in experiments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devise modelling scheme that gives reliable comparison to SND and others (not really the case so far(?)) and quantify physics gain</a:t>
            </a:r>
            <a:endParaRPr lang="de-D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engineering: quantify (dis)advantages (vertical stability, TBR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SFD: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 converged code run to compare operational window</a:t>
            </a:r>
            <a:endParaRPr lang="de-D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ruled out due to control problems (both SF+ and SF-)? Or deferred infinitely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SXD: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physics value to combine it with an XD (flux expansion at target)?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be the impact on engineering (coils)?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to validate the predicted gain in operational space (theory &amp; experiments)?</a:t>
            </a:r>
            <a:endParaRPr lang="de-D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26210" y="241541"/>
            <a:ext cx="11067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Disscusion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Joint Meeting </a:t>
            </a:r>
            <a:r>
              <a:rPr lang="de-DE" dirty="0" err="1" smtClean="0"/>
              <a:t>of</a:t>
            </a:r>
            <a:r>
              <a:rPr lang="de-DE" dirty="0" smtClean="0"/>
              <a:t> FTD </a:t>
            </a:r>
            <a:r>
              <a:rPr lang="de-DE" dirty="0" err="1" smtClean="0"/>
              <a:t>and</a:t>
            </a:r>
            <a:r>
              <a:rPr lang="de-DE" dirty="0" smtClean="0"/>
              <a:t> FSD</a:t>
            </a:r>
          </a:p>
          <a:p>
            <a:r>
              <a:rPr lang="de-DE" dirty="0" smtClean="0"/>
              <a:t> (</a:t>
            </a:r>
            <a:r>
              <a:rPr lang="de-DE" dirty="0" err="1" smtClean="0"/>
              <a:t>Zohm</a:t>
            </a:r>
            <a:r>
              <a:rPr lang="de-DE" dirty="0" smtClean="0"/>
              <a:t>/</a:t>
            </a:r>
            <a:r>
              <a:rPr lang="de-DE" dirty="0" err="1" smtClean="0"/>
              <a:t>Federici</a:t>
            </a:r>
            <a:r>
              <a:rPr lang="de-DE" dirty="0" smtClean="0"/>
              <a:t>/Naulin/</a:t>
            </a:r>
            <a:r>
              <a:rPr lang="de-DE" dirty="0" err="1" smtClean="0"/>
              <a:t>Brezinsek</a:t>
            </a:r>
            <a:r>
              <a:rPr lang="de-DE" dirty="0" smtClean="0"/>
              <a:t>/Neu/Wischmeier/Wiesen/</a:t>
            </a:r>
            <a:r>
              <a:rPr lang="de-DE" dirty="0" err="1" smtClean="0"/>
              <a:t>Maviglia</a:t>
            </a:r>
            <a:r>
              <a:rPr lang="de-DE" dirty="0" smtClean="0"/>
              <a:t> …):</a:t>
            </a:r>
          </a:p>
          <a:p>
            <a:r>
              <a:rPr lang="de-DE" dirty="0" smtClean="0"/>
              <a:t>ADC </a:t>
            </a:r>
            <a:r>
              <a:rPr lang="de-DE" dirty="0" err="1" smtClean="0"/>
              <a:t>configuration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summarised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Hartmut):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10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7"/>
          <a:stretch/>
        </p:blipFill>
        <p:spPr bwMode="auto">
          <a:xfrm>
            <a:off x="733244" y="923026"/>
            <a:ext cx="10420710" cy="5460520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5020578" y="255839"/>
            <a:ext cx="3412922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WP PWIE STRUCTURE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55338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t="35588"/>
          <a:stretch/>
        </p:blipFill>
        <p:spPr>
          <a:xfrm>
            <a:off x="1014388" y="1268084"/>
            <a:ext cx="9676135" cy="265694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045791" y="276045"/>
            <a:ext cx="3924472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WP PWIE =&gt; DEMO </a:t>
            </a:r>
            <a:r>
              <a:rPr lang="de-DE" sz="2800" b="1" dirty="0" err="1" smtClean="0"/>
              <a:t>input</a:t>
            </a:r>
            <a:endParaRPr lang="de-DE" sz="2800" b="1" dirty="0"/>
          </a:p>
        </p:txBody>
      </p:sp>
      <p:sp>
        <p:nvSpPr>
          <p:cNvPr id="10" name="Textfeld 9"/>
          <p:cNvSpPr txBox="1"/>
          <p:nvPr/>
        </p:nvSpPr>
        <p:spPr>
          <a:xfrm flipH="1">
            <a:off x="1014388" y="4293946"/>
            <a:ext cx="9676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Initial ADC modelling and engineering assessment by 2022 </a:t>
            </a:r>
          </a:p>
          <a:p>
            <a:r>
              <a:rPr lang="en-GB" dirty="0"/>
              <a:t> </a:t>
            </a:r>
            <a:r>
              <a:rPr lang="en-GB" dirty="0" smtClean="0"/>
              <a:t>    (max. 2024 under discussion / include WP TE results about AUG top divertor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After divertor decision strategy: transfer to WP DES (DCT) and WP DIV to next level of optimisation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PWIE studies in TSVV7 with input from ADC / TE in charge of experiment exploitation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I-DTT =&gt; divertor selection by the end of the year if present ENEA timeline prevails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37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7638" y="969204"/>
            <a:ext cx="50982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C</a:t>
            </a:r>
            <a:r>
              <a:rPr lang="en-GB" b="1" i="1" dirty="0" smtClean="0"/>
              <a:t>ompare the merits of different ADC solutions to show a “gain” vs. reference SD (SND)</a:t>
            </a:r>
          </a:p>
          <a:p>
            <a:endParaRPr lang="en-GB" b="1" i="1" dirty="0" smtClean="0"/>
          </a:p>
          <a:p>
            <a:r>
              <a:rPr lang="en-GB" b="1" i="1" dirty="0" smtClean="0"/>
              <a:t>Proposal: utilise </a:t>
            </a:r>
            <a:r>
              <a:rPr lang="en-GB" b="1" i="1" dirty="0" smtClean="0"/>
              <a:t>a spider diagram</a:t>
            </a:r>
          </a:p>
          <a:p>
            <a:endParaRPr lang="en-GB" b="1" i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Identify most critical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Physics Quantities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Engineering Quantities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Quantification type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Hard numbers (e.g. impurity concentration)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Soft information (e.g. RH compatibility)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Comparison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Always reference to SD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i="1" dirty="0" smtClean="0"/>
              <a:t>Direct comparison between </a:t>
            </a:r>
            <a:r>
              <a:rPr lang="en-GB" i="1" dirty="0" smtClean="0"/>
              <a:t>ADCs</a:t>
            </a:r>
            <a:endParaRPr lang="en-GB" i="1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8255479" y="6142007"/>
            <a:ext cx="37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No</a:t>
            </a:r>
            <a:r>
              <a:rPr lang="de-DE" i="1" dirty="0" smtClean="0"/>
              <a:t> real </a:t>
            </a:r>
            <a:r>
              <a:rPr lang="de-DE" i="1" dirty="0" err="1" smtClean="0"/>
              <a:t>numbers</a:t>
            </a:r>
            <a:r>
              <a:rPr lang="de-DE" i="1" dirty="0" smtClean="0"/>
              <a:t> – </a:t>
            </a:r>
            <a:r>
              <a:rPr lang="de-DE" i="1" dirty="0" err="1" smtClean="0"/>
              <a:t>concept</a:t>
            </a:r>
            <a:r>
              <a:rPr lang="de-DE" i="1" dirty="0" smtClean="0"/>
              <a:t> </a:t>
            </a:r>
            <a:r>
              <a:rPr lang="de-DE" i="1" dirty="0" err="1" smtClean="0"/>
              <a:t>only</a:t>
            </a:r>
            <a:endParaRPr lang="de-DE" i="1" dirty="0"/>
          </a:p>
        </p:txBody>
      </p:sp>
      <p:sp>
        <p:nvSpPr>
          <p:cNvPr id="9" name="Textfeld 8"/>
          <p:cNvSpPr txBox="1"/>
          <p:nvPr/>
        </p:nvSpPr>
        <p:spPr>
          <a:xfrm>
            <a:off x="474450" y="5818841"/>
            <a:ext cx="566755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Outcome: </a:t>
            </a:r>
            <a:r>
              <a:rPr lang="de-DE" dirty="0" err="1" smtClean="0">
                <a:solidFill>
                  <a:srgbClr val="FF0000"/>
                </a:solidFill>
              </a:rPr>
              <a:t>Comparison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ADC </a:t>
            </a:r>
            <a:r>
              <a:rPr lang="de-DE" dirty="0" err="1" smtClean="0">
                <a:solidFill>
                  <a:srgbClr val="FF0000"/>
                </a:solidFill>
              </a:rPr>
              <a:t>solutions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along</a:t>
            </a:r>
            <a:r>
              <a:rPr lang="de-DE" dirty="0" smtClean="0">
                <a:solidFill>
                  <a:srgbClr val="FF0000"/>
                </a:solidFill>
              </a:rPr>
              <a:t> a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            </a:t>
            </a:r>
            <a:r>
              <a:rPr lang="de-DE" dirty="0" err="1" smtClean="0">
                <a:solidFill>
                  <a:srgbClr val="FF0000"/>
                </a:solidFill>
              </a:rPr>
              <a:t>clear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set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criterions</a:t>
            </a:r>
            <a:r>
              <a:rPr lang="de-DE" dirty="0" smtClean="0">
                <a:solidFill>
                  <a:srgbClr val="FF0000"/>
                </a:solidFill>
              </a:rPr>
              <a:t> (</a:t>
            </a:r>
            <a:r>
              <a:rPr lang="de-DE" dirty="0" err="1" smtClean="0">
                <a:solidFill>
                  <a:srgbClr val="FF0000"/>
                </a:solidFill>
              </a:rPr>
              <a:t>if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modelling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available</a:t>
            </a:r>
            <a:r>
              <a:rPr lang="de-DE" dirty="0" smtClean="0">
                <a:solidFill>
                  <a:srgbClr val="FF0000"/>
                </a:solidFill>
              </a:rPr>
              <a:t>)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175" y="234436"/>
            <a:ext cx="7260465" cy="554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7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93627" y="483879"/>
            <a:ext cx="1047318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/>
              <a:t>Plasma Modelling Activities for DEMO I</a:t>
            </a:r>
          </a:p>
          <a:p>
            <a:endParaRPr lang="en-GB" b="1" i="1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b="1" i="1" dirty="0" smtClean="0"/>
              <a:t>Abandon in the moment development/tests of turbulence code =&gt; back to TSVV and TE (review end 2022)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b="1" i="1" dirty="0" smtClean="0"/>
              <a:t>Focus on SOLPS-ITER usage + Optimisation tool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b="1" i="1" dirty="0" smtClean="0"/>
              <a:t>Best explored advanced configurations: SD, XD, SXD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52424" y="27345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flipH="1">
            <a:off x="793627" y="2188244"/>
            <a:ext cx="106277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SOLPS-ITER so far only with fluid neutrals and standard grid option: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Update of SOLPS-ITER regarding wide-grid option and kinetic option (EIRENE)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Benchmark against old „best case“ for  </a:t>
            </a:r>
            <a:r>
              <a:rPr lang="en-GB" b="1" dirty="0" smtClean="0"/>
              <a:t>SD, XD</a:t>
            </a:r>
            <a:r>
              <a:rPr lang="en-GB" dirty="0" smtClean="0"/>
              <a:t>, </a:t>
            </a:r>
            <a:r>
              <a:rPr lang="en-GB" b="1" dirty="0" smtClean="0"/>
              <a:t>SXD </a:t>
            </a:r>
            <a:r>
              <a:rPr lang="en-GB" dirty="0" smtClean="0"/>
              <a:t>=&gt; first input to TSVVs as case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Benchmark experiments and modelling within WP TE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Comparison of neutral modules regarding impact of neutrals and calculation speed (SD, XD, SXD)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full fluid (improved)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hybrid kinetic/fluid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full kinetic options (same cases as above)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 Hand-over options to DIVGAS for pumping assessment  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793627" y="5329505"/>
            <a:ext cx="9316531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Outcome: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>
                <a:solidFill>
                  <a:srgbClr val="FF0000"/>
                </a:solidFill>
              </a:rPr>
              <a:t>Clarification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regarding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missing</a:t>
            </a:r>
            <a:r>
              <a:rPr lang="de-DE" dirty="0" smtClean="0">
                <a:solidFill>
                  <a:srgbClr val="FF0000"/>
                </a:solidFill>
              </a:rPr>
              <a:t> x-point </a:t>
            </a:r>
            <a:r>
              <a:rPr lang="de-DE" dirty="0" err="1" smtClean="0">
                <a:solidFill>
                  <a:srgbClr val="FF0000"/>
                </a:solidFill>
              </a:rPr>
              <a:t>radiaton</a:t>
            </a:r>
            <a:r>
              <a:rPr lang="de-DE" dirty="0" smtClean="0">
                <a:solidFill>
                  <a:srgbClr val="FF0000"/>
                </a:solidFill>
              </a:rPr>
              <a:t> in fluid </a:t>
            </a:r>
            <a:r>
              <a:rPr lang="de-DE" dirty="0" err="1" smtClean="0">
                <a:solidFill>
                  <a:srgbClr val="FF0000"/>
                </a:solidFill>
              </a:rPr>
              <a:t>kinetic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simulations</a:t>
            </a:r>
            <a:endParaRPr lang="de-DE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>
                <a:solidFill>
                  <a:srgbClr val="FF0000"/>
                </a:solidFill>
              </a:rPr>
              <a:t>Confidence</a:t>
            </a:r>
            <a:r>
              <a:rPr lang="de-DE" dirty="0" smtClean="0">
                <a:solidFill>
                  <a:srgbClr val="FF0000"/>
                </a:solidFill>
              </a:rPr>
              <a:t> in </a:t>
            </a:r>
            <a:r>
              <a:rPr lang="de-DE" dirty="0" err="1" smtClean="0">
                <a:solidFill>
                  <a:srgbClr val="FF0000"/>
                </a:solidFill>
              </a:rPr>
              <a:t>existing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modelling</a:t>
            </a:r>
            <a:r>
              <a:rPr lang="de-DE" dirty="0" smtClean="0">
                <a:solidFill>
                  <a:srgbClr val="FF0000"/>
                </a:solidFill>
              </a:rPr>
              <a:t> (large </a:t>
            </a:r>
            <a:r>
              <a:rPr lang="de-DE" dirty="0" err="1" smtClean="0">
                <a:solidFill>
                  <a:srgbClr val="FF0000"/>
                </a:solidFill>
              </a:rPr>
              <a:t>matrix</a:t>
            </a:r>
            <a:r>
              <a:rPr lang="de-DE" dirty="0" smtClean="0">
                <a:solidFill>
                  <a:srgbClr val="FF0000"/>
                </a:solidFill>
              </a:rPr>
              <a:t>) =&gt; </a:t>
            </a:r>
            <a:r>
              <a:rPr lang="de-DE" dirty="0" err="1" smtClean="0">
                <a:solidFill>
                  <a:srgbClr val="FF0000"/>
                </a:solidFill>
              </a:rPr>
              <a:t>new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runs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with</a:t>
            </a:r>
            <a:r>
              <a:rPr lang="de-DE" dirty="0" smtClean="0">
                <a:solidFill>
                  <a:srgbClr val="FF0000"/>
                </a:solidFill>
              </a:rPr>
              <a:t> time/</a:t>
            </a:r>
            <a:r>
              <a:rPr lang="de-DE" dirty="0" err="1" smtClean="0">
                <a:solidFill>
                  <a:srgbClr val="FF0000"/>
                </a:solidFill>
              </a:rPr>
              <a:t>precision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optimum</a:t>
            </a:r>
            <a:endParaRPr lang="de-DE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FF0000"/>
                </a:solidFill>
              </a:rPr>
              <a:t>SOLPS </a:t>
            </a:r>
            <a:r>
              <a:rPr lang="de-DE" dirty="0" err="1" smtClean="0">
                <a:solidFill>
                  <a:srgbClr val="FF0000"/>
                </a:solidFill>
              </a:rPr>
              <a:t>with</a:t>
            </a:r>
            <a:r>
              <a:rPr lang="de-DE" dirty="0" smtClean="0">
                <a:solidFill>
                  <a:srgbClr val="FF0000"/>
                </a:solidFill>
              </a:rPr>
              <a:t> EIRENE </a:t>
            </a:r>
            <a:r>
              <a:rPr lang="de-DE" dirty="0" err="1" smtClean="0">
                <a:solidFill>
                  <a:srgbClr val="FF0000"/>
                </a:solidFill>
              </a:rPr>
              <a:t>as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input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PWI </a:t>
            </a:r>
            <a:r>
              <a:rPr lang="de-DE" dirty="0" err="1" smtClean="0">
                <a:solidFill>
                  <a:srgbClr val="FF0000"/>
                </a:solidFill>
              </a:rPr>
              <a:t>studies</a:t>
            </a:r>
            <a:r>
              <a:rPr lang="de-DE" dirty="0" smtClean="0">
                <a:solidFill>
                  <a:srgbClr val="FF0000"/>
                </a:solidFill>
              </a:rPr>
              <a:t> in TSVV 7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-362309" y="44771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83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93631" y="682287"/>
            <a:ext cx="10397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/>
              <a:t>Plasma Modelling Activities for DEMO II</a:t>
            </a:r>
          </a:p>
          <a:p>
            <a:endParaRPr lang="en-GB" b="1" i="1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b="1" i="1" dirty="0" smtClean="0"/>
              <a:t>Moderate exploration of hybrid configuration solutions / optimisation procedures between SD, XD, SXD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52424" y="27345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flipH="1">
            <a:off x="793627" y="1791432"/>
            <a:ext cx="10627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Best suited SOLPS-ITER version (fluid neutrals?) to study configuration hybrid solutions:</a:t>
            </a:r>
          </a:p>
          <a:p>
            <a:r>
              <a:rPr lang="en-GB" dirty="0"/>
              <a:t> </a:t>
            </a:r>
            <a:r>
              <a:rPr lang="en-GB" dirty="0" smtClean="0"/>
              <a:t>    small matrix of runs: </a:t>
            </a:r>
            <a:r>
              <a:rPr lang="en-GB" dirty="0" err="1" smtClean="0"/>
              <a:t>Ar</a:t>
            </a:r>
            <a:r>
              <a:rPr lang="en-GB" dirty="0" smtClean="0"/>
              <a:t> / D</a:t>
            </a:r>
            <a:r>
              <a:rPr lang="en-GB" baseline="-25000" dirty="0" smtClean="0"/>
              <a:t>2</a:t>
            </a:r>
            <a:r>
              <a:rPr lang="en-GB" dirty="0" smtClean="0"/>
              <a:t> scan  | check if physics benefits remain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Hybrid between SN and XD  (no existing)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Hybrid between SN and SXD (exist / same inner target / different outer target)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793627" y="5346757"/>
            <a:ext cx="9316531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Outcome: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>
                <a:solidFill>
                  <a:srgbClr val="FF0000"/>
                </a:solidFill>
              </a:rPr>
              <a:t>Optimisation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with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respect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baseline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solution</a:t>
            </a:r>
            <a:r>
              <a:rPr lang="de-DE" dirty="0" smtClean="0">
                <a:solidFill>
                  <a:srgbClr val="FF0000"/>
                </a:solidFill>
              </a:rPr>
              <a:t> at </a:t>
            </a:r>
            <a:r>
              <a:rPr lang="de-DE" dirty="0" err="1" smtClean="0">
                <a:solidFill>
                  <a:srgbClr val="FF0000"/>
                </a:solidFill>
              </a:rPr>
              <a:t>low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cost</a:t>
            </a:r>
            <a:r>
              <a:rPr lang="de-DE" dirty="0" smtClean="0">
                <a:solidFill>
                  <a:srgbClr val="FF0000"/>
                </a:solidFill>
              </a:rPr>
              <a:t> in </a:t>
            </a:r>
            <a:r>
              <a:rPr lang="de-DE" dirty="0" err="1" smtClean="0">
                <a:solidFill>
                  <a:srgbClr val="FF0000"/>
                </a:solidFill>
              </a:rPr>
              <a:t>change</a:t>
            </a:r>
            <a:r>
              <a:rPr lang="de-DE" dirty="0" smtClean="0">
                <a:solidFill>
                  <a:srgbClr val="FF0000"/>
                </a:solidFill>
              </a:rPr>
              <a:t>, but high </a:t>
            </a:r>
            <a:r>
              <a:rPr lang="de-DE" dirty="0" err="1" smtClean="0">
                <a:solidFill>
                  <a:srgbClr val="FF0000"/>
                </a:solidFill>
              </a:rPr>
              <a:t>impact</a:t>
            </a:r>
            <a:endParaRPr lang="de-DE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>
                <a:solidFill>
                  <a:srgbClr val="FF0000"/>
                </a:solidFill>
              </a:rPr>
              <a:t>Qualification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optimisation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tool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which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can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applied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other</a:t>
            </a:r>
            <a:r>
              <a:rPr lang="de-DE" dirty="0" smtClean="0">
                <a:solidFill>
                  <a:srgbClr val="FF0000"/>
                </a:solidFill>
              </a:rPr>
              <a:t> ADC </a:t>
            </a:r>
            <a:r>
              <a:rPr lang="de-DE" dirty="0" err="1" smtClean="0">
                <a:solidFill>
                  <a:srgbClr val="FF0000"/>
                </a:solidFill>
              </a:rPr>
              <a:t>designs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-362309" y="44771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 flipH="1">
            <a:off x="793627" y="2991761"/>
            <a:ext cx="106277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Apply iterative SOLPS-ITER optimisation technique to identify optimum solution regarding power handling and magnetic configuration realisation: target tile shaping, leg length, and magnetic shape (KU LEUVEN)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Test run with target shaping SN or XD (separate)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Test run with leg length between SN and SXD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Test run with all optimisations combined</a:t>
            </a:r>
          </a:p>
        </p:txBody>
      </p:sp>
      <p:sp>
        <p:nvSpPr>
          <p:cNvPr id="12" name="Textfeld 11"/>
          <p:cNvSpPr txBox="1"/>
          <p:nvPr/>
        </p:nvSpPr>
        <p:spPr>
          <a:xfrm flipH="1">
            <a:off x="793627" y="4489736"/>
            <a:ext cx="1062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Best cases could be analysed regarding engineering properties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envelope already given / focus on optimisation (control power / vertical stability)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06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93631" y="682287"/>
            <a:ext cx="1133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/>
              <a:t>DN / DND</a:t>
            </a:r>
            <a:endParaRPr lang="en-GB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GB" b="1" i="1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1052424" y="27345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flipH="1">
            <a:off x="681484" y="1328618"/>
            <a:ext cx="106277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 explored configuration regarding </a:t>
            </a:r>
            <a:r>
              <a:rPr lang="en-GB" dirty="0" smtClean="0"/>
              <a:t>experiment / modelling </a:t>
            </a:r>
            <a:endParaRPr lang="en-GB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Optimise modelling with improved SOLPS-ITER ? Include lessons learned from challenging experience with existing SOLPS-ITER runs for DND in EAST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Clarify how to compare with other single divertor configurations regarding exhaust improvement?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2 identical </a:t>
            </a:r>
            <a:r>
              <a:rPr lang="en-GB" dirty="0" err="1" smtClean="0"/>
              <a:t>divertors</a:t>
            </a:r>
            <a:r>
              <a:rPr lang="en-GB" dirty="0" smtClean="0"/>
              <a:t> / oscillation?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Comparison with existing experiments essential to assess (no) benefit found in first </a:t>
            </a:r>
            <a:r>
              <a:rPr lang="en-GB" dirty="0" smtClean="0"/>
              <a:t>DEMO runs</a:t>
            </a:r>
            <a:endParaRPr lang="en-GB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Assess control and stability issues for DEMO</a:t>
            </a:r>
            <a:r>
              <a:rPr lang="en-GB" dirty="0" smtClean="0"/>
              <a:t>?</a:t>
            </a:r>
            <a:endParaRPr lang="en-GB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Can the divertor be split and inner divertor remain for wall lifetime in? Outer divertor leg exchange separate?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WEST as available European benchmark facility to gain data and experience? EAST /DIII-D / TCV?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Combine experimental studies with control questions in long-pulse operation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Currently physics issues as device with equivalent </a:t>
            </a:r>
            <a:r>
              <a:rPr lang="en-GB" dirty="0" err="1" smtClean="0"/>
              <a:t>divertors</a:t>
            </a:r>
            <a:r>
              <a:rPr lang="en-GB" dirty="0" smtClean="0"/>
              <a:t> (shape / pumping) rare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Potential collaboration with new EAST W divertor experiments under revised EU-CHN partnership?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Next step ADSDEX Upgrade </a:t>
            </a:r>
            <a:r>
              <a:rPr lang="en-GB" dirty="0" smtClean="0"/>
              <a:t>… COMPASS-U … DTT?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Requires WP TE and human resources on experimental and modelling side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 Dedicated project</a:t>
            </a:r>
            <a:r>
              <a:rPr lang="en-GB" dirty="0"/>
              <a:t> </a:t>
            </a:r>
            <a:r>
              <a:rPr lang="en-GB" dirty="0" smtClean="0"/>
              <a:t>activity? Funding? Timescale</a:t>
            </a:r>
          </a:p>
          <a:p>
            <a:endParaRPr lang="en-GB" dirty="0" smtClean="0"/>
          </a:p>
        </p:txBody>
      </p:sp>
      <p:sp>
        <p:nvSpPr>
          <p:cNvPr id="11" name="Rechteck 10"/>
          <p:cNvSpPr/>
          <p:nvPr/>
        </p:nvSpPr>
        <p:spPr>
          <a:xfrm>
            <a:off x="-362309" y="44771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78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 flipH="1">
            <a:off x="681484" y="1328618"/>
            <a:ext cx="106277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 explored configuration regarding modelling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SOLPS-ITER modelling seems very challenging for DEMO runs in SF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Can we </a:t>
            </a:r>
            <a:r>
              <a:rPr lang="en-GB" dirty="0"/>
              <a:t>e</a:t>
            </a:r>
            <a:r>
              <a:rPr lang="en-GB" dirty="0" smtClean="0"/>
              <a:t>xpect improvements with new SOLPS-ITER?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GB" dirty="0"/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GB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TCV as available European benchmark facility with a lot of data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Test with new </a:t>
            </a:r>
            <a:r>
              <a:rPr lang="en-GB" dirty="0" smtClean="0"/>
              <a:t>SOLPS-ITER </a:t>
            </a:r>
            <a:r>
              <a:rPr lang="en-GB" dirty="0" smtClean="0"/>
              <a:t>version for TCV or SOLPS-ITER predictions for ASDEX Upgrade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Return to DEMO predictions if successful and stable (KU Leuven)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GB" dirty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Parallel on engineering side: clarify if there is any chance of realisation regarding control and </a:t>
            </a:r>
            <a:r>
              <a:rPr lang="en-GB" dirty="0" smtClean="0"/>
              <a:t>coils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 Requires WP TE and human resources on experimental and modelling side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 Dedicated project</a:t>
            </a:r>
            <a:r>
              <a:rPr lang="en-GB" dirty="0"/>
              <a:t> </a:t>
            </a:r>
            <a:r>
              <a:rPr lang="en-GB" dirty="0" smtClean="0"/>
              <a:t>activity? Funding? Timescale</a:t>
            </a:r>
          </a:p>
          <a:p>
            <a:endParaRPr lang="en-GB" dirty="0" smtClean="0"/>
          </a:p>
        </p:txBody>
      </p:sp>
      <p:sp>
        <p:nvSpPr>
          <p:cNvPr id="5" name="Rechteck 4"/>
          <p:cNvSpPr/>
          <p:nvPr/>
        </p:nvSpPr>
        <p:spPr>
          <a:xfrm>
            <a:off x="793631" y="68228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/>
              <a:t>SFD / SF+ / SF-</a:t>
            </a:r>
            <a:endParaRPr lang="en-GB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GB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7669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 flipH="1">
            <a:off x="796215" y="250168"/>
            <a:ext cx="381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I-DTT </a:t>
            </a:r>
            <a:r>
              <a:rPr lang="de-DE" dirty="0" err="1" smtClean="0"/>
              <a:t>timeline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divertor </a:t>
            </a:r>
            <a:r>
              <a:rPr lang="de-DE" dirty="0" err="1" smtClean="0"/>
              <a:t>selection</a:t>
            </a:r>
            <a:r>
              <a:rPr lang="de-DE" dirty="0" smtClean="0"/>
              <a:t> …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 flipH="1">
            <a:off x="681484" y="707524"/>
            <a:ext cx="106277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en-GB" dirty="0" smtClean="0"/>
              <a:t>The </a:t>
            </a:r>
            <a:r>
              <a:rPr lang="en-GB" b="1" dirty="0" smtClean="0"/>
              <a:t>given timeline </a:t>
            </a:r>
            <a:r>
              <a:rPr lang="en-GB" dirty="0" smtClean="0"/>
              <a:t>for the first divertor in I-DTT is (in my view) currently </a:t>
            </a:r>
            <a:r>
              <a:rPr lang="en-GB" b="1" dirty="0" smtClean="0"/>
              <a:t>not compatible </a:t>
            </a:r>
            <a:r>
              <a:rPr lang="en-GB" dirty="0" smtClean="0"/>
              <a:t>with the plan to test </a:t>
            </a:r>
            <a:r>
              <a:rPr lang="en-GB" b="1" dirty="0" smtClean="0"/>
              <a:t>the BEST </a:t>
            </a:r>
            <a:r>
              <a:rPr lang="en-GB" dirty="0" smtClean="0"/>
              <a:t>ADC solution for DEMO (within the EUROfusion program)</a:t>
            </a:r>
          </a:p>
          <a:p>
            <a:endParaRPr lang="en-GB" dirty="0" smtClean="0"/>
          </a:p>
          <a:p>
            <a:r>
              <a:rPr lang="en-GB" dirty="0" smtClean="0"/>
              <a:t>Potential compromises / solutions</a:t>
            </a:r>
          </a:p>
          <a:p>
            <a:r>
              <a:rPr lang="en-GB" dirty="0" smtClean="0"/>
              <a:t>a) The first I-DTT divertor – if DTT in time - could be selected out of the “mature SD, XD, SXD” group 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SD would mean a conventional divertor, but maybe with advanced PFC/M concepts (other then ITER)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A hybrid solution between SD and XD or SXD might be an option to follow with the first divertor</a:t>
            </a:r>
          </a:p>
          <a:p>
            <a:pPr lvl="1"/>
            <a:r>
              <a:rPr lang="en-GB" dirty="0" smtClean="0"/>
              <a:t>     showing some benefit over the SD (optimisation tool via SOLPS-ITER could be used)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Validate the improvement and tools / not necessary the best DEMO solution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This option rules out SFD and DN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endParaRPr lang="en-GB" dirty="0"/>
          </a:p>
          <a:p>
            <a:r>
              <a:rPr lang="en-GB" dirty="0" smtClean="0"/>
              <a:t>b) The first I-DTT divertor </a:t>
            </a:r>
            <a:r>
              <a:rPr lang="en-GB" b="1" dirty="0" smtClean="0"/>
              <a:t>CONCEPT </a:t>
            </a:r>
            <a:r>
              <a:rPr lang="en-GB" dirty="0" smtClean="0"/>
              <a:t>– if DTT in time - could be a DN solution utilising an upper and lower divertor out of the “mature SD, XD, SXD” group or hybrids between them. 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One could use a SN reference lower divertor and an optimised upper hybrid SD-XD or SD-SXD divertor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Allows to compare directly different divertor solutions and benefits including DN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Note upper and lower divertor could be </a:t>
            </a:r>
            <a:r>
              <a:rPr lang="en-GB" dirty="0" err="1" smtClean="0"/>
              <a:t>splitted</a:t>
            </a:r>
            <a:r>
              <a:rPr lang="en-GB" dirty="0" smtClean="0"/>
              <a:t> in time for installation if we say it is a DN test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This option rules out the SFD</a:t>
            </a:r>
            <a:endParaRPr lang="en-GB" dirty="0"/>
          </a:p>
          <a:p>
            <a:pPr marL="742950" lvl="1" indent="-285750">
              <a:buFont typeface="Symbol" panose="05050102010706020507" pitchFamily="18" charset="2"/>
              <a:buChar char="Þ"/>
            </a:pPr>
            <a:endParaRPr lang="en-GB" dirty="0" smtClean="0"/>
          </a:p>
          <a:p>
            <a:r>
              <a:rPr lang="en-GB" dirty="0" smtClean="0"/>
              <a:t>c) The first I-DTT divertor – if delayed - could be selected out of a wider portfolio of concepts including SFD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Which one to choose and when?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en-GB" dirty="0" smtClean="0"/>
              <a:t>What do we want to test for DEMO? Concept? PFCs? Stability? Scheme? Engineering?</a:t>
            </a:r>
          </a:p>
        </p:txBody>
      </p:sp>
      <p:sp>
        <p:nvSpPr>
          <p:cNvPr id="2" name="Rechteck 1"/>
          <p:cNvSpPr/>
          <p:nvPr/>
        </p:nvSpPr>
        <p:spPr>
          <a:xfrm>
            <a:off x="379562" y="3579962"/>
            <a:ext cx="11360989" cy="1923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29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1364</Words>
  <Application>Microsoft Office PowerPoint</Application>
  <PresentationFormat>Breitbild</PresentationFormat>
  <Paragraphs>139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Office</vt:lpstr>
      <vt:lpstr>WP PWIE ADC KOM  introduction S. Brezinsek and G. Calabro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Brezinse</cp:lastModifiedBy>
  <cp:revision>39</cp:revision>
  <dcterms:created xsi:type="dcterms:W3CDTF">2021-04-15T07:08:54Z</dcterms:created>
  <dcterms:modified xsi:type="dcterms:W3CDTF">2021-04-29T13:41:48Z</dcterms:modified>
</cp:coreProperties>
</file>