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2" r:id="rId1"/>
    <p:sldMasterId id="2147483682" r:id="rId2"/>
    <p:sldMasterId id="2147483694" r:id="rId3"/>
  </p:sldMasterIdLst>
  <p:notesMasterIdLst>
    <p:notesMasterId r:id="rId11"/>
  </p:notesMasterIdLst>
  <p:handoutMasterIdLst>
    <p:handoutMasterId r:id="rId12"/>
  </p:handoutMasterIdLst>
  <p:sldIdLst>
    <p:sldId id="446" r:id="rId4"/>
    <p:sldId id="452" r:id="rId5"/>
    <p:sldId id="491" r:id="rId6"/>
    <p:sldId id="453" r:id="rId7"/>
    <p:sldId id="493" r:id="rId8"/>
    <p:sldId id="494" r:id="rId9"/>
    <p:sldId id="495" r:id="rId10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 Castaldo" initials="AC" lastIdx="1" clrIdx="0">
    <p:extLst>
      <p:ext uri="{19B8F6BF-5375-455C-9EA6-DF929625EA0E}">
        <p15:presenceInfo xmlns:p15="http://schemas.microsoft.com/office/powerpoint/2012/main" userId="8b3472d3a6fa8a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7" autoAdjust="0"/>
    <p:restoredTop sz="94669" autoAdjust="0"/>
  </p:normalViewPr>
  <p:slideViewPr>
    <p:cSldViewPr>
      <p:cViewPr varScale="1">
        <p:scale>
          <a:sx n="114" d="100"/>
          <a:sy n="114" d="100"/>
        </p:scale>
        <p:origin x="19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4088" y="-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3DD2B-84C1-5947-B306-8399CBEEBC06}" type="datetimeFigureOut">
              <a:rPr lang="it-IT" smtClean="0"/>
              <a:t>06/05/21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3A75E-249F-6E4E-B321-07012913C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154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5065" tIns="47533" rIns="95065" bIns="4753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5065" tIns="47533" rIns="95065" bIns="47533" rtlCol="0"/>
          <a:lstStyle>
            <a:lvl1pPr algn="r">
              <a:defRPr sz="1200"/>
            </a:lvl1pPr>
          </a:lstStyle>
          <a:p>
            <a:fld id="{DB94BEF0-8791-426A-8E03-7075891B2546}" type="datetimeFigureOut">
              <a:rPr lang="it-IT" smtClean="0"/>
              <a:pPr/>
              <a:t>06/05/21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5" tIns="47533" rIns="95065" bIns="4753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5065" tIns="47533" rIns="95065" bIns="47533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5065" tIns="47533" rIns="95065" bIns="4753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5065" tIns="47533" rIns="95065" bIns="47533" rtlCol="0" anchor="b"/>
          <a:lstStyle>
            <a:lvl1pPr algn="r">
              <a:defRPr sz="1200"/>
            </a:lvl1pPr>
          </a:lstStyle>
          <a:p>
            <a:fld id="{91D1A32C-9902-42D3-8513-7F4E3458AD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12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62AD3-5629-47FA-AF36-A11D1818E68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3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62AD3-5629-47FA-AF36-A11D1818E68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67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62AD3-5629-47FA-AF36-A11D1818E68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4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62AD3-5629-47FA-AF36-A11D1818E68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92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62AD3-5629-47FA-AF36-A11D1818E68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85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62AD3-5629-47FA-AF36-A11D1818E68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6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62AD3-5629-47FA-AF36-A11D1818E68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8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1456" y="6527117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3F22B7-5F1B-45CA-BA9B-0DF0B7E08D4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9DDC-F342-B746-B49D-4FD852AB2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72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9DDC-F342-B746-B49D-4FD852AB2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890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9DDC-F342-B746-B49D-4FD852AB2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379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9DDC-F342-B746-B49D-4FD852AB2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496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9DDC-F342-B746-B49D-4FD852AB2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183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3" name="Immagine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45" t="8929" r="13345" b="8929"/>
          <a:stretch>
            <a:fillRect/>
          </a:stretch>
        </p:blipFill>
        <p:spPr bwMode="auto">
          <a:xfrm>
            <a:off x="125809" y="5862789"/>
            <a:ext cx="927224" cy="77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Immagine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45" t="8929" r="13345" b="8929"/>
          <a:stretch>
            <a:fillRect/>
          </a:stretch>
        </p:blipFill>
        <p:spPr bwMode="auto">
          <a:xfrm>
            <a:off x="8316416" y="45244"/>
            <a:ext cx="711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3222154" cy="8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597650"/>
            <a:ext cx="12001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61138"/>
            <a:ext cx="9144000" cy="296862"/>
          </a:xfrm>
          <a:solidFill>
            <a:srgbClr val="E3E3E3"/>
          </a:solidFill>
        </p:spPr>
        <p:txBody>
          <a:bodyPr/>
          <a:lstStyle>
            <a:lvl1pPr algn="r">
              <a:defRPr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F.G. Rimini | 2014 EFPW – Split (Croatia) | 3/12/1414 | Page </a:t>
            </a:r>
            <a:fld id="{2371FA56-47BA-4392-85EE-CB30EE6D4F22}" type="slidenum">
              <a:rPr lang="en-GB">
                <a:solidFill>
                  <a:prstClr val="black"/>
                </a:solidFill>
              </a:rPr>
              <a:pPr>
                <a:defRPr/>
              </a:pPr>
              <a:t>‹N›</a:t>
            </a:fld>
            <a:r>
              <a:rPr lang="en-GB">
                <a:solidFill>
                  <a:prstClr val="black"/>
                </a:solidFill>
              </a:rPr>
              <a:t>/14</a:t>
            </a:r>
          </a:p>
        </p:txBody>
      </p:sp>
      <p:pic>
        <p:nvPicPr>
          <p:cNvPr id="6" name="Immagine 4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89155"/>
            <a:ext cx="606501" cy="50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906681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73197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3502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9DDC-F342-B746-B49D-4FD852AB2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13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9DDC-F342-B746-B49D-4FD852AB2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62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9DDC-F342-B746-B49D-4FD852AB2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61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9DDC-F342-B746-B49D-4FD852AB2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9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9DDC-F342-B746-B49D-4FD852AB2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36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9DDC-F342-B746-B49D-4FD852AB2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10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europa.eu.int/comm/research/fusion/assoc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create.unina.it/index.php" TargetMode="Externa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228600" y="152400"/>
            <a:ext cx="8686800" cy="6324600"/>
          </a:xfrm>
          <a:prstGeom prst="roundRect">
            <a:avLst>
              <a:gd name="adj" fmla="val 4194"/>
            </a:avLst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1042" name="Picture 18" descr="creat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60472"/>
          <a:stretch>
            <a:fillRect/>
          </a:stretch>
        </p:blipFill>
        <p:spPr bwMode="auto">
          <a:xfrm>
            <a:off x="467544" y="260648"/>
            <a:ext cx="2057400" cy="207963"/>
          </a:xfrm>
          <a:prstGeom prst="rect">
            <a:avLst/>
          </a:prstGeom>
          <a:noFill/>
        </p:spPr>
      </p:pic>
      <p:sp>
        <p:nvSpPr>
          <p:cNvPr id="1044" name="AutoShape 20" descr="EURATOM-Associations website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3840163" y="3224213"/>
            <a:ext cx="1463675" cy="411162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39552" y="6525344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aseline="0" dirty="0"/>
              <a:t>R. Ambrosino</a:t>
            </a:r>
            <a:endParaRPr lang="it-IT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89833" y="188640"/>
            <a:ext cx="101461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9" r:id="rId2"/>
    <p:sldLayoutId id="214748368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59DDC-F342-B746-B49D-4FD852AB2D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8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92A26CE-FFB8-4FE5-A01D-CDB543070E4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B63A065-8843-4E9B-B0EB-190FD674BF0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2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3.jpe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image" Target="../media/image15.tiff"/><Relationship Id="rId4" Type="http://schemas.openxmlformats.org/officeDocument/2006/relationships/image" Target="../media/image7.png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496944" cy="1296144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DTT electromagnetic scenario modelling and control</a:t>
            </a:r>
            <a:br>
              <a:rPr lang="it-IT" sz="2800" dirty="0"/>
            </a:br>
            <a:endParaRPr lang="it-IT" sz="1800" dirty="0">
              <a:effectLst/>
              <a:latin typeface="Arial" charset="0"/>
              <a:ea typeface="MS Mincho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84086" y="2823302"/>
            <a:ext cx="51758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en-GB" b="1" dirty="0">
                <a:latin typeface="Arial" charset="0"/>
                <a:ea typeface="Arial" charset="0"/>
                <a:cs typeface="Arial" charset="0"/>
              </a:rPr>
              <a:t>R. Ambrosino</a:t>
            </a:r>
            <a:r>
              <a:rPr lang="en-GB" b="1" baseline="30000" dirty="0">
                <a:latin typeface="Arial" charset="0"/>
                <a:ea typeface="Arial" charset="0"/>
                <a:cs typeface="Arial" charset="0"/>
              </a:rPr>
              <a:t>1,3</a:t>
            </a:r>
            <a:r>
              <a:rPr lang="en-GB" b="1" dirty="0">
                <a:latin typeface="Arial" charset="0"/>
                <a:ea typeface="Arial" charset="0"/>
                <a:cs typeface="Arial" charset="0"/>
              </a:rPr>
              <a:t>, R. Lombroni</a:t>
            </a:r>
            <a:r>
              <a:rPr lang="en-GB" b="1" baseline="30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GB" b="1" dirty="0">
                <a:latin typeface="Arial" charset="0"/>
                <a:ea typeface="Arial" charset="0"/>
                <a:cs typeface="Arial" charset="0"/>
              </a:rPr>
              <a:t>, G. Ramogida</a:t>
            </a:r>
            <a:r>
              <a:rPr lang="en-GB" b="1" baseline="30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GB" b="1" dirty="0">
                <a:latin typeface="Arial" charset="0"/>
                <a:ea typeface="Arial" charset="0"/>
                <a:cs typeface="Arial" charset="0"/>
              </a:rPr>
              <a:t> </a:t>
            </a:r>
            <a:endParaRPr lang="en-GB" b="1" baseline="30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ctr"/>
            <a:endParaRPr lang="en-GB" b="1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43608" y="4311648"/>
            <a:ext cx="6606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baseline="30000" dirty="0"/>
              <a:t>1 </a:t>
            </a:r>
            <a:r>
              <a:rPr lang="it-IT" i="1" dirty="0"/>
              <a:t>DIETI - </a:t>
            </a:r>
            <a:r>
              <a:rPr lang="it-IT" i="1" dirty="0" err="1"/>
              <a:t>Univ</a:t>
            </a:r>
            <a:r>
              <a:rPr lang="it-IT" i="1" dirty="0"/>
              <a:t>. Napoli Federico II, Consorzio CREATE</a:t>
            </a:r>
          </a:p>
          <a:p>
            <a:pPr algn="ctr"/>
            <a:r>
              <a:rPr lang="it-IT" i="1" baseline="30000" dirty="0"/>
              <a:t>2 </a:t>
            </a:r>
            <a:r>
              <a:rPr lang="it-IT" dirty="0" err="1"/>
              <a:t>Department</a:t>
            </a:r>
            <a:r>
              <a:rPr lang="it-IT" dirty="0"/>
              <a:t> of Economy, </a:t>
            </a:r>
            <a:r>
              <a:rPr lang="it-IT" dirty="0" err="1"/>
              <a:t>Engineering</a:t>
            </a:r>
            <a:r>
              <a:rPr lang="it-IT" dirty="0"/>
              <a:t>, Society and Business Organization (DEIM), </a:t>
            </a:r>
            <a:r>
              <a:rPr lang="it-IT" dirty="0" err="1"/>
              <a:t>University</a:t>
            </a:r>
            <a:r>
              <a:rPr lang="it-IT" dirty="0"/>
              <a:t> of Tuscia, Viterbo, 01100, </a:t>
            </a:r>
            <a:r>
              <a:rPr lang="it-IT" dirty="0" err="1"/>
              <a:t>Italy</a:t>
            </a:r>
            <a:endParaRPr lang="it-IT" i="1" dirty="0"/>
          </a:p>
          <a:p>
            <a:pPr algn="ctr"/>
            <a:r>
              <a:rPr lang="it-IT" i="1" baseline="30000" dirty="0"/>
              <a:t>3 </a:t>
            </a:r>
            <a:r>
              <a:rPr lang="it-IT" i="1" dirty="0"/>
              <a:t>DTT </a:t>
            </a:r>
            <a:r>
              <a:rPr lang="it-IT" i="1" dirty="0" err="1"/>
              <a:t>Scarl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5327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179388" y="53677"/>
            <a:ext cx="7821612" cy="5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it-IT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Contents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0" y="6561138"/>
            <a:ext cx="9144000" cy="2968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DTT </a:t>
            </a:r>
            <a:r>
              <a:rPr lang="it-IT" dirty="0" err="1"/>
              <a:t>reference</a:t>
            </a:r>
            <a:r>
              <a:rPr lang="it-IT" dirty="0"/>
              <a:t> PF </a:t>
            </a:r>
            <a:r>
              <a:rPr lang="it-IT" dirty="0" err="1"/>
              <a:t>scenarios</a:t>
            </a:r>
            <a:r>
              <a:rPr lang="it-IT" dirty="0"/>
              <a:t> </a:t>
            </a:r>
            <a:r>
              <a:rPr lang="en-GB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|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Page 1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45" t="8929" r="13345" b="8929"/>
          <a:stretch>
            <a:fillRect/>
          </a:stretch>
        </p:blipFill>
        <p:spPr bwMode="auto">
          <a:xfrm>
            <a:off x="558753" y="6576644"/>
            <a:ext cx="317717" cy="26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48" y="6532959"/>
            <a:ext cx="434008" cy="330673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" y="6566771"/>
            <a:ext cx="325789" cy="31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D0C2A5C-1226-4B5C-91EE-14C6E53F9A29}"/>
              </a:ext>
            </a:extLst>
          </p:cNvPr>
          <p:cNvSpPr txBox="1"/>
          <p:nvPr/>
        </p:nvSpPr>
        <p:spPr>
          <a:xfrm>
            <a:off x="393576" y="1848165"/>
            <a:ext cx="3249544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DTT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Electromagnetic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Magnetic control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2021 WPWIE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265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179388" y="53677"/>
            <a:ext cx="7821612" cy="5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it-IT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Poloidal</a:t>
            </a:r>
            <a:r>
              <a:rPr lang="en-US" altLang="it-IT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geometry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0" y="6561138"/>
            <a:ext cx="9144000" cy="2968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DTT </a:t>
            </a:r>
            <a:r>
              <a:rPr lang="it-IT" dirty="0" err="1"/>
              <a:t>reference</a:t>
            </a:r>
            <a:r>
              <a:rPr lang="it-IT" dirty="0"/>
              <a:t> PF </a:t>
            </a:r>
            <a:r>
              <a:rPr lang="it-IT" dirty="0" err="1"/>
              <a:t>scenarios</a:t>
            </a:r>
            <a:r>
              <a:rPr lang="it-IT" dirty="0"/>
              <a:t> </a:t>
            </a:r>
            <a:r>
              <a:rPr lang="en-GB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|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Page 2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45" t="8929" r="13345" b="8929"/>
          <a:stretch>
            <a:fillRect/>
          </a:stretch>
        </p:blipFill>
        <p:spPr bwMode="auto">
          <a:xfrm>
            <a:off x="558753" y="6576644"/>
            <a:ext cx="317717" cy="26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48" y="6532959"/>
            <a:ext cx="434008" cy="330673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" y="6566771"/>
            <a:ext cx="325789" cy="31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3795688" y="1101807"/>
                <a:ext cx="532859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Poloidal geometry with: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 marL="285750" indent="-28575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GB" dirty="0"/>
                  <a:t>Major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it-IT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charset="0"/>
                      </a:rPr>
                      <m:t>=2.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19</m:t>
                    </m:r>
                    <m:r>
                      <a:rPr lang="it-IT" b="0" i="1" smtClean="0">
                        <a:latin typeface="Cambria Math" charset="0"/>
                      </a:rPr>
                      <m:t>𝑚</m:t>
                    </m:r>
                  </m:oMath>
                </a14:m>
                <a:endParaRPr lang="en-GB" dirty="0"/>
              </a:p>
              <a:p>
                <a:pPr marL="285750" indent="-28575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GB" dirty="0"/>
                  <a:t>Aspect ratio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charset="0"/>
                      </a:rPr>
                      <m:t>𝐴𝑅</m:t>
                    </m:r>
                    <m:r>
                      <a:rPr lang="it-IT" b="0" i="1" smtClean="0">
                        <a:latin typeface="Cambria Math" charset="0"/>
                      </a:rPr>
                      <m:t>≅3.16</m:t>
                    </m:r>
                  </m:oMath>
                </a14:m>
                <a:endParaRPr lang="en-GB" dirty="0"/>
              </a:p>
              <a:p>
                <a:pPr marL="285750" indent="-28575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GB" dirty="0"/>
                  <a:t>2 stainless steel vessel shells of 1.5cm</a:t>
                </a:r>
              </a:p>
              <a:p>
                <a:pPr marL="285750" indent="-28575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GB" dirty="0"/>
                  <a:t>2 stabilizing plates of 3cm </a:t>
                </a:r>
              </a:p>
              <a:p>
                <a:pPr marL="285750" indent="-28575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GB" dirty="0"/>
                  <a:t>5 ports  </a:t>
                </a:r>
              </a:p>
              <a:p>
                <a:pPr marL="285750" indent="-28575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GB" dirty="0"/>
                  <a:t>PF coil system composed by</a:t>
                </a:r>
              </a:p>
              <a:p>
                <a:pPr marL="742950" lvl="1" indent="-285750">
                  <a:lnSpc>
                    <a:spcPct val="150000"/>
                  </a:lnSpc>
                  <a:buFont typeface="Courier New" charset="0"/>
                  <a:buChar char="o"/>
                </a:pPr>
                <a:r>
                  <a:rPr lang="en-GB" dirty="0"/>
                  <a:t>24 CS/PF coils</a:t>
                </a:r>
              </a:p>
              <a:p>
                <a:pPr marL="742950" lvl="1" indent="-285750">
                  <a:lnSpc>
                    <a:spcPct val="150000"/>
                  </a:lnSpc>
                  <a:buFont typeface="Courier New" charset="0"/>
                  <a:buChar char="o"/>
                </a:pPr>
                <a:r>
                  <a:rPr lang="en-GB" dirty="0"/>
                  <a:t>6 </a:t>
                </a:r>
                <a:r>
                  <a:rPr lang="en-GB" dirty="0" err="1"/>
                  <a:t>Invessel</a:t>
                </a:r>
                <a:r>
                  <a:rPr lang="en-GB" dirty="0"/>
                  <a:t> coils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688" y="1101807"/>
                <a:ext cx="5328592" cy="4524315"/>
              </a:xfrm>
              <a:prstGeom prst="rect">
                <a:avLst/>
              </a:prstGeom>
              <a:blipFill>
                <a:blip r:embed="rId6"/>
                <a:stretch>
                  <a:fillRect l="-10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AB110C1D-A70F-40E6-BCAC-34B5449F44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650" t="6440" r="31316" b="7567"/>
          <a:stretch/>
        </p:blipFill>
        <p:spPr>
          <a:xfrm>
            <a:off x="683568" y="1231877"/>
            <a:ext cx="3112120" cy="42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8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:a16="http://schemas.microsoft.com/office/drawing/2014/main" id="{4B557852-2AE0-42A5-B558-40EA5A586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80" t="3338" r="30862" b="4229"/>
          <a:stretch/>
        </p:blipFill>
        <p:spPr>
          <a:xfrm>
            <a:off x="645748" y="3053417"/>
            <a:ext cx="1713821" cy="3138110"/>
          </a:xfrm>
          <a:prstGeom prst="rect">
            <a:avLst/>
          </a:prstGeom>
        </p:spPr>
      </p:pic>
      <p:sp>
        <p:nvSpPr>
          <p:cNvPr id="7170" name="Title 1"/>
          <p:cNvSpPr txBox="1">
            <a:spLocks/>
          </p:cNvSpPr>
          <p:nvPr/>
        </p:nvSpPr>
        <p:spPr bwMode="auto">
          <a:xfrm>
            <a:off x="179388" y="53677"/>
            <a:ext cx="7821612" cy="5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it-IT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PF coil system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0" y="6561138"/>
            <a:ext cx="9144000" cy="2968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DTT </a:t>
            </a:r>
            <a:r>
              <a:rPr lang="it-IT" dirty="0" err="1"/>
              <a:t>reference</a:t>
            </a:r>
            <a:r>
              <a:rPr lang="it-IT" dirty="0"/>
              <a:t> PF </a:t>
            </a:r>
            <a:r>
              <a:rPr lang="it-IT" dirty="0" err="1"/>
              <a:t>scenarios</a:t>
            </a:r>
            <a:r>
              <a:rPr lang="it-IT" dirty="0"/>
              <a:t> </a:t>
            </a:r>
            <a:r>
              <a:rPr lang="en-GB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|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Page 3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45" t="8929" r="13345" b="8929"/>
          <a:stretch>
            <a:fillRect/>
          </a:stretch>
        </p:blipFill>
        <p:spPr bwMode="auto">
          <a:xfrm>
            <a:off x="558753" y="6576644"/>
            <a:ext cx="317717" cy="26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648" y="6532959"/>
            <a:ext cx="434008" cy="330673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" y="6566771"/>
            <a:ext cx="325789" cy="31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51520" y="764704"/>
            <a:ext cx="8640960" cy="211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PF coils system of the DTT device is up-down symmetric and it is composed by </a:t>
            </a:r>
          </a:p>
          <a:p>
            <a:endParaRPr lang="en-GB" sz="8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b="1" dirty="0"/>
              <a:t>18 CS coils defining 6 independent circuits: 	   </a:t>
            </a:r>
            <a:r>
              <a:rPr lang="en-GB" sz="1400" i="1" dirty="0"/>
              <a:t>CS3U – CS2U – CS1U – CS1L – CS2L - CS3L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b="1" dirty="0"/>
              <a:t>6 independent PF coils: 		                    </a:t>
            </a:r>
            <a:r>
              <a:rPr lang="en-GB" sz="1400" i="1" dirty="0"/>
              <a:t>PF1 – PF2 – PF3 – PF4 – PF5 – PF6  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b="1" dirty="0"/>
              <a:t>4 independent divertor coils:                                </a:t>
            </a:r>
            <a:r>
              <a:rPr lang="en-GB" sz="1400" i="1" dirty="0"/>
              <a:t>IVC1– IVC2 – IVC3 – IVC4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b="1" dirty="0"/>
              <a:t>2 independent </a:t>
            </a:r>
            <a:r>
              <a:rPr lang="en-GB" b="1" dirty="0" err="1"/>
              <a:t>invessel</a:t>
            </a:r>
            <a:r>
              <a:rPr lang="en-GB" b="1" dirty="0"/>
              <a:t> VS coils:</a:t>
            </a:r>
            <a:r>
              <a:rPr lang="en-GB" dirty="0"/>
              <a:t>                          </a:t>
            </a:r>
            <a:r>
              <a:rPr lang="en-GB" sz="1400" i="1" dirty="0"/>
              <a:t>IVCU – IVCL </a:t>
            </a:r>
          </a:p>
        </p:txBody>
      </p:sp>
      <p:sp>
        <p:nvSpPr>
          <p:cNvPr id="7169" name="CasellaDiTesto 7168"/>
          <p:cNvSpPr txBox="1"/>
          <p:nvPr/>
        </p:nvSpPr>
        <p:spPr>
          <a:xfrm>
            <a:off x="2124439" y="4533385"/>
            <a:ext cx="1996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err="1"/>
              <a:t>Each</a:t>
            </a:r>
            <a:r>
              <a:rPr lang="it-IT" sz="1600" i="1" dirty="0"/>
              <a:t> CS </a:t>
            </a:r>
            <a:r>
              <a:rPr lang="it-IT" sz="1600" i="1" dirty="0" err="1"/>
              <a:t>circuit</a:t>
            </a:r>
            <a:r>
              <a:rPr lang="it-IT" sz="1600" i="1" dirty="0"/>
              <a:t> </a:t>
            </a:r>
            <a:r>
              <a:rPr lang="it-IT" sz="1600" i="1" dirty="0" err="1"/>
              <a:t>is</a:t>
            </a:r>
            <a:r>
              <a:rPr lang="it-IT" sz="1600" i="1" dirty="0"/>
              <a:t> </a:t>
            </a:r>
            <a:r>
              <a:rPr lang="it-IT" sz="1600" i="1" dirty="0" err="1"/>
              <a:t>composed</a:t>
            </a:r>
            <a:r>
              <a:rPr lang="it-IT" sz="1600" i="1" dirty="0"/>
              <a:t> by the </a:t>
            </a:r>
            <a:r>
              <a:rPr lang="it-IT" sz="1600" i="1" dirty="0" err="1"/>
              <a:t>series</a:t>
            </a:r>
            <a:r>
              <a:rPr lang="it-IT" sz="1600" i="1" dirty="0"/>
              <a:t> of 3 coils </a:t>
            </a:r>
            <a:r>
              <a:rPr lang="it-IT" sz="1600" i="1" dirty="0" err="1"/>
              <a:t>at</a:t>
            </a:r>
            <a:r>
              <a:rPr lang="it-IT" sz="1600" i="1" dirty="0"/>
              <a:t> high, medium and </a:t>
            </a:r>
            <a:r>
              <a:rPr lang="it-IT" sz="1600" i="1" dirty="0" err="1"/>
              <a:t>low</a:t>
            </a:r>
            <a:r>
              <a:rPr lang="it-IT" sz="1600" i="1" dirty="0"/>
              <a:t> </a:t>
            </a:r>
            <a:r>
              <a:rPr lang="it-IT" sz="1600" i="1" dirty="0" err="1"/>
              <a:t>field</a:t>
            </a:r>
            <a:endParaRPr lang="it-IT" sz="1600" i="1" dirty="0"/>
          </a:p>
        </p:txBody>
      </p:sp>
      <p:cxnSp>
        <p:nvCxnSpPr>
          <p:cNvPr id="35" name="Connettore 2 34"/>
          <p:cNvCxnSpPr>
            <a:cxnSpLocks/>
            <a:stCxn id="5" idx="1"/>
          </p:cNvCxnSpPr>
          <p:nvPr/>
        </p:nvCxnSpPr>
        <p:spPr>
          <a:xfrm flipH="1">
            <a:off x="2398065" y="3669320"/>
            <a:ext cx="2349544" cy="28446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CasellaDiTesto 7171"/>
          <p:cNvSpPr txBox="1"/>
          <p:nvPr/>
        </p:nvSpPr>
        <p:spPr>
          <a:xfrm>
            <a:off x="117929" y="3498741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CS3U_HF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2226184" y="3498741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CS3U_LF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1182643" y="2873655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CS3U_MF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38CABBE-3727-46E7-8B83-C74F92C205EF}"/>
              </a:ext>
            </a:extLst>
          </p:cNvPr>
          <p:cNvGrpSpPr/>
          <p:nvPr/>
        </p:nvGrpSpPr>
        <p:grpSpPr>
          <a:xfrm>
            <a:off x="4747609" y="2994365"/>
            <a:ext cx="2526371" cy="3230465"/>
            <a:chOff x="4747609" y="2994365"/>
            <a:chExt cx="2526371" cy="3230465"/>
          </a:xfrm>
        </p:grpSpPr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8FCAAF13-63B8-4106-9DD0-E92EB4233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4650" t="6440" r="31316" b="7567"/>
            <a:stretch/>
          </p:blipFill>
          <p:spPr>
            <a:xfrm>
              <a:off x="4885467" y="2994365"/>
              <a:ext cx="2388513" cy="3230465"/>
            </a:xfrm>
            <a:prstGeom prst="rect">
              <a:avLst/>
            </a:prstGeom>
          </p:spPr>
        </p:pic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77307C4A-3194-4CF7-805A-DA1802458FAC}"/>
                </a:ext>
              </a:extLst>
            </p:cNvPr>
            <p:cNvGrpSpPr/>
            <p:nvPr/>
          </p:nvGrpSpPr>
          <p:grpSpPr>
            <a:xfrm>
              <a:off x="4747609" y="3012154"/>
              <a:ext cx="2363506" cy="3121669"/>
              <a:chOff x="4747609" y="3012154"/>
              <a:chExt cx="2363506" cy="3121669"/>
            </a:xfrm>
          </p:grpSpPr>
          <p:sp>
            <p:nvSpPr>
              <p:cNvPr id="5" name="CasellaDiTesto 4"/>
              <p:cNvSpPr txBox="1"/>
              <p:nvPr/>
            </p:nvSpPr>
            <p:spPr>
              <a:xfrm>
                <a:off x="4747609" y="3530820"/>
                <a:ext cx="5148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/>
                  <a:t>CS3U</a:t>
                </a:r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4753646" y="3902857"/>
                <a:ext cx="5148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/>
                  <a:t>CS2U</a:t>
                </a:r>
              </a:p>
            </p:txBody>
          </p:sp>
          <p:sp>
            <p:nvSpPr>
              <p:cNvPr id="13" name="CasellaDiTesto 12"/>
              <p:cNvSpPr txBox="1"/>
              <p:nvPr/>
            </p:nvSpPr>
            <p:spPr>
              <a:xfrm>
                <a:off x="4765242" y="4239369"/>
                <a:ext cx="5148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/>
                  <a:t>CS1U</a:t>
                </a:r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4771202" y="4609598"/>
                <a:ext cx="4796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/>
                  <a:t>CS1L</a:t>
                </a:r>
              </a:p>
            </p:txBody>
          </p:sp>
          <p:sp>
            <p:nvSpPr>
              <p:cNvPr id="15" name="CasellaDiTesto 14"/>
              <p:cNvSpPr txBox="1"/>
              <p:nvPr/>
            </p:nvSpPr>
            <p:spPr>
              <a:xfrm>
                <a:off x="4774304" y="4998851"/>
                <a:ext cx="4796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/>
                  <a:t>CS2L</a:t>
                </a:r>
              </a:p>
            </p:txBody>
          </p:sp>
          <p:sp>
            <p:nvSpPr>
              <p:cNvPr id="16" name="CasellaDiTesto 15"/>
              <p:cNvSpPr txBox="1"/>
              <p:nvPr/>
            </p:nvSpPr>
            <p:spPr>
              <a:xfrm>
                <a:off x="4782876" y="5345033"/>
                <a:ext cx="4796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/>
                  <a:t>CS3L</a:t>
                </a:r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5408117" y="3012154"/>
                <a:ext cx="413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/>
                  <a:t>PF1</a:t>
                </a:r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6141330" y="3140900"/>
                <a:ext cx="413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/>
                  <a:t>PF2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6697219" y="3792419"/>
                <a:ext cx="413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/>
                  <a:t>PF3</a:t>
                </a:r>
              </a:p>
            </p:txBody>
          </p:sp>
          <p:sp>
            <p:nvSpPr>
              <p:cNvPr id="20" name="CasellaDiTesto 19"/>
              <p:cNvSpPr txBox="1"/>
              <p:nvPr/>
            </p:nvSpPr>
            <p:spPr>
              <a:xfrm>
                <a:off x="5392331" y="5856824"/>
                <a:ext cx="413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/>
                  <a:t>PF6</a:t>
                </a:r>
              </a:p>
            </p:txBody>
          </p:sp>
          <p:sp>
            <p:nvSpPr>
              <p:cNvPr id="21" name="CasellaDiTesto 20"/>
              <p:cNvSpPr txBox="1"/>
              <p:nvPr/>
            </p:nvSpPr>
            <p:spPr>
              <a:xfrm>
                <a:off x="6157210" y="5718324"/>
                <a:ext cx="413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/>
                  <a:t>PF5</a:t>
                </a:r>
              </a:p>
            </p:txBody>
          </p:sp>
          <p:sp>
            <p:nvSpPr>
              <p:cNvPr id="22" name="CasellaDiTesto 21"/>
              <p:cNvSpPr txBox="1"/>
              <p:nvPr/>
            </p:nvSpPr>
            <p:spPr>
              <a:xfrm>
                <a:off x="6679336" y="5035119"/>
                <a:ext cx="413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/>
                  <a:t>PF4</a:t>
                </a:r>
              </a:p>
            </p:txBody>
          </p:sp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B3C4E57F-E767-429B-AB44-16C2FFA4A795}"/>
                  </a:ext>
                </a:extLst>
              </p:cNvPr>
              <p:cNvSpPr txBox="1"/>
              <p:nvPr/>
            </p:nvSpPr>
            <p:spPr>
              <a:xfrm>
                <a:off x="6286672" y="4187604"/>
                <a:ext cx="4894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/>
                  <a:t>IVCU</a:t>
                </a:r>
              </a:p>
            </p:txBody>
          </p:sp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5E98AA0C-147D-4CFB-8D6A-37AA795AB55C}"/>
                  </a:ext>
                </a:extLst>
              </p:cNvPr>
              <p:cNvSpPr txBox="1"/>
              <p:nvPr/>
            </p:nvSpPr>
            <p:spPr>
              <a:xfrm>
                <a:off x="6286672" y="4665142"/>
                <a:ext cx="4542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/>
                  <a:t>IVCL</a:t>
                </a:r>
              </a:p>
            </p:txBody>
          </p:sp>
        </p:grp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BCADF0EA-1E3E-4222-909A-52281B89C482}"/>
                </a:ext>
              </a:extLst>
            </p:cNvPr>
            <p:cNvSpPr txBox="1"/>
            <p:nvPr/>
          </p:nvSpPr>
          <p:spPr>
            <a:xfrm>
              <a:off x="5171641" y="4899201"/>
              <a:ext cx="46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IVC1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602AF9DE-C90B-4881-970E-203BBE588D63}"/>
                </a:ext>
              </a:extLst>
            </p:cNvPr>
            <p:cNvSpPr txBox="1"/>
            <p:nvPr/>
          </p:nvSpPr>
          <p:spPr>
            <a:xfrm>
              <a:off x="5446687" y="5312794"/>
              <a:ext cx="46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IVC2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F9CC48C1-8579-4271-9A42-722E8EE7202A}"/>
                </a:ext>
              </a:extLst>
            </p:cNvPr>
            <p:cNvSpPr txBox="1"/>
            <p:nvPr/>
          </p:nvSpPr>
          <p:spPr>
            <a:xfrm>
              <a:off x="5822013" y="5261670"/>
              <a:ext cx="46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IVC3</a:t>
              </a: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087FE6D8-1C82-4DDA-B53D-9DA58635BBD9}"/>
                </a:ext>
              </a:extLst>
            </p:cNvPr>
            <p:cNvSpPr txBox="1"/>
            <p:nvPr/>
          </p:nvSpPr>
          <p:spPr>
            <a:xfrm>
              <a:off x="6062764" y="4980709"/>
              <a:ext cx="46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IVC4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10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179388" y="53677"/>
            <a:ext cx="7821612" cy="5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it-IT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DTT reference equilibria at flat top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0" y="6561138"/>
            <a:ext cx="9144000" cy="2968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DTT </a:t>
            </a:r>
            <a:r>
              <a:rPr lang="it-IT" dirty="0" err="1"/>
              <a:t>reference</a:t>
            </a:r>
            <a:r>
              <a:rPr lang="it-IT" dirty="0"/>
              <a:t> PF </a:t>
            </a:r>
            <a:r>
              <a:rPr lang="it-IT" dirty="0" err="1"/>
              <a:t>scenarios</a:t>
            </a:r>
            <a:r>
              <a:rPr lang="it-IT" dirty="0"/>
              <a:t> </a:t>
            </a:r>
            <a:r>
              <a:rPr lang="en-GB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|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Page 4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45" t="8929" r="13345" b="8929"/>
          <a:stretch>
            <a:fillRect/>
          </a:stretch>
        </p:blipFill>
        <p:spPr bwMode="auto">
          <a:xfrm>
            <a:off x="558753" y="6576644"/>
            <a:ext cx="317717" cy="26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48" y="6532959"/>
            <a:ext cx="434008" cy="330673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" y="6566771"/>
            <a:ext cx="325789" cy="31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38F55FD7-6B8A-1D42-BD54-7A7F8FA88046}"/>
              </a:ext>
            </a:extLst>
          </p:cNvPr>
          <p:cNvGrpSpPr/>
          <p:nvPr/>
        </p:nvGrpSpPr>
        <p:grpSpPr>
          <a:xfrm>
            <a:off x="-198705" y="980728"/>
            <a:ext cx="9323955" cy="2677548"/>
            <a:chOff x="-1295572" y="1515413"/>
            <a:chExt cx="10332067" cy="3287507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9F1D2FFD-115B-9043-BAEF-BC1367D02B68}"/>
                </a:ext>
              </a:extLst>
            </p:cNvPr>
            <p:cNvSpPr txBox="1"/>
            <p:nvPr/>
          </p:nvSpPr>
          <p:spPr>
            <a:xfrm>
              <a:off x="886304" y="1515414"/>
              <a:ext cx="2264941" cy="529045"/>
            </a:xfrm>
            <a:prstGeom prst="rect">
              <a:avLst/>
            </a:prstGeom>
            <a:noFill/>
          </p:spPr>
          <p:txBody>
            <a:bodyPr vert="horz" wrap="square" lIns="91440" tIns="0" rIns="91440" bIns="0" rtlCol="0">
              <a:spAutoFit/>
            </a:bodyPr>
            <a:lstStyle/>
            <a:p>
              <a:pPr algn="ctr" defTabSz="457189">
                <a:defRPr/>
              </a:pPr>
              <a:r>
                <a:rPr lang="it-IT" sz="1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Double </a:t>
              </a:r>
              <a:r>
                <a:rPr lang="it-IT" sz="1400" b="1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Null</a:t>
              </a:r>
              <a:r>
                <a:rPr lang="it-IT" sz="1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</a:t>
              </a:r>
            </a:p>
            <a:p>
              <a:pPr algn="ctr" defTabSz="457189">
                <a:defRPr/>
              </a:pPr>
              <a:r>
                <a:rPr lang="it-IT" sz="1400" b="1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I</a:t>
              </a:r>
              <a:r>
                <a:rPr lang="it-IT" sz="1400" b="1" baseline="-25000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pl</a:t>
              </a:r>
              <a:r>
                <a:rPr lang="it-IT" sz="1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=5 MA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7F1B8AC6-3E5A-FC45-B0ED-9FE731967CAE}"/>
                </a:ext>
              </a:extLst>
            </p:cNvPr>
            <p:cNvSpPr txBox="1"/>
            <p:nvPr/>
          </p:nvSpPr>
          <p:spPr>
            <a:xfrm>
              <a:off x="2853762" y="1515799"/>
              <a:ext cx="2264941" cy="529045"/>
            </a:xfrm>
            <a:prstGeom prst="rect">
              <a:avLst/>
            </a:prstGeom>
            <a:noFill/>
          </p:spPr>
          <p:txBody>
            <a:bodyPr vert="horz" wrap="square" lIns="91440" tIns="0" rIns="91440" bIns="0" rtlCol="0">
              <a:spAutoFit/>
            </a:bodyPr>
            <a:lstStyle/>
            <a:p>
              <a:pPr algn="ctr" defTabSz="457189">
                <a:defRPr/>
              </a:pPr>
              <a:r>
                <a:rPr lang="it-IT" sz="1400" b="1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Snowflake</a:t>
              </a:r>
              <a:endParaRPr lang="it-IT" sz="1400" b="1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  <a:p>
              <a:pPr algn="ctr" defTabSz="457189">
                <a:defRPr/>
              </a:pPr>
              <a:r>
                <a:rPr lang="it-IT" sz="1400" b="1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I</a:t>
              </a:r>
              <a:r>
                <a:rPr lang="it-IT" sz="1400" b="1" baseline="-25000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pl</a:t>
              </a:r>
              <a:r>
                <a:rPr lang="it-IT" sz="1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=4.5MA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40FBB766-91B5-A04C-9D34-F1D2A4D3C4CF}"/>
                </a:ext>
              </a:extLst>
            </p:cNvPr>
            <p:cNvSpPr txBox="1"/>
            <p:nvPr/>
          </p:nvSpPr>
          <p:spPr>
            <a:xfrm>
              <a:off x="4799496" y="1517934"/>
              <a:ext cx="2264941" cy="529045"/>
            </a:xfrm>
            <a:prstGeom prst="rect">
              <a:avLst/>
            </a:prstGeom>
            <a:noFill/>
          </p:spPr>
          <p:txBody>
            <a:bodyPr vert="horz" wrap="square" lIns="91440" tIns="0" rIns="91440" bIns="0" rtlCol="0">
              <a:spAutoFit/>
            </a:bodyPr>
            <a:lstStyle/>
            <a:p>
              <a:pPr algn="ctr" defTabSz="457189">
                <a:defRPr/>
              </a:pPr>
              <a:r>
                <a:rPr lang="it-IT" sz="1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X-</a:t>
              </a:r>
              <a:r>
                <a:rPr lang="it-IT" sz="1400" b="1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divertor</a:t>
              </a:r>
              <a:endParaRPr lang="it-IT" sz="1400" b="1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  <a:p>
              <a:pPr algn="ctr" defTabSz="457189">
                <a:defRPr/>
              </a:pPr>
              <a:r>
                <a:rPr lang="it-IT" sz="1400" b="1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I</a:t>
              </a:r>
              <a:r>
                <a:rPr lang="it-IT" sz="1400" b="1" baseline="-25000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pl</a:t>
              </a:r>
              <a:r>
                <a:rPr lang="it-IT" sz="1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=4.5MA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A6F07596-0C2D-464C-B0DD-2BACAFBDF456}"/>
                </a:ext>
              </a:extLst>
            </p:cNvPr>
            <p:cNvSpPr txBox="1"/>
            <p:nvPr/>
          </p:nvSpPr>
          <p:spPr>
            <a:xfrm>
              <a:off x="6816016" y="1528438"/>
              <a:ext cx="2220479" cy="529045"/>
            </a:xfrm>
            <a:prstGeom prst="rect">
              <a:avLst/>
            </a:prstGeom>
            <a:noFill/>
          </p:spPr>
          <p:txBody>
            <a:bodyPr vert="horz" wrap="square" lIns="91440" tIns="0" rIns="91440" bIns="0" rtlCol="0">
              <a:spAutoFit/>
            </a:bodyPr>
            <a:lstStyle/>
            <a:p>
              <a:pPr algn="ctr" defTabSz="457189">
                <a:defRPr/>
              </a:pPr>
              <a:r>
                <a:rPr lang="it-IT" sz="1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Negative </a:t>
              </a:r>
              <a:r>
                <a:rPr lang="it-IT" sz="1400" b="1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Triang</a:t>
              </a:r>
              <a:r>
                <a:rPr lang="it-IT" sz="1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.</a:t>
              </a:r>
            </a:p>
            <a:p>
              <a:pPr algn="ctr" defTabSz="457189">
                <a:defRPr/>
              </a:pPr>
              <a:r>
                <a:rPr lang="it-IT" sz="1400" b="1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I</a:t>
              </a:r>
              <a:r>
                <a:rPr lang="it-IT" sz="1400" b="1" baseline="-25000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pl</a:t>
              </a:r>
              <a:r>
                <a:rPr lang="it-IT" sz="1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=4MA</a:t>
              </a:r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0AB4CD20-2FE8-184C-97DC-AAE33AA577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868" r="29985"/>
            <a:stretch/>
          </p:blipFill>
          <p:spPr>
            <a:xfrm>
              <a:off x="990558" y="1906798"/>
              <a:ext cx="1847860" cy="2819400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5082D6BC-B764-894F-A742-32410FA985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682" r="31030"/>
            <a:stretch/>
          </p:blipFill>
          <p:spPr>
            <a:xfrm>
              <a:off x="2958419" y="1885331"/>
              <a:ext cx="1904712" cy="2819400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87836A88-EE09-B541-A794-557F9C229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854" r="29482"/>
            <a:stretch/>
          </p:blipFill>
          <p:spPr>
            <a:xfrm>
              <a:off x="5118703" y="1906798"/>
              <a:ext cx="1862802" cy="281940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25535F17-8D10-404A-B9A9-3F07C076B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5758"/>
            <a:stretch/>
          </p:blipFill>
          <p:spPr>
            <a:xfrm>
              <a:off x="-1295572" y="2052235"/>
              <a:ext cx="2501084" cy="2750685"/>
            </a:xfrm>
            <a:prstGeom prst="rect">
              <a:avLst/>
            </a:prstGeom>
            <a:noFill/>
          </p:spPr>
        </p:pic>
        <p:pic>
          <p:nvPicPr>
            <p:cNvPr id="21" name="Immagine 20" descr="Immagine che contiene edificio, finestra&#10;&#10;Descrizione generata automaticamente">
              <a:extLst>
                <a:ext uri="{FF2B5EF4-FFF2-40B4-BE49-F238E27FC236}">
                  <a16:creationId xmlns:a16="http://schemas.microsoft.com/office/drawing/2014/main" id="{E2A8B72A-D83F-4646-9F4D-806BE6986B66}"/>
                </a:ext>
              </a:extLst>
            </p:cNvPr>
            <p:cNvPicPr/>
            <p:nvPr/>
          </p:nvPicPr>
          <p:blipFill rotWithShape="1">
            <a:blip r:embed="rId10"/>
            <a:srcRect l="24863" t="52196" r="50001" b="2200"/>
            <a:stretch/>
          </p:blipFill>
          <p:spPr bwMode="auto">
            <a:xfrm>
              <a:off x="7064436" y="2095310"/>
              <a:ext cx="1828083" cy="247228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BDDDE648-FE9B-F742-8659-9D1D4DED60B7}"/>
                </a:ext>
              </a:extLst>
            </p:cNvPr>
            <p:cNvSpPr txBox="1"/>
            <p:nvPr/>
          </p:nvSpPr>
          <p:spPr>
            <a:xfrm>
              <a:off x="-1154309" y="1515413"/>
              <a:ext cx="2264941" cy="529045"/>
            </a:xfrm>
            <a:prstGeom prst="rect">
              <a:avLst/>
            </a:prstGeom>
            <a:noFill/>
          </p:spPr>
          <p:txBody>
            <a:bodyPr vert="horz" wrap="square" lIns="91440" tIns="0" rIns="91440" bIns="0" rtlCol="0">
              <a:spAutoFit/>
            </a:bodyPr>
            <a:lstStyle/>
            <a:p>
              <a:pPr algn="ctr" defTabSz="457189">
                <a:defRPr/>
              </a:pPr>
              <a:r>
                <a:rPr lang="it-IT" sz="1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Single </a:t>
              </a:r>
              <a:r>
                <a:rPr lang="it-IT" sz="1400" b="1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Null</a:t>
              </a:r>
              <a:r>
                <a:rPr lang="it-IT" sz="1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 </a:t>
              </a:r>
            </a:p>
            <a:p>
              <a:pPr algn="ctr" defTabSz="457189">
                <a:defRPr/>
              </a:pPr>
              <a:r>
                <a:rPr lang="it-IT" sz="1400" b="1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I</a:t>
              </a:r>
              <a:r>
                <a:rPr lang="it-IT" sz="1400" b="1" baseline="-25000" dirty="0" err="1">
                  <a:solidFill>
                    <a:prstClr val="black"/>
                  </a:solidFill>
                  <a:latin typeface="Trebuchet MS" panose="020B0603020202020204" pitchFamily="34" charset="0"/>
                </a:rPr>
                <a:t>pl</a:t>
              </a:r>
              <a:r>
                <a:rPr lang="it-IT" sz="14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=5.5 MA</a:t>
              </a: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294E07-361B-2449-A101-FB2684A89E66}"/>
              </a:ext>
            </a:extLst>
          </p:cNvPr>
          <p:cNvSpPr txBox="1"/>
          <p:nvPr/>
        </p:nvSpPr>
        <p:spPr>
          <a:xfrm>
            <a:off x="421003" y="3645024"/>
            <a:ext cx="81572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the reference configurations the following scenario phases have been developed: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Preliminary Breakdown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Ramp-up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Flat top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Ongoing activities: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Detailed breakdown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Definition of the ramp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Definition of the transitions (LH and HL)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Coupling between transport and electromagnetic simulations</a:t>
            </a:r>
          </a:p>
        </p:txBody>
      </p:sp>
    </p:spTree>
    <p:extLst>
      <p:ext uri="{BB962C8B-B14F-4D97-AF65-F5344CB8AC3E}">
        <p14:creationId xmlns:p14="http://schemas.microsoft.com/office/powerpoint/2010/main" val="307427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179388" y="53677"/>
            <a:ext cx="7821612" cy="5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it-IT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DTT Control issues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0" y="6561138"/>
            <a:ext cx="9144000" cy="2968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DTT </a:t>
            </a:r>
            <a:r>
              <a:rPr lang="it-IT" dirty="0" err="1"/>
              <a:t>reference</a:t>
            </a:r>
            <a:r>
              <a:rPr lang="it-IT" dirty="0"/>
              <a:t> PF </a:t>
            </a:r>
            <a:r>
              <a:rPr lang="it-IT" dirty="0" err="1"/>
              <a:t>scenarios</a:t>
            </a:r>
            <a:r>
              <a:rPr lang="it-IT" dirty="0"/>
              <a:t> </a:t>
            </a:r>
            <a:r>
              <a:rPr lang="en-GB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|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Page 5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45" t="8929" r="13345" b="8929"/>
          <a:stretch>
            <a:fillRect/>
          </a:stretch>
        </p:blipFill>
        <p:spPr bwMode="auto">
          <a:xfrm>
            <a:off x="558753" y="6576644"/>
            <a:ext cx="317717" cy="26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48" y="6532959"/>
            <a:ext cx="434008" cy="330673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" y="6566771"/>
            <a:ext cx="325789" cy="31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22F75188-6B06-304D-BE78-E0C41EF70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7" y="764704"/>
            <a:ext cx="8949909" cy="52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it-IT" kern="0" dirty="0">
                <a:ea typeface="Arial" charset="0"/>
                <a:cs typeface="Arial" charset="0"/>
              </a:rPr>
              <a:t>Control of alternative configurations represents a very challenging problem for the next generation devices. The main issues of the control of alternative configurations are related to:</a:t>
            </a:r>
            <a:endParaRPr lang="en-US" kern="0" dirty="0">
              <a:ea typeface="Arial" charset="0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i="1" kern="0" dirty="0">
                <a:ea typeface="Arial" charset="0"/>
                <a:cs typeface="Arial" charset="0"/>
              </a:rPr>
              <a:t>Vertical stability</a:t>
            </a:r>
          </a:p>
          <a:p>
            <a:pPr marL="742950" lvl="1" indent="-285750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kern="0" dirty="0">
              <a:ea typeface="Arial" charset="0"/>
              <a:cs typeface="Arial" charset="0"/>
            </a:endParaRPr>
          </a:p>
          <a:p>
            <a:pPr marL="1200150" lvl="2" indent="-28575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i="1" kern="0" dirty="0">
                <a:ea typeface="Arial" charset="0"/>
                <a:cs typeface="Arial" charset="0"/>
              </a:rPr>
              <a:t>Needs to increase the elongation to recover the plasma volume </a:t>
            </a:r>
          </a:p>
          <a:p>
            <a:pPr marL="1200150" lvl="2" indent="-28575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i="1" kern="0" dirty="0">
                <a:ea typeface="Arial" charset="0"/>
                <a:cs typeface="Arial" charset="0"/>
              </a:rPr>
              <a:t>High distance between plasma and conductive structures</a:t>
            </a:r>
          </a:p>
          <a:p>
            <a:pPr lvl="1" algn="just">
              <a:lnSpc>
                <a:spcPct val="90000"/>
              </a:lnSpc>
              <a:defRPr/>
            </a:pPr>
            <a:endParaRPr lang="en-US" i="1" kern="0" dirty="0">
              <a:ea typeface="Arial" charset="0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i="1" kern="0" dirty="0">
                <a:ea typeface="Arial" charset="0"/>
                <a:cs typeface="Arial" charset="0"/>
              </a:rPr>
              <a:t>Shape control </a:t>
            </a:r>
          </a:p>
          <a:p>
            <a:pPr marL="742950" lvl="1" indent="-285750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kern="0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marL="1200150" lvl="2" indent="-28575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i="1" kern="0" dirty="0">
                <a:ea typeface="Arial" charset="0"/>
                <a:cs typeface="Arial" charset="0"/>
              </a:rPr>
              <a:t>High sensitivity of the configurations with respect to plasma current variations</a:t>
            </a:r>
          </a:p>
          <a:p>
            <a:pPr marL="742950" lvl="1" indent="-285750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kern="0" dirty="0">
              <a:ea typeface="Arial" charset="0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i="1" kern="0" dirty="0">
                <a:ea typeface="Arial" charset="0"/>
                <a:cs typeface="Arial" charset="0"/>
              </a:rPr>
              <a:t>Power exhaust control </a:t>
            </a:r>
          </a:p>
          <a:p>
            <a:pPr marL="742950" lvl="1" indent="-285750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b="1" i="1" kern="0" dirty="0">
              <a:ea typeface="Arial" charset="0"/>
              <a:cs typeface="Arial" charset="0"/>
            </a:endParaRPr>
          </a:p>
          <a:p>
            <a:pPr marL="1200150" lvl="2" indent="-28575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i="1" kern="0" dirty="0">
                <a:ea typeface="Arial" charset="0"/>
                <a:cs typeface="Arial" charset="0"/>
              </a:rPr>
              <a:t>Internal coils needed for the control power exhaust parameters such as flux expansion and connection length</a:t>
            </a:r>
          </a:p>
          <a:p>
            <a:pPr marL="1200150" lvl="2" indent="-28575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i="1" kern="0" dirty="0">
                <a:ea typeface="Arial" charset="0"/>
                <a:cs typeface="Arial" charset="0"/>
              </a:rPr>
              <a:t>Possibility to implement additional control strategy to reduce to stress on the divertor plates such as </a:t>
            </a:r>
            <a:r>
              <a:rPr lang="en-US" b="1" i="1" kern="0" dirty="0">
                <a:ea typeface="Arial" charset="0"/>
                <a:cs typeface="Arial" charset="0"/>
              </a:rPr>
              <a:t>sweeping of the legs</a:t>
            </a:r>
            <a:r>
              <a:rPr lang="en-US" i="1" kern="0" dirty="0">
                <a:ea typeface="Arial" charset="0"/>
                <a:cs typeface="Arial" charset="0"/>
              </a:rPr>
              <a:t> and </a:t>
            </a:r>
            <a:r>
              <a:rPr lang="en-US" b="1" i="1" kern="0" dirty="0">
                <a:ea typeface="Arial" charset="0"/>
                <a:cs typeface="Arial" charset="0"/>
              </a:rPr>
              <a:t>plasma wobbling </a:t>
            </a:r>
          </a:p>
          <a:p>
            <a:pPr marL="1200150" lvl="2" indent="-285750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b="1" i="1" kern="0" dirty="0">
              <a:ea typeface="Arial" charset="0"/>
              <a:cs typeface="Arial" charset="0"/>
            </a:endParaRPr>
          </a:p>
          <a:p>
            <a:pPr lvl="1" algn="just">
              <a:lnSpc>
                <a:spcPct val="90000"/>
              </a:lnSpc>
              <a:defRPr/>
            </a:pPr>
            <a:endParaRPr lang="en-US" kern="0" dirty="0">
              <a:ea typeface="Arial" charset="0"/>
              <a:cs typeface="Arial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678E083-095D-0845-8690-89330588E798}"/>
              </a:ext>
            </a:extLst>
          </p:cNvPr>
          <p:cNvSpPr/>
          <p:nvPr/>
        </p:nvSpPr>
        <p:spPr>
          <a:xfrm>
            <a:off x="-787018" y="5427201"/>
            <a:ext cx="975442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 algn="ctr">
              <a:lnSpc>
                <a:spcPct val="90000"/>
              </a:lnSpc>
              <a:buFont typeface="Arial" charset="0"/>
              <a:buChar char="•"/>
              <a:defRPr/>
            </a:pPr>
            <a:endParaRPr lang="en-US" b="1" i="1" kern="0" dirty="0">
              <a:ea typeface="Arial" charset="0"/>
              <a:cs typeface="Arial" charset="0"/>
            </a:endParaRPr>
          </a:p>
          <a:p>
            <a:pPr lvl="2" algn="ctr">
              <a:lnSpc>
                <a:spcPct val="90000"/>
              </a:lnSpc>
              <a:defRPr/>
            </a:pPr>
            <a:r>
              <a:rPr lang="en-US" b="1" i="1" kern="0" dirty="0">
                <a:ea typeface="Arial" charset="0"/>
                <a:cs typeface="Arial" charset="0"/>
              </a:rPr>
              <a:t>IN THE DTT DESIGN PHASE A PRELIMINARY ANALYSIS OF THE CONTROL  ISSUES  IS </a:t>
            </a:r>
          </a:p>
          <a:p>
            <a:pPr lvl="2" algn="ctr">
              <a:lnSpc>
                <a:spcPct val="90000"/>
              </a:lnSpc>
              <a:defRPr/>
            </a:pPr>
            <a:r>
              <a:rPr lang="en-US" b="1" i="1" kern="0" dirty="0">
                <a:ea typeface="Arial" charset="0"/>
                <a:cs typeface="Arial" charset="0"/>
              </a:rPr>
              <a:t>NEEDED FOR THE OPTIMIZATION OF THE PLASMA CONFIGURATIONS, PFCs, DIVERTOR AND VACUUM VESSEL</a:t>
            </a:r>
          </a:p>
        </p:txBody>
      </p:sp>
    </p:spTree>
    <p:extLst>
      <p:ext uri="{BB962C8B-B14F-4D97-AF65-F5344CB8AC3E}">
        <p14:creationId xmlns:p14="http://schemas.microsoft.com/office/powerpoint/2010/main" val="292869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179388" y="53677"/>
            <a:ext cx="7821612" cy="5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it-IT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2021 CREATE activities on WPWIE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0" y="6561138"/>
            <a:ext cx="9144000" cy="2968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DTT </a:t>
            </a:r>
            <a:r>
              <a:rPr lang="it-IT" dirty="0" err="1"/>
              <a:t>reference</a:t>
            </a:r>
            <a:r>
              <a:rPr lang="it-IT" dirty="0"/>
              <a:t> PF </a:t>
            </a:r>
            <a:r>
              <a:rPr lang="it-IT" dirty="0" err="1"/>
              <a:t>scenarios</a:t>
            </a:r>
            <a:r>
              <a:rPr lang="it-IT" dirty="0"/>
              <a:t> </a:t>
            </a:r>
            <a:r>
              <a:rPr lang="en-GB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|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Page 6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45" t="8929" r="13345" b="8929"/>
          <a:stretch>
            <a:fillRect/>
          </a:stretch>
        </p:blipFill>
        <p:spPr bwMode="auto">
          <a:xfrm>
            <a:off x="558753" y="6576644"/>
            <a:ext cx="317717" cy="26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48" y="6532959"/>
            <a:ext cx="434008" cy="330673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" y="6566771"/>
            <a:ext cx="325789" cy="31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22F75188-6B06-304D-BE78-E0C41EF70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7" y="764704"/>
            <a:ext cx="8949909" cy="52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kern="0" dirty="0">
              <a:ea typeface="Arial" charset="0"/>
              <a:cs typeface="Arial" charset="0"/>
            </a:endParaRPr>
          </a:p>
          <a:p>
            <a:pPr marL="285750" indent="-285750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kern="0" dirty="0">
              <a:ea typeface="Arial" charset="0"/>
              <a:cs typeface="Arial" charset="0"/>
            </a:endParaRPr>
          </a:p>
          <a:p>
            <a:pPr marL="285750" indent="-285750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kern="0" dirty="0">
              <a:ea typeface="Arial" charset="0"/>
              <a:cs typeface="Arial" charset="0"/>
            </a:endParaRPr>
          </a:p>
          <a:p>
            <a:pPr marL="285750" indent="-285750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kern="0" dirty="0">
              <a:ea typeface="Arial" charset="0"/>
              <a:cs typeface="Arial" charset="0"/>
            </a:endParaRPr>
          </a:p>
          <a:p>
            <a:pPr marL="285750" indent="-285750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kern="0" dirty="0">
              <a:ea typeface="Arial" charset="0"/>
              <a:cs typeface="Arial" charset="0"/>
            </a:endParaRPr>
          </a:p>
          <a:p>
            <a:pPr marL="285750" indent="-285750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kern="0" dirty="0">
              <a:ea typeface="Arial" charset="0"/>
              <a:cs typeface="Arial" charset="0"/>
            </a:endParaRPr>
          </a:p>
          <a:p>
            <a:pPr marL="285750" indent="-285750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kern="0" dirty="0">
              <a:ea typeface="Arial" charset="0"/>
              <a:cs typeface="Arial" charset="0"/>
            </a:endParaRPr>
          </a:p>
          <a:p>
            <a:pPr marL="285750" indent="-285750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kern="0" dirty="0">
              <a:ea typeface="Arial" charset="0"/>
              <a:cs typeface="Arial" charset="0"/>
            </a:endParaRPr>
          </a:p>
          <a:p>
            <a:pPr marL="285750" indent="-285750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kern="0" dirty="0">
              <a:ea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b="1" i="1" kern="0" dirty="0">
              <a:ea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b="1" i="1" kern="0" dirty="0">
                <a:ea typeface="Arial" charset="0"/>
                <a:cs typeface="Arial" charset="0"/>
              </a:rPr>
              <a:t>Electromagnetic modelling</a:t>
            </a:r>
            <a:endParaRPr lang="en-US" kern="0" dirty="0">
              <a:ea typeface="Arial" charset="0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ea typeface="Arial" charset="0"/>
                <a:cs typeface="Arial" charset="0"/>
              </a:rPr>
              <a:t>Support to the DTT physic activities under WPWIE (resp: P. </a:t>
            </a:r>
            <a:r>
              <a:rPr lang="en-US" kern="0" dirty="0" err="1">
                <a:ea typeface="Arial" charset="0"/>
                <a:cs typeface="Arial" charset="0"/>
              </a:rPr>
              <a:t>Innocente</a:t>
            </a:r>
            <a:r>
              <a:rPr lang="en-US" kern="0" dirty="0">
                <a:ea typeface="Arial" charset="0"/>
                <a:cs typeface="Arial" charset="0"/>
              </a:rPr>
              <a:t>) in terms of definition of additional DTT plasma configurations</a:t>
            </a:r>
          </a:p>
          <a:p>
            <a:pPr lvl="1" algn="just">
              <a:lnSpc>
                <a:spcPct val="90000"/>
              </a:lnSpc>
              <a:defRPr/>
            </a:pPr>
            <a:endParaRPr lang="en-US" i="1" kern="0" dirty="0">
              <a:ea typeface="Arial" charset="0"/>
              <a:cs typeface="Arial" charset="0"/>
            </a:endParaRPr>
          </a:p>
          <a:p>
            <a:pPr marL="285750" indent="-28575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i="1" kern="0" dirty="0">
                <a:ea typeface="Arial" charset="0"/>
                <a:cs typeface="Arial" charset="0"/>
              </a:rPr>
              <a:t>Magnetic control </a:t>
            </a:r>
          </a:p>
          <a:p>
            <a:pPr marL="742950" lvl="1" indent="-28575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kern="0" dirty="0">
                <a:ea typeface="Arial" charset="0"/>
                <a:cs typeface="Arial" charset="0"/>
              </a:rPr>
              <a:t>Design of the preliminary shape controllers for SN and alternative configurations for the analysis of disturbances and transients (LH and HL). Effect on the divertor design</a:t>
            </a:r>
          </a:p>
          <a:p>
            <a:pPr marL="742950" lvl="1" indent="-285750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kern="0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marL="285750" indent="-28575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i="1" kern="0" dirty="0">
                <a:ea typeface="Arial" charset="0"/>
                <a:cs typeface="Arial" charset="0"/>
              </a:rPr>
              <a:t>VDE and Disruptions</a:t>
            </a:r>
          </a:p>
          <a:p>
            <a:pPr marL="742950" lvl="1" indent="-28575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kern="0" dirty="0">
                <a:ea typeface="Arial" charset="0"/>
                <a:cs typeface="Arial" charset="0"/>
              </a:rPr>
              <a:t>Analysis of the effects of VDE and MD of the plasma facing components </a:t>
            </a:r>
          </a:p>
          <a:p>
            <a:pPr marL="1200150" lvl="2" indent="-285750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b="1" i="1" kern="0" dirty="0">
              <a:ea typeface="Arial" charset="0"/>
              <a:cs typeface="Arial" charset="0"/>
            </a:endParaRPr>
          </a:p>
          <a:p>
            <a:pPr lvl="1" algn="just">
              <a:lnSpc>
                <a:spcPct val="90000"/>
              </a:lnSpc>
              <a:defRPr/>
            </a:pPr>
            <a:endParaRPr lang="en-US" kern="0" dirty="0">
              <a:ea typeface="Arial" charset="0"/>
              <a:cs typeface="Arial" charset="0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857694F6-B205-2B47-A3DC-635214BC2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65879"/>
              </p:ext>
            </p:extLst>
          </p:nvPr>
        </p:nvGraphicFramePr>
        <p:xfrm>
          <a:off x="45116" y="820752"/>
          <a:ext cx="9017695" cy="2190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9588">
                  <a:extLst>
                    <a:ext uri="{9D8B030D-6E8A-4147-A177-3AD203B41FA5}">
                      <a16:colId xmlns:a16="http://schemas.microsoft.com/office/drawing/2014/main" val="2696706212"/>
                    </a:ext>
                  </a:extLst>
                </a:gridCol>
                <a:gridCol w="7398107">
                  <a:extLst>
                    <a:ext uri="{9D8B030D-6E8A-4147-A177-3AD203B41FA5}">
                      <a16:colId xmlns:a16="http://schemas.microsoft.com/office/drawing/2014/main" val="21767996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40385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600" spc="-15">
                          <a:effectLst/>
                        </a:rPr>
                        <a:t>Deliverable ID: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0385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600" spc="-15">
                          <a:effectLst/>
                        </a:rPr>
                        <a:t>Deliverable Title: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8129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40385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600" spc="-15">
                          <a:effectLst/>
                        </a:rPr>
                        <a:t>D1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0385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600" spc="-15">
                          <a:effectLst/>
                        </a:rPr>
                        <a:t>Engineering compatibility of </a:t>
                      </a:r>
                      <a:r>
                        <a:rPr lang="en-GB" sz="1600">
                          <a:effectLst/>
                        </a:rPr>
                        <a:t>best promising configurations described in WP ADC-DTT’s final report for DTT facility: recommendations for control and equilibria design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1734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40385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600" spc="-15">
                          <a:effectLst/>
                        </a:rPr>
                        <a:t>D2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0385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600" spc="-15" dirty="0">
                          <a:effectLst/>
                        </a:rPr>
                        <a:t>Engineering compatibility of </a:t>
                      </a:r>
                      <a:r>
                        <a:rPr lang="en-GB" sz="1600" dirty="0">
                          <a:effectLst/>
                        </a:rPr>
                        <a:t>best promising configurations described in WP ADC-DTT’s final report for DTT facility: recommendations for VDE and disruption consequences 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4447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949490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29360</TotalTime>
  <Words>620</Words>
  <Application>Microsoft Macintosh PowerPoint</Application>
  <PresentationFormat>Presentazione su schermo (4:3)</PresentationFormat>
  <Paragraphs>133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7</vt:i4>
      </vt:variant>
    </vt:vector>
  </HeadingPairs>
  <TitlesOfParts>
    <vt:vector size="16" baseType="lpstr">
      <vt:lpstr>Arial</vt:lpstr>
      <vt:lpstr>Calibri</vt:lpstr>
      <vt:lpstr>Cambria Math</vt:lpstr>
      <vt:lpstr>Courier New</vt:lpstr>
      <vt:lpstr>Times New Roman</vt:lpstr>
      <vt:lpstr>Trebuchet MS</vt:lpstr>
      <vt:lpstr>1_Blank Presentation</vt:lpstr>
      <vt:lpstr>Struttura personalizzata</vt:lpstr>
      <vt:lpstr>Office Theme</vt:lpstr>
      <vt:lpstr>DTT electromagnetic scenario modelling and control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for the position of Project Leader for WPDTT2</dc:title>
  <dc:creator>Albanese</dc:creator>
  <cp:lastModifiedBy>ROBERTO AMBROSINO</cp:lastModifiedBy>
  <cp:revision>684</cp:revision>
  <cp:lastPrinted>2017-06-19T23:02:38Z</cp:lastPrinted>
  <dcterms:created xsi:type="dcterms:W3CDTF">2013-08-26T23:12:32Z</dcterms:created>
  <dcterms:modified xsi:type="dcterms:W3CDTF">2021-05-06T12:44:21Z</dcterms:modified>
</cp:coreProperties>
</file>