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323" r:id="rId7"/>
    <p:sldId id="324" r:id="rId8"/>
    <p:sldId id="325" r:id="rId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rsdon, Mike M" initials="FMM" lastIdx="2" clrIdx="0">
    <p:extLst>
      <p:ext uri="{19B8F6BF-5375-455C-9EA6-DF929625EA0E}">
        <p15:presenceInfo xmlns:p15="http://schemas.microsoft.com/office/powerpoint/2012/main" userId="S::mike.fursdon@ukaea.uk::5c6d0c2e-7435-4246-bd27-f8cc056ef71b" providerId="AD"/>
      </p:ext>
    </p:extLst>
  </p:cmAuthor>
  <p:cmAuthor id="2" name="Maviglia Francesco" initials="MF" lastIdx="4" clrIdx="1">
    <p:extLst>
      <p:ext uri="{19B8F6BF-5375-455C-9EA6-DF929625EA0E}">
        <p15:presenceInfo xmlns:p15="http://schemas.microsoft.com/office/powerpoint/2012/main" userId="S-1-5-21-2787844074-428174326-3810525616-94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3102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06/05/2021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 of presenter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980755" y="5733256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Logo of presenter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92080" y="5805264"/>
            <a:ext cx="3610184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8" name="Picture 9" descr="C:\Users\franket\Desktop\EUROfusion_PPPT_Logo_small.jpg">
            <a:extLst>
              <a:ext uri="{FF2B5EF4-FFF2-40B4-BE49-F238E27FC236}">
                <a16:creationId xmlns:a16="http://schemas.microsoft.com/office/drawing/2014/main" id="{7DBDE91E-F984-4AB5-9FAA-B4177F4593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06" y="5965785"/>
            <a:ext cx="1517650" cy="52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9CD015-B9C3-4348-84C0-E1583099BD1B}"/>
              </a:ext>
            </a:extLst>
          </p:cNvPr>
          <p:cNvGrpSpPr/>
          <p:nvPr userDrawn="1"/>
        </p:nvGrpSpPr>
        <p:grpSpPr>
          <a:xfrm>
            <a:off x="6982691" y="1844824"/>
            <a:ext cx="1750700" cy="723855"/>
            <a:chOff x="395536" y="5805264"/>
            <a:chExt cx="1440160" cy="72385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E051AB8-0865-43E9-8DFB-0527B6B9DA86}"/>
                </a:ext>
              </a:extLst>
            </p:cNvPr>
            <p:cNvSpPr/>
            <p:nvPr userDrawn="1"/>
          </p:nvSpPr>
          <p:spPr>
            <a:xfrm>
              <a:off x="395536" y="5805264"/>
              <a:ext cx="1440160" cy="43204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C2D0AF-A7D6-40B5-9D0D-624CD3FF9B84}"/>
                </a:ext>
              </a:extLst>
            </p:cNvPr>
            <p:cNvSpPr txBox="1"/>
            <p:nvPr userDrawn="1"/>
          </p:nvSpPr>
          <p:spPr>
            <a:xfrm>
              <a:off x="611560" y="5821233"/>
              <a:ext cx="9453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002060"/>
                  </a:solidFill>
                </a:rPr>
                <a:t>WPPWIE</a:t>
              </a:r>
            </a:p>
          </p:txBody>
        </p: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1AC79EEC-A2AE-499F-B5D7-411141B71607}"/>
              </a:ext>
            </a:extLst>
          </p:cNvPr>
          <p:cNvGrpSpPr/>
          <p:nvPr userDrawn="1"/>
        </p:nvGrpSpPr>
        <p:grpSpPr>
          <a:xfrm>
            <a:off x="126153" y="5965785"/>
            <a:ext cx="1735897" cy="723855"/>
            <a:chOff x="395536" y="5805264"/>
            <a:chExt cx="1440160" cy="723855"/>
          </a:xfrm>
        </p:grpSpPr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7E4038E0-1F44-4AE9-82AA-67085D6CE3D5}"/>
                </a:ext>
              </a:extLst>
            </p:cNvPr>
            <p:cNvSpPr/>
            <p:nvPr userDrawn="1"/>
          </p:nvSpPr>
          <p:spPr>
            <a:xfrm>
              <a:off x="395536" y="5805264"/>
              <a:ext cx="1440160" cy="43204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A77243B5-CF1A-4BFE-A54C-7B67E1CA145C}"/>
                </a:ext>
              </a:extLst>
            </p:cNvPr>
            <p:cNvSpPr txBox="1"/>
            <p:nvPr userDrawn="1"/>
          </p:nvSpPr>
          <p:spPr>
            <a:xfrm>
              <a:off x="611560" y="5821233"/>
              <a:ext cx="9453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002060"/>
                  </a:solidFill>
                </a:rPr>
                <a:t>WPPWIE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 algn="r"/>
            <a:r>
              <a:rPr lang="en-GB" dirty="0"/>
              <a:t>Fanelli |  Limiter Tasks | WPDIV </a:t>
            </a:r>
            <a:r>
              <a:rPr lang="en-GB" dirty="0" err="1"/>
              <a:t>KoM</a:t>
            </a:r>
            <a:r>
              <a:rPr lang="en-GB" dirty="0"/>
              <a:t> Mar 2021 | Page </a:t>
            </a:r>
            <a:fld id="{6A6D9FA1-99C7-4910-8E32-B85D378B0060}" type="slidenum">
              <a:rPr lang="en-GB" smtClean="0"/>
              <a:pPr algn="r"/>
              <a:t>‹N›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414053-17A3-4156-B064-AC4327DA76C8}"/>
              </a:ext>
            </a:extLst>
          </p:cNvPr>
          <p:cNvGrpSpPr/>
          <p:nvPr userDrawn="1"/>
        </p:nvGrpSpPr>
        <p:grpSpPr>
          <a:xfrm>
            <a:off x="6724996" y="167230"/>
            <a:ext cx="1397708" cy="597565"/>
            <a:chOff x="395536" y="5805264"/>
            <a:chExt cx="1440160" cy="74609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FC01A5C-FBC6-4A51-BCE8-2EB112DA37CA}"/>
                </a:ext>
              </a:extLst>
            </p:cNvPr>
            <p:cNvSpPr/>
            <p:nvPr userDrawn="1"/>
          </p:nvSpPr>
          <p:spPr>
            <a:xfrm>
              <a:off x="395536" y="5805264"/>
              <a:ext cx="1440160" cy="43204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439A6F-E52F-4B2C-B61C-38DA39779FEF}"/>
                </a:ext>
              </a:extLst>
            </p:cNvPr>
            <p:cNvSpPr txBox="1"/>
            <p:nvPr userDrawn="1"/>
          </p:nvSpPr>
          <p:spPr>
            <a:xfrm>
              <a:off x="611560" y="5821233"/>
              <a:ext cx="945367" cy="73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2060"/>
                  </a:solidFill>
                </a:rPr>
                <a:t>WPPWIE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 userDrawn="1"/>
        </p:nvSpPr>
        <p:spPr>
          <a:xfrm>
            <a:off x="-10852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347048" cy="692696"/>
          </a:xfrm>
        </p:spPr>
        <p:txBody>
          <a:bodyPr>
            <a:noAutofit/>
          </a:bodyPr>
          <a:lstStyle>
            <a:lvl1pPr algn="l"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3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dirty="0"/>
              <a:t>Fanelli |  Limiter Tasks | WPDIV </a:t>
            </a:r>
            <a:r>
              <a:rPr lang="en-GB" dirty="0" err="1"/>
              <a:t>KoM</a:t>
            </a:r>
            <a:r>
              <a:rPr lang="en-GB" dirty="0"/>
              <a:t> Mar 2021 | Page </a:t>
            </a:r>
            <a:fld id="{6A6D9FA1-99C7-4910-8E32-B85D378B0060}" type="slidenum">
              <a:rPr lang="en-GB" smtClean="0"/>
              <a:pPr algn="r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Fursdon |  Limiter Tasks | WPDIV KoM Jan 2020 | Page ‹#›</a:t>
            </a:r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464294"/>
            <a:ext cx="8650810" cy="1296144"/>
          </a:xfrm>
        </p:spPr>
        <p:txBody>
          <a:bodyPr/>
          <a:lstStyle/>
          <a:p>
            <a:r>
              <a:rPr lang="en-US" dirty="0"/>
              <a:t>PWIE-ADC.I: Engineering boundary conditions related to DEMO ADC solutions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4293095"/>
            <a:ext cx="8748465" cy="936129"/>
          </a:xfrm>
        </p:spPr>
        <p:txBody>
          <a:bodyPr>
            <a:normAutofit/>
          </a:bodyPr>
          <a:lstStyle/>
          <a:p>
            <a:r>
              <a:rPr lang="it-IT" dirty="0"/>
              <a:t>P Fanelli</a:t>
            </a:r>
            <a:endParaRPr lang="en-US" dirty="0"/>
          </a:p>
        </p:txBody>
      </p:sp>
      <p:pic>
        <p:nvPicPr>
          <p:cNvPr id="5" name="Immagine 4" descr="Immagine che contiene testo, clipart, screenshot&#10;&#10;Descrizione generata automaticamente">
            <a:extLst>
              <a:ext uri="{FF2B5EF4-FFF2-40B4-BE49-F238E27FC236}">
                <a16:creationId xmlns:a16="http://schemas.microsoft.com/office/drawing/2014/main" id="{36AB029E-2E79-4A7B-B433-4A47922B5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71" y="6236146"/>
            <a:ext cx="578440" cy="578440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D6D207-B644-4069-A680-246B93B1C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77"/>
          <a:stretch/>
        </p:blipFill>
        <p:spPr>
          <a:xfrm>
            <a:off x="1901684" y="5479051"/>
            <a:ext cx="1655213" cy="7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7489-8302-412E-A32D-4E3A1C61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Limiter Tasks 2021</a:t>
            </a:r>
          </a:p>
        </p:txBody>
      </p:sp>
      <p:sp>
        <p:nvSpPr>
          <p:cNvPr id="9" name="Textfeld 3">
            <a:extLst>
              <a:ext uri="{FF2B5EF4-FFF2-40B4-BE49-F238E27FC236}">
                <a16:creationId xmlns:a16="http://schemas.microsoft.com/office/drawing/2014/main" id="{599557CC-0199-461C-9BEB-2CAF082BA0C8}"/>
              </a:ext>
            </a:extLst>
          </p:cNvPr>
          <p:cNvSpPr txBox="1"/>
          <p:nvPr/>
        </p:nvSpPr>
        <p:spPr>
          <a:xfrm>
            <a:off x="233135" y="1124978"/>
            <a:ext cx="8839844" cy="172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GB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PWIE-ADC.I.T.001 </a:t>
            </a:r>
            <a:r>
              <a:rPr lang="en-US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 boundary conditions related to DEMO ADC solutions</a:t>
            </a:r>
            <a:r>
              <a:rPr lang="en-GB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 PM)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GB" sz="14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Pierluigi Fanelli (Univ. </a:t>
            </a:r>
            <a:r>
              <a:rPr lang="en-GB" sz="1400" b="1" kern="0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Tuscia</a:t>
            </a:r>
            <a:r>
              <a:rPr lang="en-GB" sz="14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n-GB" sz="1400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B4AB9-5D5D-4801-90A3-0EBCAC36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Fanelli |  ADC-I Tasks | WPPWIE </a:t>
            </a:r>
            <a:r>
              <a:rPr lang="en-GB" dirty="0" err="1"/>
              <a:t>KoM</a:t>
            </a:r>
            <a:r>
              <a:rPr lang="en-GB" dirty="0"/>
              <a:t> Apr 2021 | Page </a:t>
            </a:r>
            <a:fld id="{6A6D9FA1-99C7-4910-8E32-B85D378B0060}" type="slidenum">
              <a:rPr lang="en-GB"/>
              <a:pPr algn="r"/>
              <a:t>2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C45C8C-6471-4EBE-85BB-0981359E82FD}"/>
              </a:ext>
            </a:extLst>
          </p:cNvPr>
          <p:cNvGrpSpPr/>
          <p:nvPr/>
        </p:nvGrpSpPr>
        <p:grpSpPr>
          <a:xfrm>
            <a:off x="6684885" y="161226"/>
            <a:ext cx="1343499" cy="536021"/>
            <a:chOff x="395536" y="5805264"/>
            <a:chExt cx="1440160" cy="66865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79025E7-A6E2-44A1-A68F-2A456B792FBA}"/>
                </a:ext>
              </a:extLst>
            </p:cNvPr>
            <p:cNvSpPr/>
            <p:nvPr userDrawn="1"/>
          </p:nvSpPr>
          <p:spPr>
            <a:xfrm>
              <a:off x="395536" y="5805264"/>
              <a:ext cx="1440160" cy="43204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770A71-C1D0-40C8-9E3F-1F9C223E245B}"/>
                </a:ext>
              </a:extLst>
            </p:cNvPr>
            <p:cNvSpPr txBox="1"/>
            <p:nvPr userDrawn="1"/>
          </p:nvSpPr>
          <p:spPr>
            <a:xfrm>
              <a:off x="611560" y="5821232"/>
              <a:ext cx="945367" cy="652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WPPWIE</a:t>
              </a:r>
              <a:endParaRPr lang="en-GB" sz="2000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5" name="Tabella 9">
            <a:extLst>
              <a:ext uri="{FF2B5EF4-FFF2-40B4-BE49-F238E27FC236}">
                <a16:creationId xmlns:a16="http://schemas.microsoft.com/office/drawing/2014/main" id="{5CBACBB8-480E-4294-BE36-1FD4A8EA9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86992"/>
              </p:ext>
            </p:extLst>
          </p:nvPr>
        </p:nvGraphicFramePr>
        <p:xfrm>
          <a:off x="319597" y="1984138"/>
          <a:ext cx="848705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140">
                  <a:extLst>
                    <a:ext uri="{9D8B030D-6E8A-4147-A177-3AD203B41FA5}">
                      <a16:colId xmlns:a16="http://schemas.microsoft.com/office/drawing/2014/main" val="4004121750"/>
                    </a:ext>
                  </a:extLst>
                </a:gridCol>
                <a:gridCol w="1227461">
                  <a:extLst>
                    <a:ext uri="{9D8B030D-6E8A-4147-A177-3AD203B41FA5}">
                      <a16:colId xmlns:a16="http://schemas.microsoft.com/office/drawing/2014/main" val="3595641319"/>
                    </a:ext>
                  </a:extLst>
                </a:gridCol>
                <a:gridCol w="1396239">
                  <a:extLst>
                    <a:ext uri="{9D8B030D-6E8A-4147-A177-3AD203B41FA5}">
                      <a16:colId xmlns:a16="http://schemas.microsoft.com/office/drawing/2014/main" val="1423182851"/>
                    </a:ext>
                  </a:extLst>
                </a:gridCol>
                <a:gridCol w="3389303">
                  <a:extLst>
                    <a:ext uri="{9D8B030D-6E8A-4147-A177-3AD203B41FA5}">
                      <a16:colId xmlns:a16="http://schemas.microsoft.com/office/drawing/2014/main" val="1776777487"/>
                    </a:ext>
                  </a:extLst>
                </a:gridCol>
                <a:gridCol w="826720">
                  <a:extLst>
                    <a:ext uri="{9D8B030D-6E8A-4147-A177-3AD203B41FA5}">
                      <a16:colId xmlns:a16="http://schemas.microsoft.com/office/drawing/2014/main" val="225120569"/>
                    </a:ext>
                  </a:extLst>
                </a:gridCol>
                <a:gridCol w="785190">
                  <a:extLst>
                    <a:ext uri="{9D8B030D-6E8A-4147-A177-3AD203B41FA5}">
                      <a16:colId xmlns:a16="http://schemas.microsoft.com/office/drawing/2014/main" val="2199491946"/>
                    </a:ext>
                  </a:extLst>
                </a:gridCol>
              </a:tblGrid>
              <a:tr h="448209">
                <a:tc>
                  <a:txBody>
                    <a:bodyPr/>
                    <a:lstStyle/>
                    <a:p>
                      <a:r>
                        <a:rPr lang="en-GB" sz="1200" dirty="0"/>
                        <a:t>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Del. Owner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Prov.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PM (@50%)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64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PWIE-ADC.I.T.1.D001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Pierluigi Fanelli (Univ. </a:t>
                      </a:r>
                      <a:r>
                        <a:rPr lang="en-GB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Tuscia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err="1"/>
                        <a:t>Tuscia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Plasma-Wall contact points during disruptions and initial evaluation of ADC transients in terms of heat flux impact point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053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PWIE-ADC.I.T.1.D002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Pierluigi Fanelli (Univ. </a:t>
                      </a:r>
                      <a:r>
                        <a:rPr lang="en-GB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Tuscia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err="1"/>
                        <a:t>Tuscia+Tor</a:t>
                      </a:r>
                      <a:r>
                        <a:rPr lang="en-GB" sz="1200" b="0" dirty="0"/>
                        <a:t> </a:t>
                      </a:r>
                      <a:r>
                        <a:rPr lang="en-GB" sz="1200" b="0" dirty="0" err="1"/>
                        <a:t>Vergata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definition of required size and configuration of ADCs divertor including the baffle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2021</a:t>
                      </a:r>
                    </a:p>
                    <a:p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872542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9708B2-D5B6-4F8B-9026-A8FC77355417}"/>
              </a:ext>
            </a:extLst>
          </p:cNvPr>
          <p:cNvSpPr txBox="1"/>
          <p:nvPr/>
        </p:nvSpPr>
        <p:spPr>
          <a:xfrm>
            <a:off x="319596" y="4171710"/>
            <a:ext cx="84870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Inputs required:	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DEMO hybrid ADC equilibria configurations and geometry layout delivered by WP ADC-DTT’s final report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Transients list (</a:t>
            </a:r>
            <a:r>
              <a:rPr lang="en-GB" sz="1200" dirty="0" err="1"/>
              <a:t>Maviglia</a:t>
            </a:r>
            <a:r>
              <a:rPr lang="en-GB" sz="1200" dirty="0"/>
              <a:t> et al. </a:t>
            </a:r>
            <a:r>
              <a:rPr lang="en-GB" sz="1200" dirty="0" err="1"/>
              <a:t>Fusengd</a:t>
            </a:r>
            <a:r>
              <a:rPr lang="en-GB" sz="1200" dirty="0"/>
              <a:t> 2020, 158, 111713)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New ADC equilibria that will be produced under WPDES activity (which have a realistic TF coil configuration, hence PF coil)</a:t>
            </a:r>
          </a:p>
          <a:p>
            <a:pPr marL="171450" indent="-171450">
              <a:buFontTx/>
              <a:buChar char="-"/>
            </a:pPr>
            <a:r>
              <a:rPr lang="en-GB" sz="1200" dirty="0"/>
              <a:t>Recommendations for engineering aspects of DEMO VS control (delivered by WP ADC-DTT’s final report and WPPMI 2020 activity)</a:t>
            </a:r>
          </a:p>
        </p:txBody>
      </p:sp>
    </p:spTree>
    <p:extLst>
      <p:ext uri="{BB962C8B-B14F-4D97-AF65-F5344CB8AC3E}">
        <p14:creationId xmlns:p14="http://schemas.microsoft.com/office/powerpoint/2010/main" val="304569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7489-8302-412E-A32D-4E3A1C61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Limiter Tasks 2021</a:t>
            </a:r>
          </a:p>
        </p:txBody>
      </p:sp>
      <p:sp>
        <p:nvSpPr>
          <p:cNvPr id="9" name="Textfeld 3">
            <a:extLst>
              <a:ext uri="{FF2B5EF4-FFF2-40B4-BE49-F238E27FC236}">
                <a16:creationId xmlns:a16="http://schemas.microsoft.com/office/drawing/2014/main" id="{599557CC-0199-461C-9BEB-2CAF082BA0C8}"/>
              </a:ext>
            </a:extLst>
          </p:cNvPr>
          <p:cNvSpPr txBox="1"/>
          <p:nvPr/>
        </p:nvSpPr>
        <p:spPr>
          <a:xfrm>
            <a:off x="233135" y="1124978"/>
            <a:ext cx="8839844" cy="487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GB" sz="12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PWIE-ADC.I.T.001 </a:t>
            </a:r>
            <a:r>
              <a:rPr lang="en-US" sz="12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 boundary conditions related to DEMO ADC solutions</a:t>
            </a:r>
            <a:r>
              <a:rPr lang="en-GB" sz="12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 PM)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PWIE-ADC.I.T.001.D001 - U.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Tuscia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(6PM)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Plasma-Wall contact points during disruptions and initial evaluation of transients in terms of heat flux impact point 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(Del. Owner: Pierluigi Fanelli)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investigates most favorable solutions configurations (</a:t>
            </a:r>
            <a:r>
              <a:rPr lang="en-GB" sz="1200" dirty="0"/>
              <a:t>WP ADC-DTT 2020) in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 of plasma-first wall contact points during U and D-VDE, Major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Disruptions </a:t>
            </a:r>
            <a:r>
              <a:rPr lang="en-GB" sz="1200" dirty="0"/>
              <a:t>(</a:t>
            </a:r>
            <a:r>
              <a:rPr lang="en-GB" sz="1200" dirty="0" err="1"/>
              <a:t>Maviglia</a:t>
            </a:r>
            <a:r>
              <a:rPr lang="en-GB" sz="1200" dirty="0"/>
              <a:t> et al. </a:t>
            </a:r>
            <a:r>
              <a:rPr lang="en-GB" sz="1200" dirty="0" err="1"/>
              <a:t>Fusengd</a:t>
            </a:r>
            <a:r>
              <a:rPr lang="en-GB" sz="1200" dirty="0"/>
              <a:t> 2020, 158, 111713)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similar to KDII1 for SN in FTD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possible limiters positions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tentative to optimize first wall according to plasma contact points of DEMO ADC configurations, in connection with WP DES, considering engineering constrains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 the ADC transients in terms of heat flux impact points; define possible limiter positions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Deliverable: Report and results presentation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arenR"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2"/>
            <a:endParaRPr lang="en-GB" sz="1400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7135248-B431-40E6-A88A-AD0AEB01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</p:spPr>
        <p:txBody>
          <a:bodyPr/>
          <a:lstStyle/>
          <a:p>
            <a:pPr algn="r"/>
            <a:r>
              <a:rPr lang="en-GB" dirty="0"/>
              <a:t>Fanelli |  ADC-I Tasks | WPPWIE </a:t>
            </a:r>
            <a:r>
              <a:rPr lang="en-GB" dirty="0" err="1"/>
              <a:t>KoM</a:t>
            </a:r>
            <a:r>
              <a:rPr lang="en-GB" dirty="0"/>
              <a:t> Apr 2021 | Page </a:t>
            </a:r>
            <a:fld id="{6A6D9FA1-99C7-4910-8E32-B85D378B0060}" type="slidenum">
              <a:rPr lang="en-GB"/>
              <a:pPr algn="r"/>
              <a:t>3</a:t>
            </a:fld>
            <a:endParaRPr lang="en-GB" dirty="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BD4B2BBC-C79A-4FFF-A2EC-2433C7DA2930}"/>
              </a:ext>
            </a:extLst>
          </p:cNvPr>
          <p:cNvGrpSpPr/>
          <p:nvPr/>
        </p:nvGrpSpPr>
        <p:grpSpPr>
          <a:xfrm>
            <a:off x="6684885" y="161226"/>
            <a:ext cx="1343499" cy="536021"/>
            <a:chOff x="395536" y="5805264"/>
            <a:chExt cx="1440160" cy="668653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EE413C67-105E-4588-BFC8-AF81925B398B}"/>
                </a:ext>
              </a:extLst>
            </p:cNvPr>
            <p:cNvSpPr/>
            <p:nvPr userDrawn="1"/>
          </p:nvSpPr>
          <p:spPr>
            <a:xfrm>
              <a:off x="395536" y="5805264"/>
              <a:ext cx="1440160" cy="43204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87D96CA-7A19-4101-8999-DC421F821541}"/>
                </a:ext>
              </a:extLst>
            </p:cNvPr>
            <p:cNvSpPr txBox="1"/>
            <p:nvPr userDrawn="1"/>
          </p:nvSpPr>
          <p:spPr>
            <a:xfrm>
              <a:off x="611560" y="5821232"/>
              <a:ext cx="945367" cy="652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WPPWIE</a:t>
              </a:r>
              <a:endParaRPr lang="en-GB" sz="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Immagine 44">
            <a:extLst>
              <a:ext uri="{FF2B5EF4-FFF2-40B4-BE49-F238E27FC236}">
                <a16:creationId xmlns:a16="http://schemas.microsoft.com/office/drawing/2014/main" id="{06F12035-6E18-4ACC-90C8-8224C30F8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93235"/>
            <a:ext cx="2731889" cy="1858485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874554B8-E3E8-4D12-93BD-5D9EBB74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35" y="4670158"/>
            <a:ext cx="1598887" cy="192610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4C58887-FD50-4EFE-9A3A-BEA232BF4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724" y="4540094"/>
            <a:ext cx="2481304" cy="21647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570802B-DF4C-4CBA-A219-458033034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376" y="4523478"/>
            <a:ext cx="2198361" cy="21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7489-8302-412E-A32D-4E3A1C61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Limiter Tasks 2021</a:t>
            </a:r>
          </a:p>
        </p:txBody>
      </p:sp>
      <p:sp>
        <p:nvSpPr>
          <p:cNvPr id="9" name="Textfeld 3">
            <a:extLst>
              <a:ext uri="{FF2B5EF4-FFF2-40B4-BE49-F238E27FC236}">
                <a16:creationId xmlns:a16="http://schemas.microsoft.com/office/drawing/2014/main" id="{599557CC-0199-461C-9BEB-2CAF082BA0C8}"/>
              </a:ext>
            </a:extLst>
          </p:cNvPr>
          <p:cNvSpPr txBox="1"/>
          <p:nvPr/>
        </p:nvSpPr>
        <p:spPr>
          <a:xfrm>
            <a:off x="233135" y="1124978"/>
            <a:ext cx="8839844" cy="388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GB" sz="12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PWIE-ADC.I.T.001 </a:t>
            </a:r>
            <a:r>
              <a:rPr lang="en-US" sz="12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 boundary conditions related to DEMO ADC solutions</a:t>
            </a:r>
            <a:r>
              <a:rPr lang="en-GB" sz="12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(10 PM)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PWIE-ADC.I.T.001.D002 – U.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Tuscia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U. Tor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Vergata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(4PM)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definition of required size and configuration of ADCs divertor including the baffle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(Del. Owner: Pierluigi Fanelli)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dimensioning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ADCs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divertor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(target/</a:t>
            </a:r>
            <a:r>
              <a:rPr lang="it-IT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baffle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area)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Geometrical and position assessment of baffle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sizing of the divertor could help preliminary comparative studies SN/DN FTD – ADCs FSD on RM, port sizes, Tritium Breeding Ratio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preliminar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 size and configuration of ADCs divertor including the baffle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Deliverable: Report and results presentation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arenR"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2"/>
            <a:endParaRPr lang="en-GB" sz="1400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D09681E-8DDE-4A56-BEDB-5E4719AC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62600" cy="365125"/>
          </a:xfrm>
        </p:spPr>
        <p:txBody>
          <a:bodyPr/>
          <a:lstStyle/>
          <a:p>
            <a:pPr algn="r"/>
            <a:r>
              <a:rPr lang="en-GB" dirty="0"/>
              <a:t>Fanelli |  ADC-I Tasks | WPPWIE </a:t>
            </a:r>
            <a:r>
              <a:rPr lang="en-GB" dirty="0" err="1"/>
              <a:t>KoM</a:t>
            </a:r>
            <a:r>
              <a:rPr lang="en-GB" dirty="0"/>
              <a:t> Apr 2021 | Page </a:t>
            </a:r>
            <a:fld id="{6A6D9FA1-99C7-4910-8E32-B85D378B0060}" type="slidenum">
              <a:rPr lang="en-GB"/>
              <a:pPr algn="r"/>
              <a:t>4</a:t>
            </a:fld>
            <a:endParaRPr lang="en-GB" dirty="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27555507-526A-4F1C-B403-FBD01DF1D9CE}"/>
              </a:ext>
            </a:extLst>
          </p:cNvPr>
          <p:cNvGrpSpPr/>
          <p:nvPr/>
        </p:nvGrpSpPr>
        <p:grpSpPr>
          <a:xfrm>
            <a:off x="6684885" y="161226"/>
            <a:ext cx="1343499" cy="536021"/>
            <a:chOff x="395536" y="5805264"/>
            <a:chExt cx="1440160" cy="668653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E4A9F38F-80AF-47F5-A1C8-EB588AAB2ADF}"/>
                </a:ext>
              </a:extLst>
            </p:cNvPr>
            <p:cNvSpPr/>
            <p:nvPr userDrawn="1"/>
          </p:nvSpPr>
          <p:spPr>
            <a:xfrm>
              <a:off x="395536" y="5805264"/>
              <a:ext cx="1440160" cy="432048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746E7387-634E-44DC-834C-0503FAFCA88D}"/>
                </a:ext>
              </a:extLst>
            </p:cNvPr>
            <p:cNvSpPr txBox="1"/>
            <p:nvPr userDrawn="1"/>
          </p:nvSpPr>
          <p:spPr>
            <a:xfrm>
              <a:off x="611560" y="5821232"/>
              <a:ext cx="945367" cy="652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WPPWIE</a:t>
              </a:r>
              <a:endParaRPr lang="en-GB" sz="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AFB4EBA-A42C-43D1-8A26-34F41D202E4C}"/>
              </a:ext>
            </a:extLst>
          </p:cNvPr>
          <p:cNvPicPr/>
          <p:nvPr/>
        </p:nvPicPr>
        <p:blipFill rotWithShape="1">
          <a:blip r:embed="rId2"/>
          <a:srcRect l="57462" t="20421" b="21360"/>
          <a:stretch/>
        </p:blipFill>
        <p:spPr>
          <a:xfrm>
            <a:off x="1713991" y="4305920"/>
            <a:ext cx="2130040" cy="168868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C7934BF8-3CDA-4B70-8ADD-FEB157C3BF82}"/>
              </a:ext>
            </a:extLst>
          </p:cNvPr>
          <p:cNvPicPr/>
          <p:nvPr/>
        </p:nvPicPr>
        <p:blipFill rotWithShape="1">
          <a:blip r:embed="rId3"/>
          <a:srcRect r="65865"/>
          <a:stretch/>
        </p:blipFill>
        <p:spPr>
          <a:xfrm>
            <a:off x="4790972" y="4305920"/>
            <a:ext cx="2408819" cy="15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464294"/>
            <a:ext cx="8650810" cy="1296144"/>
          </a:xfrm>
        </p:spPr>
        <p:txBody>
          <a:bodyPr/>
          <a:lstStyle/>
          <a:p>
            <a:r>
              <a:rPr lang="en-US" dirty="0"/>
              <a:t>PWIE-ADC.I: Engineering boundary conditions related to DEMO ADC solutions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5" y="4293095"/>
            <a:ext cx="8748465" cy="936129"/>
          </a:xfrm>
        </p:spPr>
        <p:txBody>
          <a:bodyPr>
            <a:normAutofit/>
          </a:bodyPr>
          <a:lstStyle/>
          <a:p>
            <a:r>
              <a:rPr lang="it-IT" dirty="0"/>
              <a:t>P Fanelli</a:t>
            </a:r>
            <a:endParaRPr lang="en-US" dirty="0"/>
          </a:p>
        </p:txBody>
      </p:sp>
      <p:pic>
        <p:nvPicPr>
          <p:cNvPr id="5" name="Immagine 4" descr="Immagine che contiene testo, clipart, screenshot&#10;&#10;Descrizione generata automaticamente">
            <a:extLst>
              <a:ext uri="{FF2B5EF4-FFF2-40B4-BE49-F238E27FC236}">
                <a16:creationId xmlns:a16="http://schemas.microsoft.com/office/drawing/2014/main" id="{36AB029E-2E79-4A7B-B433-4A47922B5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71" y="6236146"/>
            <a:ext cx="578440" cy="578440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0D6D207-B644-4069-A680-246B93B1C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77"/>
          <a:stretch/>
        </p:blipFill>
        <p:spPr>
          <a:xfrm>
            <a:off x="1901684" y="5479051"/>
            <a:ext cx="1655213" cy="7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3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668FAA5A40B44B6AB745D6472FA29" ma:contentTypeVersion="12" ma:contentTypeDescription="Create a new document." ma:contentTypeScope="" ma:versionID="2e1ea5b4f7505125c15f484aaa1b942f">
  <xsd:schema xmlns:xsd="http://www.w3.org/2001/XMLSchema" xmlns:xs="http://www.w3.org/2001/XMLSchema" xmlns:p="http://schemas.microsoft.com/office/2006/metadata/properties" xmlns:ns2="98b47965-f8f1-4b44-a94a-63b91beba30d" xmlns:ns3="5727a90d-b4c6-43b9-bc81-8cf08f456513" targetNamespace="http://schemas.microsoft.com/office/2006/metadata/properties" ma:root="true" ma:fieldsID="4cd595ac6b4561b22809d3a4facd609b" ns2:_="" ns3:_="">
    <xsd:import namespace="98b47965-f8f1-4b44-a94a-63b91beba30d"/>
    <xsd:import namespace="5727a90d-b4c6-43b9-bc81-8cf08f456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47965-f8f1-4b44-a94a-63b91beba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7a90d-b4c6-43b9-bc81-8cf08f456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27a90d-b4c6-43b9-bc81-8cf08f456513">
      <UserInfo>
        <DisplayName>Mantel, Nicolas</DisplayName>
        <AccountId>52</AccountId>
        <AccountType/>
      </UserInfo>
      <UserInfo>
        <DisplayName>Carrelli, Carlo</DisplayName>
        <AccountId>58</AccountId>
        <AccountType/>
      </UserInfo>
      <UserInfo>
        <DisplayName>Fursdon, Mike M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CB251F9-29F6-451C-903A-D4FAB144B2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51991B-3E51-4677-89E5-0700FFE14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47965-f8f1-4b44-a94a-63b91beba30d"/>
    <ds:schemaRef ds:uri="5727a90d-b4c6-43b9-bc81-8cf08f456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883FBB-EDD7-45F8-B23D-0C398B64D8C4}">
  <ds:schemaRefs>
    <ds:schemaRef ds:uri="http://purl.org/dc/elements/1.1/"/>
    <ds:schemaRef ds:uri="http://purl.org/dc/terms/"/>
    <ds:schemaRef ds:uri="http://schemas.microsoft.com/office/2006/metadata/properties"/>
    <ds:schemaRef ds:uri="5727a90d-b4c6-43b9-bc81-8cf08f456513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98b47965-f8f1-4b44-a94a-63b91beba30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Presentazione su schermo (4:3)</PresentationFormat>
  <Paragraphs>61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PWIE-ADC.I: Engineering boundary conditions related to DEMO ADC solutions</vt:lpstr>
      <vt:lpstr>Limiter Tasks 2021</vt:lpstr>
      <vt:lpstr>Limiter Tasks 2021</vt:lpstr>
      <vt:lpstr>Limiter Tasks 2021</vt:lpstr>
      <vt:lpstr>PWIE-ADC.I: Engineering boundary conditions related to DEMO ADC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Pierluigi Fanelli</cp:lastModifiedBy>
  <cp:revision>56</cp:revision>
  <cp:lastPrinted>2014-10-16T14:51:28Z</cp:lastPrinted>
  <dcterms:created xsi:type="dcterms:W3CDTF">2014-10-27T16:40:37Z</dcterms:created>
  <dcterms:modified xsi:type="dcterms:W3CDTF">2021-05-06T12:01:12Z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cb255a-fd3f-4c0f-857e-201fa46304da_Enabled">
    <vt:lpwstr>True</vt:lpwstr>
  </property>
  <property fmtid="{D5CDD505-2E9C-101B-9397-08002B2CF9AE}" pid="3" name="MSIP_Label_0dcb255a-fd3f-4c0f-857e-201fa46304da_SiteId">
    <vt:lpwstr>c6ac664b-ae27-4d5d-b4e6-bb5717196fc7</vt:lpwstr>
  </property>
  <property fmtid="{D5CDD505-2E9C-101B-9397-08002B2CF9AE}" pid="4" name="MSIP_Label_0dcb255a-fd3f-4c0f-857e-201fa46304da_Owner">
    <vt:lpwstr>mike.fursdon@ukaea.uk</vt:lpwstr>
  </property>
  <property fmtid="{D5CDD505-2E9C-101B-9397-08002B2CF9AE}" pid="5" name="MSIP_Label_0dcb255a-fd3f-4c0f-857e-201fa46304da_SetDate">
    <vt:lpwstr>2019-11-04T09:55:40.2900342Z</vt:lpwstr>
  </property>
  <property fmtid="{D5CDD505-2E9C-101B-9397-08002B2CF9AE}" pid="6" name="MSIP_Label_0dcb255a-fd3f-4c0f-857e-201fa46304da_Name">
    <vt:lpwstr>Official</vt:lpwstr>
  </property>
  <property fmtid="{D5CDD505-2E9C-101B-9397-08002B2CF9AE}" pid="7" name="MSIP_Label_0dcb255a-fd3f-4c0f-857e-201fa46304da_Application">
    <vt:lpwstr>Microsoft Azure Information Protection</vt:lpwstr>
  </property>
  <property fmtid="{D5CDD505-2E9C-101B-9397-08002B2CF9AE}" pid="8" name="MSIP_Label_0dcb255a-fd3f-4c0f-857e-201fa46304da_ActionId">
    <vt:lpwstr>6c383075-ef14-477d-90ea-511df3898ccd</vt:lpwstr>
  </property>
  <property fmtid="{D5CDD505-2E9C-101B-9397-08002B2CF9AE}" pid="9" name="MSIP_Label_0dcb255a-fd3f-4c0f-857e-201fa46304da_Extended_MSFT_Method">
    <vt:lpwstr>Automatic</vt:lpwstr>
  </property>
  <property fmtid="{D5CDD505-2E9C-101B-9397-08002B2CF9AE}" pid="10" name="MSIP_Label_22759de7-3255-46b5-8dfe-736652f9c6c1_Enabled">
    <vt:lpwstr>True</vt:lpwstr>
  </property>
  <property fmtid="{D5CDD505-2E9C-101B-9397-08002B2CF9AE}" pid="11" name="MSIP_Label_22759de7-3255-46b5-8dfe-736652f9c6c1_SiteId">
    <vt:lpwstr>c6ac664b-ae27-4d5d-b4e6-bb5717196fc7</vt:lpwstr>
  </property>
  <property fmtid="{D5CDD505-2E9C-101B-9397-08002B2CF9AE}" pid="12" name="MSIP_Label_22759de7-3255-46b5-8dfe-736652f9c6c1_Owner">
    <vt:lpwstr>mike.fursdon@ukaea.uk</vt:lpwstr>
  </property>
  <property fmtid="{D5CDD505-2E9C-101B-9397-08002B2CF9AE}" pid="13" name="MSIP_Label_22759de7-3255-46b5-8dfe-736652f9c6c1_SetDate">
    <vt:lpwstr>2019-11-04T09:55:40.2900342Z</vt:lpwstr>
  </property>
  <property fmtid="{D5CDD505-2E9C-101B-9397-08002B2CF9AE}" pid="14" name="MSIP_Label_22759de7-3255-46b5-8dfe-736652f9c6c1_Name">
    <vt:lpwstr>Public</vt:lpwstr>
  </property>
  <property fmtid="{D5CDD505-2E9C-101B-9397-08002B2CF9AE}" pid="15" name="MSIP_Label_22759de7-3255-46b5-8dfe-736652f9c6c1_Application">
    <vt:lpwstr>Microsoft Azure Information Protection</vt:lpwstr>
  </property>
  <property fmtid="{D5CDD505-2E9C-101B-9397-08002B2CF9AE}" pid="16" name="MSIP_Label_22759de7-3255-46b5-8dfe-736652f9c6c1_ActionId">
    <vt:lpwstr>6c383075-ef14-477d-90ea-511df3898ccd</vt:lpwstr>
  </property>
  <property fmtid="{D5CDD505-2E9C-101B-9397-08002B2CF9AE}" pid="17" name="MSIP_Label_22759de7-3255-46b5-8dfe-736652f9c6c1_Parent">
    <vt:lpwstr>0dcb255a-fd3f-4c0f-857e-201fa46304da</vt:lpwstr>
  </property>
  <property fmtid="{D5CDD505-2E9C-101B-9397-08002B2CF9AE}" pid="18" name="MSIP_Label_22759de7-3255-46b5-8dfe-736652f9c6c1_Extended_MSFT_Method">
    <vt:lpwstr>Automatic</vt:lpwstr>
  </property>
  <property fmtid="{D5CDD505-2E9C-101B-9397-08002B2CF9AE}" pid="19" name="Sensitivity">
    <vt:lpwstr>Official Public</vt:lpwstr>
  </property>
  <property fmtid="{D5CDD505-2E9C-101B-9397-08002B2CF9AE}" pid="20" name="ContentTypeId">
    <vt:lpwstr>0x01010019F668FAA5A40B44B6AB745D6472FA29</vt:lpwstr>
  </property>
</Properties>
</file>