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6" r:id="rId3"/>
    <p:sldId id="349" r:id="rId4"/>
    <p:sldId id="334" r:id="rId5"/>
    <p:sldId id="285" r:id="rId6"/>
    <p:sldId id="286" r:id="rId7"/>
    <p:sldId id="293" r:id="rId8"/>
    <p:sldId id="287" r:id="rId9"/>
    <p:sldId id="350" r:id="rId10"/>
    <p:sldId id="290" r:id="rId11"/>
    <p:sldId id="295" r:id="rId12"/>
    <p:sldId id="351" r:id="rId13"/>
    <p:sldId id="303" r:id="rId14"/>
    <p:sldId id="309" r:id="rId15"/>
    <p:sldId id="352" r:id="rId16"/>
    <p:sldId id="298" r:id="rId17"/>
    <p:sldId id="354" r:id="rId18"/>
    <p:sldId id="353" r:id="rId19"/>
    <p:sldId id="347" r:id="rId20"/>
    <p:sldId id="355" r:id="rId21"/>
    <p:sldId id="341" r:id="rId22"/>
    <p:sldId id="339" r:id="rId23"/>
    <p:sldId id="329" r:id="rId24"/>
    <p:sldId id="333" r:id="rId25"/>
    <p:sldId id="335" r:id="rId26"/>
    <p:sldId id="340" r:id="rId27"/>
    <p:sldId id="337" r:id="rId28"/>
    <p:sldId id="338" r:id="rId29"/>
    <p:sldId id="343" r:id="rId30"/>
  </p:sldIdLst>
  <p:sldSz cx="12168188" cy="7019925"/>
  <p:notesSz cx="9309100" cy="7023100"/>
  <p:defaultTextStyle>
    <a:defPPr>
      <a:defRPr lang="en-US"/>
    </a:defPPr>
    <a:lvl1pPr marL="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2803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4205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5607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7009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DF0"/>
    <a:srgbClr val="E2D5DC"/>
    <a:srgbClr val="FDFDFD"/>
    <a:srgbClr val="FAFCFC"/>
    <a:srgbClr val="3A6190"/>
    <a:srgbClr val="4F81BD"/>
    <a:srgbClr val="0033CC"/>
    <a:srgbClr val="0033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349" autoAdjust="0"/>
  </p:normalViewPr>
  <p:slideViewPr>
    <p:cSldViewPr showGuides="1">
      <p:cViewPr varScale="1">
        <p:scale>
          <a:sx n="81" d="100"/>
          <a:sy n="81" d="100"/>
        </p:scale>
        <p:origin x="970" y="62"/>
      </p:cViewPr>
      <p:guideLst>
        <p:guide orient="horz" pos="2211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11/05/2021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11/05/2021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527050"/>
            <a:ext cx="456247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1402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2803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4205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56078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7009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95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351" y="2404340"/>
            <a:ext cx="11307132" cy="1326747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351" y="4394461"/>
            <a:ext cx="5845212" cy="442249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030" y="-467995"/>
            <a:ext cx="1432297" cy="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17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6353" y="5826071"/>
            <a:ext cx="1723793" cy="92705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17266" y="5794917"/>
            <a:ext cx="4216219" cy="95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259570" y="41203312"/>
            <a:ext cx="13207349" cy="1823708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462373" y="41359311"/>
            <a:ext cx="13207349" cy="1823708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665177" y="41515309"/>
            <a:ext cx="13207349" cy="1823708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867980" y="41671307"/>
            <a:ext cx="13207349" cy="1823708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68188" cy="5699467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72" y="5896001"/>
            <a:ext cx="4599511" cy="8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68188" cy="701993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7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9" y="77999"/>
            <a:ext cx="10038755" cy="467995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0" y="1446133"/>
            <a:ext cx="10951369" cy="501215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98" y="95783"/>
            <a:ext cx="489652" cy="5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410" y="281123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10" y="1637984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11/05/2021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62" y="2357834"/>
            <a:ext cx="11307132" cy="1326747"/>
          </a:xfrm>
        </p:spPr>
        <p:txBody>
          <a:bodyPr/>
          <a:lstStyle/>
          <a:p>
            <a:r>
              <a:rPr lang="en-US" sz="3600"/>
              <a:t>Overview and status of SOLPS DEMO activities within the DEMO Central Team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78" y="4250242"/>
            <a:ext cx="10297144" cy="1728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S. Wiesen</a:t>
            </a:r>
            <a:endParaRPr lang="de-DE" sz="2800" dirty="0"/>
          </a:p>
          <a:p>
            <a:r>
              <a:rPr lang="en-US" sz="2800" dirty="0" smtClean="0"/>
              <a:t>May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2021</a:t>
            </a:r>
            <a:endParaRPr lang="de-DE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" y="5742210"/>
            <a:ext cx="3599688" cy="1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"/>
    </mc:Choice>
    <mc:Fallback xmlns="">
      <p:transition spd="slow" advTm="87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Previous </a:t>
            </a:r>
            <a:r>
              <a:rPr lang="de-DE" sz="2400" dirty="0"/>
              <a:t>ASTRA/SOLPS4.3 </a:t>
            </a:r>
            <a:r>
              <a:rPr lang="de-DE" sz="2400" dirty="0" err="1"/>
              <a:t>coupling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4" y="989481"/>
            <a:ext cx="4481848" cy="49416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115518" y="1065074"/>
            <a:ext cx="6838487" cy="306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Core &amp; </a:t>
            </a:r>
            <a:r>
              <a:rPr lang="de-DE" dirty="0" err="1" smtClean="0"/>
              <a:t>pedestal</a:t>
            </a:r>
            <a:r>
              <a:rPr lang="de-DE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ASTRA/ICPS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MMM/Weiland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dirty="0" err="1" smtClean="0"/>
              <a:t>shear</a:t>
            </a:r>
            <a:r>
              <a:rPr lang="de-DE" dirty="0" smtClean="0"/>
              <a:t> </a:t>
            </a:r>
            <a:r>
              <a:rPr lang="de-DE" dirty="0" err="1" smtClean="0"/>
              <a:t>stabilised</a:t>
            </a:r>
            <a:r>
              <a:rPr lang="de-DE" dirty="0" smtClean="0"/>
              <a:t>; JET/AUG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Edge: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SOLPS4.3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ITER – </a:t>
            </a:r>
            <a:r>
              <a:rPr lang="de-DE" dirty="0" smtClean="0">
                <a:solidFill>
                  <a:srgbClr val="FF0000"/>
                </a:solidFill>
              </a:rPr>
              <a:t>but </a:t>
            </a:r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direct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coupling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Provide</a:t>
            </a:r>
            <a:r>
              <a:rPr lang="de-DE" dirty="0" smtClean="0"/>
              <a:t> ASTRA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</a:t>
            </a:r>
            <a:r>
              <a:rPr lang="de-DE" baseline="-25000" dirty="0" err="1" smtClean="0"/>
              <a:t>i</a:t>
            </a:r>
            <a:r>
              <a:rPr lang="de-DE" dirty="0" smtClean="0"/>
              <a:t>/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i,e</a:t>
            </a:r>
            <a:r>
              <a:rPr lang="de-DE" dirty="0" smtClean="0"/>
              <a:t> DT/He </a:t>
            </a:r>
            <a:r>
              <a:rPr lang="de-DE" dirty="0" err="1" smtClean="0"/>
              <a:t>fluxes</a:t>
            </a:r>
            <a:r>
              <a:rPr lang="de-DE" dirty="0" smtClean="0"/>
              <a:t> at </a:t>
            </a:r>
            <a:r>
              <a:rPr lang="de-DE" dirty="0" err="1" smtClean="0"/>
              <a:t>spx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scalings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point-of-detachment</a:t>
            </a:r>
            <a:r>
              <a:rPr lang="de-DE" dirty="0" smtClean="0"/>
              <a:t>, i.e.: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18" y="4617906"/>
            <a:ext cx="4721395" cy="4636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04" y="5566404"/>
            <a:ext cx="5391096" cy="5732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454" y="606647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H.D. </a:t>
            </a:r>
            <a:r>
              <a:rPr lang="de-DE" sz="1600" b="1" dirty="0" err="1" smtClean="0"/>
              <a:t>Pacher</a:t>
            </a:r>
            <a:r>
              <a:rPr lang="de-DE" sz="1600" b="1" dirty="0" smtClean="0"/>
              <a:t>, G.W. </a:t>
            </a:r>
            <a:r>
              <a:rPr lang="de-DE" sz="1600" b="1" dirty="0" err="1" smtClean="0"/>
              <a:t>Pacher</a:t>
            </a:r>
            <a:r>
              <a:rPr lang="de-DE" sz="1600" b="1" dirty="0" smtClean="0"/>
              <a:t>, A.S. </a:t>
            </a:r>
            <a:r>
              <a:rPr lang="de-DE" sz="1600" b="1" dirty="0" err="1" smtClean="0"/>
              <a:t>Kukushkin</a:t>
            </a:r>
            <a:r>
              <a:rPr lang="de-DE" sz="1600" b="1" dirty="0" smtClean="0"/>
              <a:t>, G. </a:t>
            </a:r>
            <a:r>
              <a:rPr lang="de-DE" sz="1600" b="1" dirty="0" err="1" smtClean="0"/>
              <a:t>Janeschitz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b="1" dirty="0" smtClean="0"/>
              <a:t>DEMO </a:t>
            </a:r>
            <a:r>
              <a:rPr lang="de-DE" sz="1600" b="1" dirty="0" err="1" smtClean="0"/>
              <a:t>conceptual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study</a:t>
            </a:r>
            <a:r>
              <a:rPr lang="de-DE" sz="1600" b="1" dirty="0" smtClean="0"/>
              <a:t> EFDA TW6-TRP-002</a:t>
            </a:r>
            <a:endParaRPr lang="de-DE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297541" y="4624086"/>
                <a:ext cx="1689437" cy="499817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𝑠𝑒𝑝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0.43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541" y="4624086"/>
                <a:ext cx="1689437" cy="499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0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Numerical assessment of integrated DEMO </a:t>
            </a:r>
            <a:r>
              <a:rPr lang="en-US" sz="2400" dirty="0" smtClean="0">
                <a:solidFill>
                  <a:srgbClr val="FF0000"/>
                </a:solidFill>
              </a:rPr>
              <a:t>operational space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23454" y="606647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H.D. </a:t>
            </a:r>
            <a:r>
              <a:rPr lang="de-DE" sz="1600" dirty="0" err="1" smtClean="0"/>
              <a:t>Pacher</a:t>
            </a:r>
            <a:r>
              <a:rPr lang="de-DE" sz="1600" dirty="0" smtClean="0"/>
              <a:t>, G.W. </a:t>
            </a:r>
            <a:r>
              <a:rPr lang="de-DE" sz="1600" dirty="0" err="1" smtClean="0"/>
              <a:t>Pacher</a:t>
            </a:r>
            <a:r>
              <a:rPr lang="de-DE" sz="1600" dirty="0" smtClean="0"/>
              <a:t>, A.S. </a:t>
            </a:r>
            <a:r>
              <a:rPr lang="de-DE" sz="1600" dirty="0" err="1" smtClean="0"/>
              <a:t>Kukushkin</a:t>
            </a:r>
            <a:r>
              <a:rPr lang="de-DE" sz="1600" dirty="0" smtClean="0"/>
              <a:t>, G. </a:t>
            </a:r>
            <a:r>
              <a:rPr lang="de-DE" sz="1600" dirty="0" err="1" smtClean="0"/>
              <a:t>Janeschitz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DEMO </a:t>
            </a:r>
            <a:r>
              <a:rPr lang="de-DE" sz="1600" dirty="0" err="1" smtClean="0"/>
              <a:t>conceptual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 EFDA TW6-TRP-002</a:t>
            </a:r>
            <a:endParaRPr lang="de-DE" sz="1600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83346" y="1518528"/>
            <a:ext cx="4680520" cy="4619728"/>
            <a:chOff x="899518" y="939740"/>
            <a:chExt cx="4680520" cy="461972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18" y="1086546"/>
              <a:ext cx="4680520" cy="4456766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899518" y="939740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787950" y="5019640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 10"/>
          <p:cNvSpPr/>
          <p:nvPr/>
        </p:nvSpPr>
        <p:spPr>
          <a:xfrm>
            <a:off x="6516142" y="1070390"/>
            <a:ext cx="504056" cy="53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0116542" y="4943613"/>
            <a:ext cx="504056" cy="53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6419123" y="1592110"/>
            <a:ext cx="4561515" cy="4631031"/>
            <a:chOff x="6516142" y="1103208"/>
            <a:chExt cx="4346807" cy="441305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142" y="1162502"/>
              <a:ext cx="4346807" cy="4210550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6537375" y="1103208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0137775" y="4976431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848743" y="1036524"/>
            <a:ext cx="9937104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DEMO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, </a:t>
            </a:r>
            <a:r>
              <a:rPr lang="de-DE" dirty="0"/>
              <a:t>I=21 MA, </a:t>
            </a:r>
            <a:r>
              <a:rPr lang="de-DE" dirty="0" smtClean="0"/>
              <a:t>Ne </a:t>
            </a:r>
            <a:r>
              <a:rPr lang="de-DE" dirty="0" err="1" smtClean="0"/>
              <a:t>seeding</a:t>
            </a:r>
            <a:r>
              <a:rPr lang="de-DE" dirty="0" smtClean="0"/>
              <a:t> </a:t>
            </a:r>
            <a:r>
              <a:rPr lang="de-DE" dirty="0" err="1"/>
              <a:t>feedback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599007" y="2427933"/>
            <a:ext cx="8784976" cy="30680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Review </a:t>
            </a:r>
            <a:r>
              <a:rPr lang="en-US" dirty="0">
                <a:solidFill>
                  <a:srgbClr val="FF0000"/>
                </a:solidFill>
              </a:rPr>
              <a:t>ASTRA/SOLPS-ITER coupling: functionality and code-implementation </a:t>
            </a:r>
            <a:r>
              <a:rPr lang="en-US" dirty="0"/>
              <a:t>(e.g. same functionality as in ASTRA/SOLPS5.0 coupling), </a:t>
            </a:r>
            <a:r>
              <a:rPr lang="en-US" dirty="0" smtClean="0"/>
              <a:t>versioning</a:t>
            </a:r>
          </a:p>
          <a:p>
            <a:pPr lvl="0"/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Interface requirements: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 </a:t>
            </a:r>
            <a:r>
              <a:rPr lang="en-US" dirty="0">
                <a:solidFill>
                  <a:srgbClr val="FF0000"/>
                </a:solidFill>
              </a:rPr>
              <a:t>overlapping computational region between SOLPS-ITER (2D) and ASTRA (1D);</a:t>
            </a:r>
            <a:r>
              <a:rPr lang="en-US" dirty="0"/>
              <a:t> identification of an improved scheme to couple; improved pedestal </a:t>
            </a:r>
            <a:r>
              <a:rPr lang="en-US" dirty="0" smtClean="0"/>
              <a:t>model (i.e. including core radiation)</a:t>
            </a:r>
            <a:endParaRPr lang="de-DE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5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Plasma System Division (PSD) WPDES - Exhaust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187550" y="1277714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Divertor 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Wall </a:t>
            </a:r>
            <a:r>
              <a:rPr lang="en-US" sz="2800" dirty="0" smtClean="0">
                <a:solidFill>
                  <a:srgbClr val="FF0000"/>
                </a:solidFill>
              </a:rPr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Time-dependent </a:t>
            </a:r>
            <a:r>
              <a:rPr lang="en-US" sz="2800" dirty="0"/>
              <a:t>SOL/edge </a:t>
            </a:r>
            <a:r>
              <a:rPr lang="en-US" sz="2800" dirty="0" smtClean="0"/>
              <a:t>models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ADC (WP-PWIE)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cxnSp>
        <p:nvCxnSpPr>
          <p:cNvPr id="4" name="Gerader Verbinder 3"/>
          <p:cNvCxnSpPr/>
          <p:nvPr/>
        </p:nvCxnSpPr>
        <p:spPr>
          <a:xfrm>
            <a:off x="1331566" y="4950122"/>
            <a:ext cx="9217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1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9" y="77999"/>
            <a:ext cx="10588253" cy="467995"/>
          </a:xfrm>
        </p:spPr>
        <p:txBody>
          <a:bodyPr/>
          <a:lstStyle/>
          <a:p>
            <a:r>
              <a:rPr lang="en-US" dirty="0" smtClean="0"/>
              <a:t>CX and photon fluxes </a:t>
            </a:r>
            <a:r>
              <a:rPr lang="en-US" dirty="0"/>
              <a:t>on </a:t>
            </a:r>
            <a:r>
              <a:rPr lang="en-US" dirty="0" smtClean="0"/>
              <a:t>(ITER) first </a:t>
            </a:r>
            <a:r>
              <a:rPr lang="en-US" dirty="0"/>
              <a:t>wall components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23454" y="845666"/>
            <a:ext cx="3767826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Breakdown of problem: ITER</a:t>
            </a:r>
            <a:endParaRPr lang="de-DE" dirty="0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69" y="1286079"/>
            <a:ext cx="8063419" cy="517225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3635822" y="1286079"/>
            <a:ext cx="7820723" cy="5044367"/>
            <a:chOff x="3635822" y="1286079"/>
            <a:chExt cx="7820723" cy="5044367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635822" y="1286079"/>
              <a:ext cx="7820723" cy="5044367"/>
              <a:chOff x="3635822" y="1286079"/>
              <a:chExt cx="7820723" cy="5044367"/>
            </a:xfrm>
          </p:grpSpPr>
          <p:pic>
            <p:nvPicPr>
              <p:cNvPr id="9" name="Inhaltsplatzhalter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5822" y="1286079"/>
                <a:ext cx="7820723" cy="5044367"/>
              </a:xfrm>
              <a:prstGeom prst="rect">
                <a:avLst/>
              </a:prstGeom>
            </p:spPr>
          </p:pic>
          <p:sp>
            <p:nvSpPr>
              <p:cNvPr id="3" name="Rechteck 2"/>
              <p:cNvSpPr/>
              <p:nvPr/>
            </p:nvSpPr>
            <p:spPr>
              <a:xfrm>
                <a:off x="6948189" y="2429842"/>
                <a:ext cx="4508355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6824112" y="2494125"/>
              <a:ext cx="4444558" cy="83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Also: </a:t>
              </a:r>
              <a:r>
                <a:rPr lang="de-DE" dirty="0" err="1" smtClean="0">
                  <a:solidFill>
                    <a:srgbClr val="FF0000"/>
                  </a:solidFill>
                </a:rPr>
                <a:t>photons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and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radiation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loads</a:t>
              </a:r>
              <a:r>
                <a:rPr lang="de-DE" dirty="0" smtClean="0">
                  <a:solidFill>
                    <a:srgbClr val="FF0000"/>
                  </a:solidFill>
                </a:rPr>
                <a:t/>
              </a:r>
              <a:br>
                <a:rPr lang="de-DE" dirty="0" smtClean="0">
                  <a:solidFill>
                    <a:srgbClr val="FF0000"/>
                  </a:solidFill>
                </a:rPr>
              </a:br>
              <a:r>
                <a:rPr lang="de-DE" dirty="0" err="1" smtClean="0">
                  <a:solidFill>
                    <a:srgbClr val="FF0000"/>
                  </a:solidFill>
                </a:rPr>
                <a:t>possible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79438" y="6454775"/>
            <a:ext cx="4409027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Collaborative </a:t>
            </a:r>
            <a:r>
              <a:rPr lang="de-DE" dirty="0" err="1" smtClean="0"/>
              <a:t>work</a:t>
            </a:r>
            <a:r>
              <a:rPr lang="de-DE" dirty="0" smtClean="0"/>
              <a:t> WPDC, W. Biel</a:t>
            </a:r>
            <a:endParaRPr lang="de-DE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4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CHERAB DEMO </a:t>
            </a:r>
            <a:r>
              <a:rPr lang="en-US" dirty="0" smtClean="0"/>
              <a:t>First </a:t>
            </a:r>
            <a:r>
              <a:rPr lang="en-US" dirty="0"/>
              <a:t>Wall Estimated </a:t>
            </a:r>
            <a:r>
              <a:rPr lang="en-US" dirty="0" smtClean="0"/>
              <a:t>Loads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3198" y="1120133"/>
            <a:ext cx="5650896" cy="5564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Calculations on TQ mitigated Disruptions (or VDEs)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Assessment of active mitigation </a:t>
            </a:r>
            <a:r>
              <a:rPr lang="en-US" sz="2000" b="1" dirty="0" smtClean="0"/>
              <a:t>techniques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Initial thermal energy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=1.3GJ:</a:t>
            </a:r>
            <a:br>
              <a:rPr lang="en-US" sz="2000" dirty="0" smtClean="0"/>
            </a:br>
            <a:r>
              <a:rPr lang="en-US" sz="2000" dirty="0" smtClean="0"/>
              <a:t>20% radiated @ pre-TQ at MGI/SPI </a:t>
            </a:r>
            <a:br>
              <a:rPr lang="en-US" sz="2000" dirty="0" smtClean="0"/>
            </a:br>
            <a:r>
              <a:rPr lang="en-US" sz="2000" dirty="0" smtClean="0">
                <a:sym typeface="Wingdings" panose="05000000000000000000" pitchFamily="2" charset="2"/>
              </a:rPr>
              <a:t> 1GJ remaining</a:t>
            </a:r>
            <a:r>
              <a:rPr lang="en-US" sz="2000" b="1" dirty="0" smtClean="0">
                <a:sym typeface="Wingdings" panose="05000000000000000000" pitchFamily="2" charset="2"/>
              </a:rPr>
              <a:t/>
            </a:r>
            <a:br>
              <a:rPr lang="en-US" sz="2000" b="1" dirty="0" smtClean="0">
                <a:sym typeface="Wingdings" panose="05000000000000000000" pitchFamily="2" charset="2"/>
              </a:rPr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Analysis </a:t>
            </a:r>
            <a:r>
              <a:rPr lang="en-US" sz="2000" dirty="0"/>
              <a:t>including </a:t>
            </a:r>
            <a:r>
              <a:rPr lang="en-US" sz="2000" dirty="0" smtClean="0"/>
              <a:t>averaging techniques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relevant </a:t>
            </a:r>
            <a:r>
              <a:rPr lang="en-US" sz="2000" dirty="0" smtClean="0"/>
              <a:t>differences observed:</a:t>
            </a:r>
          </a:p>
          <a:p>
            <a:pPr lvl="1"/>
            <a:r>
              <a:rPr lang="en-US" dirty="0"/>
              <a:t>More uniform load distribution</a:t>
            </a:r>
          </a:p>
          <a:p>
            <a:pPr lvl="1"/>
            <a:r>
              <a:rPr lang="en-US" dirty="0" smtClean="0"/>
              <a:t>Estimated </a:t>
            </a:r>
            <a:r>
              <a:rPr lang="en-US" dirty="0"/>
              <a:t>peak load appears smaller by about 33%</a:t>
            </a:r>
          </a:p>
          <a:p>
            <a:pPr lvl="1"/>
            <a:r>
              <a:rPr lang="en-US" dirty="0"/>
              <a:t>Higher </a:t>
            </a:r>
            <a:r>
              <a:rPr lang="en-US" dirty="0" smtClean="0"/>
              <a:t>accuracy</a:t>
            </a:r>
          </a:p>
          <a:p>
            <a:pPr lvl="1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59" y="909335"/>
            <a:ext cx="5040560" cy="54134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88350" y="6220319"/>
            <a:ext cx="3442737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F. </a:t>
            </a:r>
            <a:r>
              <a:rPr lang="de-DE" dirty="0" err="1" smtClean="0"/>
              <a:t>Maviglia</a:t>
            </a:r>
            <a:r>
              <a:rPr lang="de-DE" dirty="0" smtClean="0"/>
              <a:t>, IAEA-TM 2020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6722857" y="867693"/>
            <a:ext cx="5084986" cy="5424841"/>
            <a:chOff x="6722857" y="867693"/>
            <a:chExt cx="5084986" cy="542484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2857" y="867693"/>
              <a:ext cx="5084986" cy="5424841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884294" y="1781770"/>
              <a:ext cx="1716367" cy="46429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</a:t>
              </a:r>
              <a:r>
                <a:rPr lang="de-DE" baseline="-25000" dirty="0" err="1" smtClean="0"/>
                <a:t>rad</a:t>
              </a:r>
              <a:r>
                <a:rPr lang="de-DE" dirty="0" smtClean="0"/>
                <a:t>=800GW</a:t>
              </a:r>
              <a:endParaRPr lang="de-DE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182" y="258964"/>
            <a:ext cx="10740976" cy="64156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Collaboration </a:t>
            </a:r>
            <a:r>
              <a:rPr lang="en-US" b="1" dirty="0" smtClean="0"/>
              <a:t>WPPWIE &amp; TSVV-7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Continuation requires </a:t>
            </a:r>
            <a:r>
              <a:rPr lang="en-US" dirty="0">
                <a:solidFill>
                  <a:srgbClr val="FF0000"/>
                </a:solidFill>
              </a:rPr>
              <a:t>SOLPS-ITER w/extended wall option </a:t>
            </a:r>
            <a:r>
              <a:rPr lang="en-US" dirty="0"/>
              <a:t>(not validated yet);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comparison </a:t>
            </a:r>
            <a:r>
              <a:rPr lang="en-US" dirty="0"/>
              <a:t>with other models (e.g. SOLEDGE2D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Development of numerical diagnostics for heat-fluxes in DEMO: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CX and photon fluxes </a:t>
            </a:r>
            <a:r>
              <a:rPr lang="en-US" dirty="0">
                <a:solidFill>
                  <a:srgbClr val="FF0000"/>
                </a:solidFill>
              </a:rPr>
              <a:t>on walls </a:t>
            </a:r>
            <a:r>
              <a:rPr lang="en-US" dirty="0"/>
              <a:t>(energy spectra, angular distribution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Comparison CHERAB vs EIRENE; </a:t>
            </a:r>
            <a:r>
              <a:rPr lang="en-US" dirty="0"/>
              <a:t>(disruptions/VDEs)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RACLETTE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FF0000"/>
                </a:solidFill>
              </a:rPr>
              <a:t>finalization of off-normal radiation loads task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3D field line tracing codes to estimate charged particle HF (</a:t>
            </a:r>
            <a:r>
              <a:rPr lang="en-US" dirty="0" err="1" smtClean="0"/>
              <a:t>PFCflux</a:t>
            </a:r>
            <a:r>
              <a:rPr lang="en-US" dirty="0" smtClean="0"/>
              <a:t> – SMARDDA)</a:t>
            </a:r>
            <a:br>
              <a:rPr lang="en-US" dirty="0" smtClean="0"/>
            </a:br>
            <a:r>
              <a:rPr lang="en-US" dirty="0" smtClean="0"/>
              <a:t>Later</a:t>
            </a:r>
            <a:r>
              <a:rPr lang="en-US" dirty="0"/>
              <a:t>: kinetic models of </a:t>
            </a:r>
            <a:r>
              <a:rPr lang="en-US" dirty="0">
                <a:solidFill>
                  <a:srgbClr val="FF0000"/>
                </a:solidFill>
              </a:rPr>
              <a:t>3D structures (e.g. toroidal/poloidal gap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 term: Towards numerical optimization of first wall, steady-state &amp; </a:t>
            </a:r>
            <a:r>
              <a:rPr lang="en-US" dirty="0" smtClean="0"/>
              <a:t>transients (e.g. disruptions/VDEs), impact on wall, W </a:t>
            </a:r>
            <a:r>
              <a:rPr lang="en-US" dirty="0" smtClean="0"/>
              <a:t>droplets (MEMOS-U)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Plasma System Division (PSD) WPDES - Exhaust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187550" y="1277714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Divertor 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Wall </a:t>
            </a:r>
            <a:r>
              <a:rPr lang="en-US" sz="2800" dirty="0" smtClean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Time-dependent </a:t>
            </a:r>
            <a:r>
              <a:rPr lang="en-US" sz="2800" dirty="0">
                <a:solidFill>
                  <a:srgbClr val="FF0000"/>
                </a:solidFill>
              </a:rPr>
              <a:t>SOL/edge </a:t>
            </a:r>
            <a:r>
              <a:rPr lang="en-US" sz="2800" dirty="0" smtClean="0">
                <a:solidFill>
                  <a:srgbClr val="FF0000"/>
                </a:solidFill>
              </a:rPr>
              <a:t>models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ADC (WP-PWIE)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cxnSp>
        <p:nvCxnSpPr>
          <p:cNvPr id="4" name="Gerader Verbinder 3"/>
          <p:cNvCxnSpPr/>
          <p:nvPr/>
        </p:nvCxnSpPr>
        <p:spPr>
          <a:xfrm>
            <a:off x="1331566" y="4950122"/>
            <a:ext cx="9217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Example: Re-attachment in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20"/>
          <p:cNvSpPr txBox="1"/>
          <p:nvPr/>
        </p:nvSpPr>
        <p:spPr>
          <a:xfrm>
            <a:off x="323454" y="1130741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70C0"/>
                </a:solidFill>
              </a:rPr>
              <a:t>The maximum tolerable steady-state HF </a:t>
            </a:r>
            <a:r>
              <a:rPr lang="en-US" sz="2400" dirty="0" smtClean="0"/>
              <a:t>on the current  DEMO SN </a:t>
            </a:r>
            <a:r>
              <a:rPr lang="en-US" sz="2400" dirty="0" err="1" smtClean="0"/>
              <a:t>divertor</a:t>
            </a:r>
            <a:r>
              <a:rPr lang="en-US" sz="2400" dirty="0" smtClean="0"/>
              <a:t> plate is </a:t>
            </a:r>
            <a:r>
              <a:rPr lang="en-US" sz="2400" b="1" i="1" dirty="0" smtClean="0">
                <a:solidFill>
                  <a:srgbClr val="0070C0"/>
                </a:solidFill>
              </a:rPr>
              <a:t>10 MW/m</a:t>
            </a:r>
            <a:r>
              <a:rPr lang="en-US" sz="24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. This value can be achieved only in detached plasma conditions (with seeded impurities).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case of </a:t>
            </a:r>
            <a:r>
              <a:rPr lang="en-US" sz="2400" b="1" i="1" dirty="0" smtClean="0">
                <a:solidFill>
                  <a:srgbClr val="0070C0"/>
                </a:solidFill>
              </a:rPr>
              <a:t>accidental divertor reattachment</a:t>
            </a:r>
            <a:r>
              <a:rPr lang="en-US" sz="2400" dirty="0" smtClean="0"/>
              <a:t>, the divertor reaches burn-out (leading to an in-vessel LOCA)  in </a:t>
            </a:r>
            <a:r>
              <a:rPr lang="en-US" sz="2400" b="1" i="1" dirty="0" smtClean="0">
                <a:solidFill>
                  <a:srgbClr val="0070C0"/>
                </a:solidFill>
              </a:rPr>
              <a:t>about 3 sec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70C0"/>
                </a:solidFill>
              </a:rPr>
              <a:t>Divertor sweeping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(to be activated only in emergency cases) to allow the divertor surviving while the current is ramped down </a:t>
            </a:r>
            <a:r>
              <a:rPr lang="en-US" sz="2400" i="1" dirty="0"/>
              <a:t>[</a:t>
            </a:r>
            <a:r>
              <a:rPr lang="en-US" sz="2400" i="1" dirty="0" err="1"/>
              <a:t>Maviglia</a:t>
            </a:r>
            <a:r>
              <a:rPr lang="en-US" sz="2400" i="1" dirty="0"/>
              <a:t>, FED 2016].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Needs </a:t>
            </a:r>
            <a:r>
              <a:rPr lang="en-US" sz="2400" b="1" dirty="0">
                <a:solidFill>
                  <a:srgbClr val="FF0000"/>
                </a:solidFill>
              </a:rPr>
              <a:t>the presence of IVC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270" y="781654"/>
            <a:ext cx="4062534" cy="2016224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251446" y="660531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Siccinio</a:t>
            </a:r>
            <a:r>
              <a:rPr lang="en-US" sz="1400" dirty="0" smtClean="0"/>
              <a:t>, NF 2019, RACLETTE</a:t>
            </a:r>
            <a:endParaRPr lang="en-GB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29" y="3581970"/>
            <a:ext cx="3240360" cy="27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0" y="3248430"/>
            <a:ext cx="1294919" cy="6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2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Advanced Fluid Neutral Model application to ITER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8213"/>
          <a:stretch/>
        </p:blipFill>
        <p:spPr>
          <a:xfrm>
            <a:off x="841294" y="1007588"/>
            <a:ext cx="10785946" cy="523867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967287" y="845666"/>
            <a:ext cx="1080039" cy="46429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TSVV-5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45237" y="1863362"/>
            <a:ext cx="10575461" cy="38119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Re-attachment/re-detachment studies</a:t>
            </a:r>
            <a:r>
              <a:rPr lang="en-US" dirty="0"/>
              <a:t>; requires input from WPTE </a:t>
            </a:r>
            <a:r>
              <a:rPr lang="en-US" dirty="0" err="1"/>
              <a:t>expts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Time-dependent </a:t>
            </a:r>
            <a:r>
              <a:rPr lang="en-US" dirty="0">
                <a:solidFill>
                  <a:srgbClr val="FF0000"/>
                </a:solidFill>
              </a:rPr>
              <a:t>option in SOLPS-ITER</a:t>
            </a:r>
            <a:r>
              <a:rPr lang="en-US" dirty="0"/>
              <a:t>: </a:t>
            </a:r>
            <a:r>
              <a:rPr lang="en-US" dirty="0" smtClean="0"/>
              <a:t>issue: explicit-implicit </a:t>
            </a:r>
            <a:r>
              <a:rPr lang="en-US" dirty="0"/>
              <a:t>coupling of plasma-fluid and neutral Monte-Carlo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Exploit advanced fluid-models in </a:t>
            </a:r>
            <a:r>
              <a:rPr lang="en-US" dirty="0">
                <a:solidFill>
                  <a:srgbClr val="FF0000"/>
                </a:solidFill>
              </a:rPr>
              <a:t>SOLPS-ITER for time-dependent simulations </a:t>
            </a:r>
            <a:r>
              <a:rPr lang="en-US" dirty="0"/>
              <a:t>(without EIRENE</a:t>
            </a:r>
            <a:r>
              <a:rPr lang="en-US" dirty="0" smtClean="0"/>
              <a:t>); integration with core-codes (e.g. ASTRA)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Interaction </a:t>
            </a:r>
            <a:r>
              <a:rPr lang="en-US" dirty="0">
                <a:solidFill>
                  <a:srgbClr val="FF0000"/>
                </a:solidFill>
              </a:rPr>
              <a:t>related ETASC TSVVs </a:t>
            </a:r>
            <a:r>
              <a:rPr lang="en-US" dirty="0" smtClean="0"/>
              <a:t>(flight simulators, scenario integration) and </a:t>
            </a:r>
            <a:r>
              <a:rPr lang="en-US" dirty="0"/>
              <a:t>ENRs </a:t>
            </a:r>
            <a:r>
              <a:rPr lang="en-US" dirty="0" smtClean="0"/>
              <a:t>on </a:t>
            </a:r>
            <a:r>
              <a:rPr lang="en-US" dirty="0"/>
              <a:t>model reduction </a:t>
            </a:r>
            <a:r>
              <a:rPr lang="en-US" dirty="0" smtClean="0"/>
              <a:t>(e.g. generative neural-networks) as alternative model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Plasma System Division (PSD) WPDES - Exhaust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187550" y="1277714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Divertor 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Wall </a:t>
            </a:r>
            <a:r>
              <a:rPr lang="en-US" sz="2800" dirty="0" smtClean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Time-dependent </a:t>
            </a:r>
            <a:r>
              <a:rPr lang="en-US" sz="2800" dirty="0"/>
              <a:t>SOL/edge </a:t>
            </a:r>
            <a:r>
              <a:rPr lang="en-US" sz="2800" dirty="0" smtClean="0"/>
              <a:t>models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ADC (WP-PWIE)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cxnSp>
        <p:nvCxnSpPr>
          <p:cNvPr id="4" name="Gerader Verbinder 3"/>
          <p:cNvCxnSpPr/>
          <p:nvPr/>
        </p:nvCxnSpPr>
        <p:spPr>
          <a:xfrm>
            <a:off x="1331566" y="4950122"/>
            <a:ext cx="9217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ADC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636060" y="914289"/>
            <a:ext cx="10464020" cy="269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Mainly covered by WPPWIE/ADC and WPTE (physics)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Extension of FP8 activities (c.f. F. </a:t>
            </a:r>
            <a:r>
              <a:rPr lang="en-US" dirty="0" err="1"/>
              <a:t>Militello</a:t>
            </a:r>
            <a:r>
              <a:rPr lang="en-US" dirty="0"/>
              <a:t> et al, ADC report 2021, WP-DTT1 and </a:t>
            </a:r>
            <a:r>
              <a:rPr lang="en-US" dirty="0" smtClean="0"/>
              <a:t>WP-DTT1/ADC) -  SOLPS-ITER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Requires speed up and/or validated reduced physics models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02" y="3703257"/>
            <a:ext cx="5727700" cy="3059430"/>
          </a:xfrm>
          <a:prstGeom prst="rect">
            <a:avLst/>
          </a:prstGeom>
        </p:spPr>
      </p:pic>
      <p:pic>
        <p:nvPicPr>
          <p:cNvPr id="8" name="Picture 124"/>
          <p:cNvPicPr/>
          <p:nvPr/>
        </p:nvPicPr>
        <p:blipFill>
          <a:blip r:embed="rId3"/>
          <a:stretch>
            <a:fillRect/>
          </a:stretch>
        </p:blipFill>
        <p:spPr>
          <a:xfrm>
            <a:off x="7411871" y="3221742"/>
            <a:ext cx="4608195" cy="37731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7510" y="1378871"/>
            <a:ext cx="10464020" cy="45558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Extension </a:t>
            </a:r>
            <a:r>
              <a:rPr lang="en-US" dirty="0"/>
              <a:t>of WPDES activities towards </a:t>
            </a:r>
            <a:r>
              <a:rPr lang="en-US" dirty="0">
                <a:solidFill>
                  <a:srgbClr val="FF0000"/>
                </a:solidFill>
              </a:rPr>
              <a:t>ADC scenarios, e.g. DN, </a:t>
            </a:r>
            <a:r>
              <a:rPr lang="en-US" dirty="0" smtClean="0">
                <a:solidFill>
                  <a:srgbClr val="FF0000"/>
                </a:solidFill>
              </a:rPr>
              <a:t>SXN.</a:t>
            </a:r>
            <a:r>
              <a:rPr lang="en-US" dirty="0" smtClean="0"/>
              <a:t> Later 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Cyclic monitoring </a:t>
            </a:r>
            <a:r>
              <a:rPr lang="en-US" dirty="0"/>
              <a:t>of DCT into WPPWIE/WPTE activities: </a:t>
            </a:r>
            <a:r>
              <a:rPr lang="en-US" dirty="0">
                <a:solidFill>
                  <a:srgbClr val="FF0000"/>
                </a:solidFill>
              </a:rPr>
              <a:t>focus on demonstration of ADC being a possibility for DEMO</a:t>
            </a:r>
            <a:r>
              <a:rPr lang="en-US" dirty="0"/>
              <a:t>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input gate review 2024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with groups who work on </a:t>
            </a:r>
            <a:r>
              <a:rPr lang="en-US" dirty="0">
                <a:solidFill>
                  <a:srgbClr val="FF0000"/>
                </a:solidFill>
              </a:rPr>
              <a:t>advanced fluid models </a:t>
            </a:r>
            <a:r>
              <a:rPr lang="en-US" dirty="0" smtClean="0"/>
              <a:t>(e.g. TSVV-5) and</a:t>
            </a:r>
            <a:r>
              <a:rPr lang="en-US" dirty="0" smtClean="0">
                <a:solidFill>
                  <a:srgbClr val="FF0000"/>
                </a:solidFill>
              </a:rPr>
              <a:t> numerical </a:t>
            </a:r>
            <a:r>
              <a:rPr lang="en-US" dirty="0">
                <a:solidFill>
                  <a:srgbClr val="FF0000"/>
                </a:solidFill>
              </a:rPr>
              <a:t>divertor </a:t>
            </a:r>
            <a:r>
              <a:rPr lang="en-US" dirty="0" err="1">
                <a:solidFill>
                  <a:srgbClr val="FF0000"/>
                </a:solidFill>
              </a:rPr>
              <a:t>optimisation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techniques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</a:t>
            </a:r>
            <a:r>
              <a:rPr lang="en-US" dirty="0"/>
              <a:t>e.g. Univ. Leuven, </a:t>
            </a:r>
            <a:r>
              <a:rPr lang="en-US" dirty="0" err="1"/>
              <a:t>adjoint</a:t>
            </a:r>
            <a:r>
              <a:rPr lang="en-US" dirty="0"/>
              <a:t> </a:t>
            </a:r>
            <a:r>
              <a:rPr lang="en-US" dirty="0" err="1"/>
              <a:t>optimisation</a:t>
            </a:r>
            <a:r>
              <a:rPr lang="en-US" dirty="0"/>
              <a:t> techniques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WPPWIE (possible combined PWIE-DES EEG)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Later: assessments </a:t>
            </a:r>
            <a:r>
              <a:rPr lang="en-US" dirty="0"/>
              <a:t>of engineering </a:t>
            </a:r>
            <a:r>
              <a:rPr lang="en-US" dirty="0" smtClean="0"/>
              <a:t>limits for ADCs: transients </a:t>
            </a:r>
            <a:r>
              <a:rPr lang="en-US" dirty="0"/>
              <a:t>and configurations (e.g. </a:t>
            </a:r>
            <a:r>
              <a:rPr lang="en-US" dirty="0" smtClean="0"/>
              <a:t>sweeping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DEMO physics in EU Framework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9 (FP9, 2021-25/27)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7812286" y="6678314"/>
            <a:ext cx="4355902" cy="308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07430" y="806438"/>
            <a:ext cx="12060758" cy="6180709"/>
            <a:chOff x="107430" y="806438"/>
            <a:chExt cx="12060758" cy="6180709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30" y="806438"/>
              <a:ext cx="12060758" cy="6180709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7740000" y="5871877"/>
              <a:ext cx="936382" cy="6520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728452" y="5967045"/>
              <a:ext cx="959478" cy="461665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F3EDF0"/>
                  </a:solidFill>
                </a:rPr>
                <a:t>Transport</a:t>
              </a:r>
              <a:br>
                <a:rPr lang="de-DE" sz="1200" dirty="0" smtClean="0">
                  <a:solidFill>
                    <a:srgbClr val="F3EDF0"/>
                  </a:solidFill>
                </a:rPr>
              </a:br>
              <a:r>
                <a:rPr lang="de-DE" sz="1200" i="1" dirty="0" smtClean="0">
                  <a:solidFill>
                    <a:srgbClr val="F3EDF0"/>
                  </a:solidFill>
                </a:rPr>
                <a:t>F. </a:t>
              </a:r>
              <a:r>
                <a:rPr lang="de-DE" sz="1200" i="1" dirty="0" err="1" smtClean="0">
                  <a:solidFill>
                    <a:srgbClr val="F3EDF0"/>
                  </a:solidFill>
                </a:rPr>
                <a:t>Köchl</a:t>
              </a:r>
              <a:endParaRPr lang="de-DE" sz="1200" i="1" dirty="0">
                <a:solidFill>
                  <a:srgbClr val="F3EDF0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7728452" y="6678314"/>
            <a:ext cx="4439736" cy="308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6020470" y="6758706"/>
            <a:ext cx="6151996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228039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14020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03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205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607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009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411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813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215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S. Wiesen | TSVV-7 KoM | May 11</a:t>
            </a:r>
            <a:r>
              <a:rPr lang="en-GB" baseline="30000" smtClean="0"/>
              <a:t>th</a:t>
            </a:r>
            <a:r>
              <a:rPr lang="en-GB" smtClean="0"/>
              <a:t> , 2021|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5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Summary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187550" y="1277714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Divertor 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Wall </a:t>
            </a:r>
            <a:r>
              <a:rPr lang="en-US" sz="2800" dirty="0" smtClean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Time-dependent </a:t>
            </a:r>
            <a:r>
              <a:rPr lang="en-US" sz="2800" dirty="0"/>
              <a:t>SOL/edge </a:t>
            </a:r>
            <a:r>
              <a:rPr lang="en-US" sz="2800" dirty="0" smtClean="0"/>
              <a:t>models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ADC (WP-PWIE)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cxnSp>
        <p:nvCxnSpPr>
          <p:cNvPr id="4" name="Gerader Verbinder 3"/>
          <p:cNvCxnSpPr/>
          <p:nvPr/>
        </p:nvCxnSpPr>
        <p:spPr>
          <a:xfrm>
            <a:off x="1331566" y="4950122"/>
            <a:ext cx="9217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backup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Lessons learned ITER divertor design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438" y="917675"/>
            <a:ext cx="11305256" cy="3168352"/>
          </a:xfrm>
          <a:prstGeom prst="rect">
            <a:avLst/>
          </a:prstGeom>
        </p:spPr>
        <p:txBody>
          <a:bodyPr/>
          <a:lstStyle>
            <a:lvl1pPr marL="306111" indent="-306111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40" indent="-255092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370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17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665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SOLPS4.3 has been the main workhorse for the ITER divertor design studies since 20+ years</a:t>
            </a:r>
          </a:p>
          <a:p>
            <a:r>
              <a:rPr lang="en-US" sz="2000" dirty="0"/>
              <a:t>Physics operating mode for the ITER divertor is to a large extent based on plasma boundary simulations conducted over ~15 years with the SOLPS-4.3 code (B2-Eirene)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mostly C targets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0626" y="2141810"/>
            <a:ext cx="4799411" cy="27025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290-293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(2001) 887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(2002) 187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and H. D. Pacher, PPCF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(2002) 931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313-316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657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716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355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A. 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(2005)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337-339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(2005) 17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(2007) 698</a:t>
            </a:r>
          </a:p>
          <a:p>
            <a:pPr marL="342900" lvl="1" indent="-342900">
              <a:spcBef>
                <a:spcPts val="0"/>
              </a:spcBef>
              <a:buAutoNum type="alphaU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87712" y="2141810"/>
            <a:ext cx="5832574" cy="27025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363-365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(2007) 308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G. W. Pacher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(2008) 105003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390-391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(2009) 259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(2009) 075008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al.,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(2011) 2011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(2011) S492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G. W. Pacher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(2011) 083004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(2011)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2865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1" y="4314887"/>
            <a:ext cx="3588431" cy="24472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694" y="4182549"/>
            <a:ext cx="3356743" cy="25796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561" y="3978103"/>
            <a:ext cx="4377399" cy="29087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83901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1996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92006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2001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69406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2009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/>
              <a:t>Early assessment for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93" y="1061690"/>
            <a:ext cx="10407353" cy="468052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flipH="1">
            <a:off x="323454" y="6374159"/>
            <a:ext cx="64807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SOLPS4.3, </a:t>
            </a:r>
            <a:r>
              <a:rPr lang="de-DE" dirty="0" err="1" smtClean="0"/>
              <a:t>Kukushkin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 smtClean="0"/>
              <a:t>Pacher</a:t>
            </a:r>
            <a:r>
              <a:rPr lang="de-DE" dirty="0" smtClean="0"/>
              <a:t> 2007-2009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vs Deposition </a:t>
            </a:r>
            <a:r>
              <a:rPr lang="en-US" dirty="0"/>
              <a:t>on the </a:t>
            </a:r>
            <a:r>
              <a:rPr lang="en-US" dirty="0" smtClean="0"/>
              <a:t>ITER port-plug </a:t>
            </a:r>
            <a:r>
              <a:rPr lang="en-US" dirty="0"/>
              <a:t>faces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pic>
        <p:nvPicPr>
          <p:cNvPr id="6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22" y="786234"/>
            <a:ext cx="8424936" cy="57527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454" y="6330446"/>
            <a:ext cx="17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Kotov</a:t>
            </a:r>
            <a:r>
              <a:rPr lang="en-US" dirty="0" smtClean="0"/>
              <a:t> NF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2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Hierarchy of neutral models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8955"/>
          <a:stretch/>
        </p:blipFill>
        <p:spPr>
          <a:xfrm>
            <a:off x="508404" y="972796"/>
            <a:ext cx="11511662" cy="56093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967287" y="845666"/>
            <a:ext cx="1080039" cy="46429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TSVV-5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8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pPr algn="just"/>
            <a:r>
              <a:rPr lang="en-US" sz="2400" dirty="0"/>
              <a:t>What </a:t>
            </a:r>
            <a:r>
              <a:rPr lang="en-US" sz="2400" dirty="0" smtClean="0"/>
              <a:t>else can </a:t>
            </a:r>
            <a:r>
              <a:rPr lang="en-US" sz="2400" dirty="0"/>
              <a:t>cause a loss of detachment?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12" name="TextBox 20"/>
          <p:cNvSpPr txBox="1"/>
          <p:nvPr/>
        </p:nvSpPr>
        <p:spPr>
          <a:xfrm>
            <a:off x="107504" y="692696"/>
            <a:ext cx="511249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Well, many things…</a:t>
            </a:r>
            <a:endParaRPr lang="en-US" sz="20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Fluctuations in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density.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Fluctuations in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power (e.g. pellet induced transient  </a:t>
            </a:r>
            <a:r>
              <a:rPr lang="en-US" sz="2000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-particle heating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Combinations thereof.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Technical failure (e.g. impurity puff valve).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Control failure.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 smtClean="0"/>
              <a:t>…others…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5" name="TextBox 15"/>
          <p:cNvSpPr txBox="1"/>
          <p:nvPr/>
        </p:nvSpPr>
        <p:spPr>
          <a:xfrm>
            <a:off x="10404574" y="631063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[Wiesen, NF 2017]</a:t>
            </a:r>
            <a:endParaRPr lang="en-GB" sz="1400" i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4" y="3361980"/>
            <a:ext cx="5582254" cy="3351484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5834865" y="986269"/>
            <a:ext cx="6231542" cy="2487388"/>
            <a:chOff x="119336" y="1177194"/>
            <a:chExt cx="6231542" cy="248738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3"/>
            <a:srcRect t="46104"/>
            <a:stretch/>
          </p:blipFill>
          <p:spPr>
            <a:xfrm>
              <a:off x="119336" y="1177194"/>
              <a:ext cx="6231542" cy="24873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885720" y="1477873"/>
                  <a:ext cx="1097095" cy="233910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=40%</m:t>
                        </m:r>
                      </m:oMath>
                    </m:oMathPara>
                  </a14:m>
                  <a:endParaRPr lang="en-US" sz="1600" dirty="0" err="1" smtClean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720" y="1477873"/>
                  <a:ext cx="1097095" cy="233910"/>
                </a:xfrm>
                <a:prstGeom prst="rect">
                  <a:avLst/>
                </a:prstGeom>
                <a:blipFill>
                  <a:blip r:embed="rId4"/>
                  <a:stretch>
                    <a:fillRect l="-5556" t="-2632" r="-2778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/>
          <p:cNvGrpSpPr/>
          <p:nvPr/>
        </p:nvGrpSpPr>
        <p:grpSpPr>
          <a:xfrm>
            <a:off x="5834865" y="3774336"/>
            <a:ext cx="6231542" cy="2120485"/>
            <a:chOff x="119336" y="3962712"/>
            <a:chExt cx="6231542" cy="2120485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/>
            <a:srcRect b="54054"/>
            <a:stretch/>
          </p:blipFill>
          <p:spPr>
            <a:xfrm>
              <a:off x="119336" y="3962712"/>
              <a:ext cx="6231542" cy="21204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1885720" y="4212000"/>
                  <a:ext cx="1097095" cy="233910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=60%</m:t>
                        </m:r>
                      </m:oMath>
                    </m:oMathPara>
                  </a14:m>
                  <a:endParaRPr lang="en-US" sz="1600" dirty="0" err="1" smtClean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720" y="4212000"/>
                  <a:ext cx="1097095" cy="233910"/>
                </a:xfrm>
                <a:prstGeom prst="rect">
                  <a:avLst/>
                </a:prstGeom>
                <a:blipFill>
                  <a:blip r:embed="rId5"/>
                  <a:stretch>
                    <a:fillRect l="-5556" t="-2632" r="-2778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uppieren 21"/>
          <p:cNvGrpSpPr/>
          <p:nvPr/>
        </p:nvGrpSpPr>
        <p:grpSpPr>
          <a:xfrm>
            <a:off x="7213116" y="5301208"/>
            <a:ext cx="2632452" cy="1412256"/>
            <a:chOff x="6792555" y="5201696"/>
            <a:chExt cx="2632452" cy="1412256"/>
          </a:xfrm>
        </p:grpSpPr>
        <p:sp>
          <p:nvSpPr>
            <p:cNvPr id="23" name="Textfeld 22"/>
            <p:cNvSpPr txBox="1"/>
            <p:nvPr/>
          </p:nvSpPr>
          <p:spPr>
            <a:xfrm>
              <a:off x="6792555" y="5819888"/>
              <a:ext cx="2632452" cy="794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Impurity radiation </a:t>
              </a:r>
              <a:br>
                <a:rPr lang="en-US" sz="2400" dirty="0" smtClean="0"/>
              </a:br>
              <a:r>
                <a:rPr lang="en-US" sz="2400" dirty="0" smtClean="0"/>
                <a:t>control required</a:t>
              </a:r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 flipH="1" flipV="1">
              <a:off x="7729235" y="5201696"/>
              <a:ext cx="298880" cy="70770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10097056" y="5854170"/>
            <a:ext cx="1887248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ITER/JINTRAC</a:t>
            </a:r>
            <a:endParaRPr lang="de-DE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6"/>
          <a:srcRect l="-2713" t="6395" r="50430"/>
          <a:stretch/>
        </p:blipFill>
        <p:spPr>
          <a:xfrm>
            <a:off x="5605486" y="906160"/>
            <a:ext cx="5460677" cy="474890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4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 </a:t>
            </a:r>
            <a:r>
              <a:rPr lang="de-DE" dirty="0" err="1" smtClean="0"/>
              <a:t>exaple</a:t>
            </a:r>
            <a:r>
              <a:rPr lang="de-DE" dirty="0" smtClean="0"/>
              <a:t>: pellet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re-attachment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63352" y="1419628"/>
            <a:ext cx="8401242" cy="4110080"/>
            <a:chOff x="263352" y="1419628"/>
            <a:chExt cx="8401242" cy="411008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2" y="1448780"/>
              <a:ext cx="8401242" cy="4080928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166066" y="1419628"/>
              <a:ext cx="2595813" cy="44319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dirty="0" smtClean="0"/>
                <a:t>High density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7245659" y="1562367"/>
            <a:ext cx="4982790" cy="4508637"/>
            <a:chOff x="7245659" y="1562367"/>
            <a:chExt cx="4982790" cy="4508637"/>
          </a:xfrm>
        </p:grpSpPr>
        <p:sp>
          <p:nvSpPr>
            <p:cNvPr id="9" name="Textfeld 8"/>
            <p:cNvSpPr txBox="1"/>
            <p:nvPr/>
          </p:nvSpPr>
          <p:spPr>
            <a:xfrm>
              <a:off x="8934339" y="1562367"/>
              <a:ext cx="3029997" cy="1144929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Short bursts of</a:t>
              </a:r>
              <a:br>
                <a:rPr lang="en-US" sz="2400" dirty="0" smtClean="0"/>
              </a:br>
              <a:r>
                <a:rPr lang="en-US" sz="2400" dirty="0" smtClean="0"/>
                <a:t>re-attachment</a:t>
              </a:r>
              <a:br>
                <a:rPr lang="en-US" sz="2400" dirty="0" smtClean="0"/>
              </a:br>
              <a:r>
                <a:rPr lang="en-US" sz="2400" dirty="0" smtClean="0"/>
                <a:t>during pellet ablation</a:t>
              </a: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H="1">
              <a:off x="7245659" y="2276872"/>
              <a:ext cx="1658653" cy="119745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7245659" y="2573560"/>
              <a:ext cx="1646137" cy="215158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8924339" y="2820883"/>
              <a:ext cx="3304110" cy="325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Such simulations</a:t>
              </a:r>
              <a:br>
                <a:rPr lang="en-US" sz="2400" dirty="0" smtClean="0"/>
              </a:br>
              <a:r>
                <a:rPr lang="en-US" sz="2400" dirty="0" smtClean="0"/>
                <a:t>help to predict</a:t>
              </a:r>
              <a:br>
                <a:rPr lang="en-US" sz="2400" dirty="0" smtClean="0"/>
              </a:br>
              <a:r>
                <a:rPr lang="en-US" sz="2400" dirty="0" smtClean="0"/>
                <a:t>and mitigate impact</a:t>
              </a:r>
              <a:br>
                <a:rPr lang="en-US" sz="2400" dirty="0" smtClean="0"/>
              </a:br>
              <a:r>
                <a:rPr lang="en-US" sz="2400" dirty="0" smtClean="0"/>
                <a:t>of unavoidable</a:t>
              </a:r>
              <a:br>
                <a:rPr lang="en-US" sz="2400" dirty="0" smtClean="0"/>
              </a:br>
              <a:r>
                <a:rPr lang="en-US" sz="2400" dirty="0" smtClean="0"/>
                <a:t>transients in HF</a:t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 ITER &amp; DEMO</a:t>
              </a:r>
              <a:b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divertor engineering</a:t>
              </a:r>
              <a:b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and operational design</a:t>
              </a:r>
              <a:endParaRPr lang="en-US" sz="24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7265686" y="2420888"/>
              <a:ext cx="1638626" cy="168653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7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Issue of particle balance / explicit-implicit coupling </a:t>
            </a:r>
            <a:br>
              <a:rPr lang="en-US" sz="2400" dirty="0" smtClean="0"/>
            </a:br>
            <a:r>
              <a:rPr lang="en-US" sz="2400" dirty="0" smtClean="0">
                <a:sym typeface="Wingdings" panose="05000000000000000000" pitchFamily="2" charset="2"/>
              </a:rPr>
              <a:t> long convergence times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28</a:t>
            </a:fld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" y="1402193"/>
            <a:ext cx="11935798" cy="46085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1446" y="6157783"/>
            <a:ext cx="5432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(2011)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2865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</a:t>
            </a:r>
            <a:r>
              <a:rPr lang="en-US" dirty="0"/>
              <a:t>droplets lifetime in DEMO </a:t>
            </a:r>
            <a:r>
              <a:rPr lang="en-US" dirty="0" smtClean="0"/>
              <a:t>– preliminary results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29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0" y="3921101"/>
            <a:ext cx="7135929" cy="30959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398" y="1451014"/>
            <a:ext cx="2592288" cy="52109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438" y="980584"/>
            <a:ext cx="11147924" cy="2696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ITER vessel geometry with a full W wall, </a:t>
            </a:r>
            <a:r>
              <a:rPr lang="en-US" dirty="0" smtClean="0"/>
              <a:t>ITER </a:t>
            </a:r>
            <a:r>
              <a:rPr lang="en-US" dirty="0"/>
              <a:t>mitigated VDE profiles with late Ne gas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injection </a:t>
            </a:r>
            <a:r>
              <a:rPr lang="en-US" dirty="0"/>
              <a:t>during the current </a:t>
            </a:r>
            <a:r>
              <a:rPr lang="en-US" dirty="0" smtClean="0"/>
              <a:t>quench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Isotropic </a:t>
            </a:r>
            <a:r>
              <a:rPr lang="en-US" dirty="0"/>
              <a:t>W droplet injection from the plasma-wall </a:t>
            </a:r>
            <a:r>
              <a:rPr lang="en-US" dirty="0" smtClean="0"/>
              <a:t>contact point </a:t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a 4 </a:t>
            </a:r>
            <a:r>
              <a:rPr lang="en-US" dirty="0" err="1"/>
              <a:t>ms</a:t>
            </a:r>
            <a:r>
              <a:rPr lang="en-US" dirty="0"/>
              <a:t> window </a:t>
            </a:r>
            <a:r>
              <a:rPr lang="en-US" dirty="0" smtClean="0"/>
              <a:t>after </a:t>
            </a:r>
            <a:r>
              <a:rPr lang="en-US" dirty="0"/>
              <a:t>the thermal quench,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initial radii 10-150 µm and initial speeds 0-70 </a:t>
            </a:r>
            <a:r>
              <a:rPr lang="en-US" dirty="0" smtClean="0"/>
              <a:t>m/s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Out </a:t>
            </a:r>
            <a:r>
              <a:rPr lang="en-US" dirty="0">
                <a:solidFill>
                  <a:srgbClr val="FF0000"/>
                </a:solidFill>
              </a:rPr>
              <a:t>of the injected droplet MASS, roughly 40% vaporizes,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 smtClean="0">
                <a:solidFill>
                  <a:srgbClr val="FF0000"/>
                </a:solidFill>
              </a:rPr>
              <a:t>re-solidifies </a:t>
            </a:r>
            <a:r>
              <a:rPr lang="en-US" dirty="0">
                <a:solidFill>
                  <a:srgbClr val="FF0000"/>
                </a:solidFill>
              </a:rPr>
              <a:t>into dust and 20% ends up as liquid </a:t>
            </a:r>
            <a:r>
              <a:rPr lang="en-US" dirty="0" smtClean="0">
                <a:solidFill>
                  <a:srgbClr val="FF0000"/>
                </a:solidFill>
              </a:rPr>
              <a:t>splash on wall 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62" y="3770887"/>
            <a:ext cx="4301544" cy="32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Plasma System Division (PSD) WPDES - Exhaust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187550" y="1277714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Divertor Design </a:t>
            </a:r>
            <a:r>
              <a:rPr lang="en-US" sz="2800" dirty="0" smtClean="0">
                <a:solidFill>
                  <a:srgbClr val="FF0000"/>
                </a:solidFill>
              </a:rPr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Wall </a:t>
            </a:r>
            <a:r>
              <a:rPr lang="en-US" sz="2800" dirty="0" smtClean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Time-dependent </a:t>
            </a:r>
            <a:r>
              <a:rPr lang="en-US" sz="2800" dirty="0"/>
              <a:t>SOL/edge </a:t>
            </a:r>
            <a:r>
              <a:rPr lang="en-US" sz="2800" dirty="0" smtClean="0"/>
              <a:t>models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ADC (WP-PWIE)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cxnSp>
        <p:nvCxnSpPr>
          <p:cNvPr id="4" name="Gerader Verbinder 3"/>
          <p:cNvCxnSpPr/>
          <p:nvPr/>
        </p:nvCxnSpPr>
        <p:spPr>
          <a:xfrm>
            <a:off x="1331566" y="4950122"/>
            <a:ext cx="9217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9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Employment of </a:t>
            </a:r>
            <a:r>
              <a:rPr lang="en-US" sz="2400" dirty="0" smtClean="0"/>
              <a:t>SOLPS-ITER:</a:t>
            </a:r>
            <a:r>
              <a:rPr lang="en-US" sz="2400" dirty="0" smtClean="0">
                <a:solidFill>
                  <a:srgbClr val="FF0000"/>
                </a:solidFill>
              </a:rPr>
              <a:t> from ITER to DEMO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486" y="1061690"/>
            <a:ext cx="11305256" cy="5328592"/>
          </a:xfrm>
          <a:prstGeom prst="rect">
            <a:avLst/>
          </a:prstGeom>
        </p:spPr>
        <p:txBody>
          <a:bodyPr/>
          <a:lstStyle>
            <a:lvl1pPr marL="306111" indent="-306111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40" indent="-255092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370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17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665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ITER design changed in 2013 to full-metal walls</a:t>
            </a:r>
            <a:r>
              <a:rPr lang="en-US" sz="2800" dirty="0" smtClean="0"/>
              <a:t>, now completed</a:t>
            </a:r>
          </a:p>
          <a:p>
            <a:r>
              <a:rPr lang="en-US" sz="2800" dirty="0" smtClean="0"/>
              <a:t>Design required considering the most severe target loading conditions for engineering specifications (P</a:t>
            </a:r>
            <a:r>
              <a:rPr lang="en-US" sz="2800" baseline="-25000" dirty="0" smtClean="0"/>
              <a:t>SOL</a:t>
            </a:r>
            <a:r>
              <a:rPr lang="en-US" sz="2800" dirty="0" smtClean="0"/>
              <a:t> = 100 MW, D(T) plasmas with impurity seeding)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Since 2014: New SOLPS-ITER code for divertor 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dirty="0" smtClean="0"/>
          </a:p>
          <a:p>
            <a:r>
              <a:rPr lang="en-US" sz="2800" dirty="0" smtClean="0"/>
              <a:t>ITER: Emphasis </a:t>
            </a:r>
            <a:r>
              <a:rPr lang="en-US" sz="2800" dirty="0" smtClean="0"/>
              <a:t>is to </a:t>
            </a:r>
            <a:r>
              <a:rPr lang="en-US" sz="2800" dirty="0" smtClean="0">
                <a:solidFill>
                  <a:srgbClr val="5787C1"/>
                </a:solidFill>
              </a:rPr>
              <a:t>widen </a:t>
            </a:r>
            <a:r>
              <a:rPr lang="en-US" sz="2800" dirty="0" smtClean="0">
                <a:solidFill>
                  <a:srgbClr val="5787C1"/>
                </a:solidFill>
              </a:rPr>
              <a:t>the existing simulation database to other operational scenarios </a:t>
            </a:r>
            <a:r>
              <a:rPr lang="en-US" sz="2800" dirty="0" smtClean="0"/>
              <a:t>(low-power plasmas, limiter phase start-up, H/He plasmas, seeding…) and </a:t>
            </a:r>
            <a:r>
              <a:rPr lang="en-US" sz="2800" dirty="0" smtClean="0">
                <a:solidFill>
                  <a:srgbClr val="5787C1"/>
                </a:solidFill>
              </a:rPr>
              <a:t>including refinements of the underlying physics model </a:t>
            </a:r>
            <a:r>
              <a:rPr lang="en-US" sz="2800" dirty="0" smtClean="0"/>
              <a:t>(wide grids, drifts, currents, transport models, possible systematic errors, …),  </a:t>
            </a:r>
            <a:r>
              <a:rPr lang="en-US" sz="2800" dirty="0" smtClean="0">
                <a:solidFill>
                  <a:srgbClr val="FF0000"/>
                </a:solidFill>
              </a:rPr>
              <a:t>i.e. features not originally in </a:t>
            </a:r>
            <a:r>
              <a:rPr lang="en-US" sz="2800" b="1" dirty="0" smtClean="0">
                <a:solidFill>
                  <a:srgbClr val="FF0000"/>
                </a:solidFill>
              </a:rPr>
              <a:t>SOLPS4.3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SOLPS-ITER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6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Revised </a:t>
            </a:r>
            <a:r>
              <a:rPr lang="en-US" sz="2400" dirty="0"/>
              <a:t>ITER Divertor Design </a:t>
            </a:r>
            <a:r>
              <a:rPr lang="en-US" sz="2400" dirty="0" smtClean="0"/>
              <a:t>studies: </a:t>
            </a:r>
            <a:r>
              <a:rPr lang="en-US" sz="2400" dirty="0" smtClean="0">
                <a:solidFill>
                  <a:srgbClr val="FF0000"/>
                </a:solidFill>
              </a:rPr>
              <a:t>metal wall &amp; SOLPS-ITER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2" y="951884"/>
            <a:ext cx="5540081" cy="5006097"/>
          </a:xfrm>
          <a:prstGeom prst="rect">
            <a:avLst/>
          </a:prstGeom>
        </p:spPr>
      </p:pic>
      <p:pic>
        <p:nvPicPr>
          <p:cNvPr id="8" name="Inhaltsplatzhalt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0017" y="1172693"/>
            <a:ext cx="5569034" cy="474962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5108" y="6357999"/>
            <a:ext cx="713586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800" b="1" dirty="0" smtClean="0"/>
              <a:t>R.A. Pitts, E. </a:t>
            </a:r>
            <a:r>
              <a:rPr lang="en-US" sz="1800" b="1" dirty="0" err="1" smtClean="0"/>
              <a:t>Kaveeva</a:t>
            </a:r>
            <a:r>
              <a:rPr lang="en-US" sz="1800" b="1" dirty="0" smtClean="0"/>
              <a:t>, V. </a:t>
            </a:r>
            <a:r>
              <a:rPr lang="en-US" sz="1800" b="1" dirty="0" err="1" smtClean="0"/>
              <a:t>Rozhanski</a:t>
            </a:r>
            <a:r>
              <a:rPr lang="en-US" sz="1800" b="1" dirty="0" smtClean="0"/>
              <a:t>, S. Wiesen, X. </a:t>
            </a:r>
            <a:r>
              <a:rPr lang="en-US" sz="1800" b="1" dirty="0" err="1" smtClean="0"/>
              <a:t>Bonnin</a:t>
            </a:r>
            <a:r>
              <a:rPr lang="en-US" sz="1800" b="1" dirty="0" smtClean="0"/>
              <a:t> et al, NME 2019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6538290" y="3284984"/>
            <a:ext cx="510232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588150" y="4158034"/>
            <a:ext cx="14093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P</a:t>
            </a:r>
            <a:r>
              <a:rPr lang="de-DE" sz="1800" baseline="-25000" dirty="0" smtClean="0"/>
              <a:t>SOL</a:t>
            </a:r>
            <a:r>
              <a:rPr lang="de-DE" sz="1800" dirty="0" smtClean="0"/>
              <a:t>=100MW</a:t>
            </a:r>
            <a:endParaRPr lang="de-DE" sz="18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0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Early assessment for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10" y="1205706"/>
            <a:ext cx="7954102" cy="51425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flipH="1">
            <a:off x="179438" y="967848"/>
            <a:ext cx="2664296" cy="455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SOLPS4.3</a:t>
            </a:r>
            <a:r>
              <a:rPr lang="de-DE" dirty="0" smtClean="0"/>
              <a:t>, </a:t>
            </a:r>
            <a:r>
              <a:rPr lang="de-DE" dirty="0" err="1" smtClean="0"/>
              <a:t>Kukushkin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Pacher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2007-2009</a:t>
            </a:r>
          </a:p>
          <a:p>
            <a:endParaRPr lang="de-DE" dirty="0"/>
          </a:p>
          <a:p>
            <a:r>
              <a:rPr lang="de-DE" b="1" dirty="0" smtClean="0">
                <a:solidFill>
                  <a:srgbClr val="00B050"/>
                </a:solidFill>
              </a:rPr>
              <a:t>D/He/</a:t>
            </a:r>
            <a:r>
              <a:rPr lang="de-DE" b="1" dirty="0" err="1" smtClean="0">
                <a:solidFill>
                  <a:srgbClr val="00B050"/>
                </a:solidFill>
              </a:rPr>
              <a:t>Be</a:t>
            </a:r>
            <a:r>
              <a:rPr lang="de-DE" b="1" dirty="0" smtClean="0">
                <a:solidFill>
                  <a:srgbClr val="00B050"/>
                </a:solidFill>
              </a:rPr>
              <a:t> +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Ne-</a:t>
            </a:r>
            <a:r>
              <a:rPr lang="de-DE" b="1" dirty="0" err="1" smtClean="0">
                <a:solidFill>
                  <a:srgbClr val="00B050"/>
                </a:solidFill>
              </a:rPr>
              <a:t>seeding</a:t>
            </a:r>
            <a:endParaRPr lang="de-DE" b="1" dirty="0" smtClean="0">
              <a:solidFill>
                <a:srgbClr val="00B050"/>
              </a:solidFill>
            </a:endParaRPr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P</a:t>
            </a:r>
            <a:r>
              <a:rPr lang="de-DE" b="1" baseline="-25000" dirty="0" smtClean="0">
                <a:solidFill>
                  <a:srgbClr val="00B050"/>
                </a:solidFill>
              </a:rPr>
              <a:t>SOL</a:t>
            </a:r>
            <a:r>
              <a:rPr lang="de-DE" b="1" dirty="0" smtClean="0">
                <a:solidFill>
                  <a:srgbClr val="00B050"/>
                </a:solidFill>
              </a:rPr>
              <a:t> = 300MW</a:t>
            </a:r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err="1" smtClean="0">
                <a:solidFill>
                  <a:srgbClr val="00B050"/>
                </a:solidFill>
              </a:rPr>
              <a:t>Density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control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by</a:t>
            </a:r>
            <a:r>
              <a:rPr lang="de-DE" b="1" dirty="0" smtClean="0">
                <a:solidFill>
                  <a:srgbClr val="00B050"/>
                </a:solidFill>
              </a:rPr>
              <a:t/>
            </a:r>
            <a:br>
              <a:rPr lang="de-DE" b="1" dirty="0" smtClean="0">
                <a:solidFill>
                  <a:srgbClr val="00B050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Core + Gas </a:t>
            </a:r>
            <a:r>
              <a:rPr lang="de-DE" b="1" dirty="0" err="1" smtClean="0">
                <a:solidFill>
                  <a:srgbClr val="00B050"/>
                </a:solidFill>
              </a:rPr>
              <a:t>fuelling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/>
              <a:t>Early assessment for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50103"/>
          <a:stretch/>
        </p:blipFill>
        <p:spPr>
          <a:xfrm>
            <a:off x="611486" y="982760"/>
            <a:ext cx="5256584" cy="39998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flipH="1">
            <a:off x="299047" y="652193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SOLPS4.3, </a:t>
            </a:r>
            <a:r>
              <a:rPr lang="de-DE" sz="1800" dirty="0" err="1" smtClean="0"/>
              <a:t>Kukushkin</a:t>
            </a:r>
            <a:r>
              <a:rPr lang="de-DE" sz="1800" dirty="0"/>
              <a:t>,</a:t>
            </a:r>
            <a:r>
              <a:rPr lang="de-DE" sz="1800" dirty="0" smtClean="0"/>
              <a:t> </a:t>
            </a:r>
            <a:r>
              <a:rPr lang="de-DE" sz="1800" dirty="0" err="1" smtClean="0"/>
              <a:t>Pacher</a:t>
            </a:r>
            <a:r>
              <a:rPr lang="de-DE" sz="1800" dirty="0" smtClean="0"/>
              <a:t> 2007-2009</a:t>
            </a:r>
            <a:endParaRPr 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51364"/>
          <a:stretch/>
        </p:blipFill>
        <p:spPr>
          <a:xfrm>
            <a:off x="6279772" y="810019"/>
            <a:ext cx="5328592" cy="419074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691606" y="5092846"/>
            <a:ext cx="9434955" cy="12082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C00000"/>
                </a:solidFill>
              </a:rPr>
              <a:t>Full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detachment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inner</a:t>
            </a:r>
            <a:r>
              <a:rPr lang="de-DE" dirty="0" smtClean="0">
                <a:solidFill>
                  <a:srgbClr val="C00000"/>
                </a:solidFill>
              </a:rPr>
              <a:t> divertor </a:t>
            </a:r>
            <a:r>
              <a:rPr lang="de-DE" dirty="0" err="1" smtClean="0">
                <a:solidFill>
                  <a:srgbClr val="C00000"/>
                </a:solidFill>
              </a:rPr>
              <a:t>restricts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</a:t>
            </a:r>
            <a:r>
              <a:rPr lang="de-DE" baseline="-25000" dirty="0" err="1" smtClean="0">
                <a:solidFill>
                  <a:srgbClr val="C00000"/>
                </a:solidFill>
              </a:rPr>
              <a:t>PFR</a:t>
            </a:r>
            <a:endParaRPr lang="de-DE" baseline="-25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Criterion</a:t>
            </a:r>
            <a:r>
              <a:rPr lang="de-DE" dirty="0" smtClean="0"/>
              <a:t>: </a:t>
            </a:r>
            <a:r>
              <a:rPr lang="de-DE" dirty="0" err="1" smtClean="0"/>
              <a:t>max</a:t>
            </a:r>
            <a:r>
              <a:rPr lang="de-DE" dirty="0" smtClean="0"/>
              <a:t>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e</a:t>
            </a:r>
            <a:r>
              <a:rPr lang="de-DE" dirty="0" smtClean="0"/>
              <a:t> at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falls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, i.e. &lt; 5eV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DEMO: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PFR,max</a:t>
            </a:r>
            <a:r>
              <a:rPr lang="de-DE" dirty="0" smtClean="0"/>
              <a:t> = 18.6 </a:t>
            </a:r>
            <a:r>
              <a:rPr lang="de-DE" dirty="0" err="1" smtClean="0"/>
              <a:t>Pa</a:t>
            </a:r>
            <a:endParaRPr lang="de-DE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e-assessment with new </a:t>
            </a:r>
            <a:r>
              <a:rPr lang="en-US" sz="2400" dirty="0" smtClean="0">
                <a:solidFill>
                  <a:srgbClr val="FF0000"/>
                </a:solidFill>
              </a:rPr>
              <a:t>SOLPS-ITER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DEB624-FBEA-4C3F-880B-5EE1EB70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1" y="778616"/>
            <a:ext cx="8671397" cy="2721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Work </a:t>
            </a:r>
            <a:r>
              <a:rPr lang="en-US" sz="2000" dirty="0" smtClean="0"/>
              <a:t>only started in FP8: F. </a:t>
            </a:r>
            <a:r>
              <a:rPr lang="en-US" sz="2000" dirty="0" err="1" smtClean="0"/>
              <a:t>Subba</a:t>
            </a:r>
            <a:r>
              <a:rPr lang="en-US" sz="2000" dirty="0" smtClean="0"/>
              <a:t> EU-DEMO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WPDES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SOLPS-ITER</a:t>
            </a:r>
            <a:r>
              <a:rPr lang="en-US" sz="2000" dirty="0"/>
              <a:t> </a:t>
            </a:r>
            <a:r>
              <a:rPr lang="en-US" sz="2000" dirty="0" smtClean="0"/>
              <a:t>model parameters</a:t>
            </a:r>
            <a:endParaRPr lang="en-US" sz="2000" dirty="0"/>
          </a:p>
          <a:p>
            <a:pPr lvl="1"/>
            <a:r>
              <a:rPr lang="en-US" dirty="0"/>
              <a:t>Input </a:t>
            </a:r>
            <a:r>
              <a:rPr lang="en-US" dirty="0" smtClean="0"/>
              <a:t>power into edge: </a:t>
            </a:r>
            <a:r>
              <a:rPr lang="en-US" dirty="0"/>
              <a:t>150 MW</a:t>
            </a:r>
          </a:p>
          <a:p>
            <a:pPr lvl="1"/>
            <a:r>
              <a:rPr lang="en-US" dirty="0"/>
              <a:t>D-puff: 1e23 </a:t>
            </a:r>
            <a:r>
              <a:rPr lang="en-US" dirty="0" smtClean="0"/>
              <a:t>atoms/s (~ 200 Pa m</a:t>
            </a:r>
            <a:r>
              <a:rPr lang="en-US" baseline="30000" dirty="0" smtClean="0"/>
              <a:t>3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Minor D pellet volumetric source: 7e21 (</a:t>
            </a:r>
            <a:r>
              <a:rPr lang="en-US" dirty="0" smtClean="0"/>
              <a:t>s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D+He+</a:t>
            </a:r>
            <a:r>
              <a:rPr lang="en-US" dirty="0" err="1">
                <a:solidFill>
                  <a:srgbClr val="00B050"/>
                </a:solidFill>
              </a:rPr>
              <a:t>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plasma</a:t>
            </a:r>
          </a:p>
          <a:p>
            <a:pPr lvl="1"/>
            <a:r>
              <a:rPr lang="en-US" dirty="0" err="1"/>
              <a:t>Ar</a:t>
            </a:r>
            <a:r>
              <a:rPr lang="en-US" dirty="0"/>
              <a:t> puff: 1.5e19 </a:t>
            </a:r>
            <a:r>
              <a:rPr lang="en-US" dirty="0" smtClean="0"/>
              <a:t>atoms/s</a:t>
            </a:r>
            <a:endParaRPr 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989385-8C85-4823-AFEF-1D076DCA4B94}"/>
              </a:ext>
            </a:extLst>
          </p:cNvPr>
          <p:cNvSpPr txBox="1"/>
          <p:nvPr/>
        </p:nvSpPr>
        <p:spPr>
          <a:xfrm>
            <a:off x="4267870" y="264645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Zeff ~1.9 in the core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01C62028-8AFC-40BE-B6F6-C81940930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8" y="4062508"/>
            <a:ext cx="5562878" cy="26534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1C62028-8AFC-40BE-B6F6-C81940930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440" y="4047463"/>
            <a:ext cx="5562878" cy="265342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316693" y="3512548"/>
            <a:ext cx="658001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HFS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099693" y="3529880"/>
            <a:ext cx="595484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LFS</a:t>
            </a:r>
            <a:endParaRPr lang="de-DE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DD4D0A81-BC24-471B-8454-433E1F1BA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8" y="4050870"/>
            <a:ext cx="5586153" cy="266506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D4D0A81-BC24-471B-8454-433E1F1BA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440" y="4047463"/>
            <a:ext cx="5562878" cy="26534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FB819B-AED7-4969-BD0E-F249D9E4E989}"/>
              </a:ext>
            </a:extLst>
          </p:cNvPr>
          <p:cNvSpPr txBox="1">
            <a:spLocks/>
          </p:cNvSpPr>
          <p:nvPr/>
        </p:nvSpPr>
        <p:spPr>
          <a:xfrm>
            <a:off x="7493045" y="909066"/>
            <a:ext cx="4555980" cy="240263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HFS deeply detached</a:t>
            </a:r>
          </a:p>
          <a:p>
            <a:r>
              <a:rPr lang="en-US" sz="1800" dirty="0" smtClean="0"/>
              <a:t>Low temperatures; &lt;1eV at max particle flux/density</a:t>
            </a:r>
          </a:p>
          <a:p>
            <a:r>
              <a:rPr lang="en-US" sz="1800" dirty="0" smtClean="0"/>
              <a:t>Negligible heat flux ~ 1MW/m</a:t>
            </a:r>
            <a:r>
              <a:rPr lang="en-US" sz="1800" baseline="30000" dirty="0" smtClean="0"/>
              <a:t>2</a:t>
            </a:r>
            <a:br>
              <a:rPr lang="en-US" sz="1800" baseline="30000" dirty="0" smtClean="0"/>
            </a:br>
            <a:endParaRPr lang="en-US" sz="1800" baseline="30000" dirty="0" smtClean="0"/>
          </a:p>
          <a:p>
            <a:pPr marL="0" indent="0">
              <a:buNone/>
            </a:pPr>
            <a:r>
              <a:rPr lang="en-US" sz="1800" dirty="0" smtClean="0"/>
              <a:t>LFS partially detached</a:t>
            </a:r>
          </a:p>
          <a:p>
            <a:r>
              <a:rPr lang="en-US" sz="1800" dirty="0" smtClean="0"/>
              <a:t>temperature low @ </a:t>
            </a:r>
            <a:r>
              <a:rPr lang="en-US" sz="1800" dirty="0"/>
              <a:t>strike-line &lt; </a:t>
            </a:r>
            <a:r>
              <a:rPr lang="en-US" sz="1800" dirty="0" smtClean="0"/>
              <a:t>1.5eV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Heat-flux </a:t>
            </a:r>
            <a:r>
              <a:rPr lang="en-US" sz="1800" dirty="0">
                <a:sym typeface="Wingdings" panose="05000000000000000000" pitchFamily="2" charset="2"/>
              </a:rPr>
              <a:t>max </a:t>
            </a:r>
            <a:r>
              <a:rPr lang="en-US" sz="1800" dirty="0" smtClean="0">
                <a:sym typeface="Wingdings" panose="05000000000000000000" pitchFamily="2" charset="2"/>
              </a:rPr>
              <a:t>2MW/m</a:t>
            </a:r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331566" y="1379451"/>
            <a:ext cx="9610460" cy="45558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Assessment of several </a:t>
            </a:r>
            <a:r>
              <a:rPr lang="en-US" dirty="0">
                <a:solidFill>
                  <a:srgbClr val="FF0000"/>
                </a:solidFill>
              </a:rPr>
              <a:t>control parameters</a:t>
            </a:r>
            <a:r>
              <a:rPr lang="en-US" dirty="0"/>
              <a:t>, together with satisfying a number of constraints </a:t>
            </a:r>
            <a:r>
              <a:rPr lang="en-US" dirty="0" smtClean="0"/>
              <a:t>(</a:t>
            </a:r>
            <a:r>
              <a:rPr lang="en-US" dirty="0"/>
              <a:t>e.g. power loading and core He density or radiation)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establishment of DEMO operational windows and SOLPS-ITER based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scalings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Extension </a:t>
            </a:r>
            <a:r>
              <a:rPr lang="en-US" dirty="0" smtClean="0">
                <a:solidFill>
                  <a:srgbClr val="FF0000"/>
                </a:solidFill>
              </a:rPr>
              <a:t>towards EU-DEMO design</a:t>
            </a:r>
            <a:r>
              <a:rPr lang="en-US" dirty="0" smtClean="0"/>
              <a:t>: </a:t>
            </a:r>
            <a:r>
              <a:rPr lang="en-US" dirty="0"/>
              <a:t>e.g. </a:t>
            </a:r>
            <a:r>
              <a:rPr lang="en-US" dirty="0" smtClean="0"/>
              <a:t>include </a:t>
            </a:r>
            <a:r>
              <a:rPr lang="en-US" dirty="0" err="1" smtClean="0"/>
              <a:t>XPoint</a:t>
            </a:r>
            <a:r>
              <a:rPr lang="en-US" dirty="0" smtClean="0"/>
              <a:t> radiation (demonstrate </a:t>
            </a:r>
            <a:r>
              <a:rPr lang="en-US" dirty="0" err="1" smtClean="0"/>
              <a:t>validaity</a:t>
            </a:r>
            <a:r>
              <a:rPr lang="en-US" dirty="0" smtClean="0"/>
              <a:t> of model first, </a:t>
            </a:r>
            <a:r>
              <a:rPr lang="en-US" dirty="0" err="1" smtClean="0"/>
              <a:t>e.g</a:t>
            </a:r>
            <a:r>
              <a:rPr lang="en-US" dirty="0" smtClean="0"/>
              <a:t> in WPTE!),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Add physics: </a:t>
            </a:r>
            <a:r>
              <a:rPr lang="en-US" dirty="0" smtClean="0"/>
              <a:t>inclusion of drifts</a:t>
            </a:r>
            <a:r>
              <a:rPr lang="en-US" dirty="0"/>
              <a:t>,</a:t>
            </a:r>
            <a:r>
              <a:rPr lang="en-US" dirty="0" smtClean="0"/>
              <a:t> line emission opacity, neutral buffering,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later </a:t>
            </a:r>
            <a:r>
              <a:rPr lang="en-US" dirty="0"/>
              <a:t>include also high candidate ADCs (e.g. DDN)</a:t>
            </a:r>
          </a:p>
        </p:txBody>
      </p:sp>
    </p:spTree>
    <p:extLst>
      <p:ext uri="{BB962C8B-B14F-4D97-AF65-F5344CB8AC3E}">
        <p14:creationId xmlns:p14="http://schemas.microsoft.com/office/powerpoint/2010/main" val="19058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Plasma System Division (PSD) WPDES - Exhaust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187550" y="1277714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Divertor 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Core-edge </a:t>
            </a:r>
            <a:r>
              <a:rPr lang="en-US" sz="2800" dirty="0" smtClean="0">
                <a:solidFill>
                  <a:srgbClr val="FF0000"/>
                </a:solidFill>
              </a:rPr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Wall </a:t>
            </a:r>
            <a:r>
              <a:rPr lang="en-US" sz="2800" dirty="0" smtClean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Time-dependent </a:t>
            </a:r>
            <a:r>
              <a:rPr lang="en-US" sz="2800" dirty="0"/>
              <a:t>SOL/edge </a:t>
            </a:r>
            <a:r>
              <a:rPr lang="en-US" sz="2800" dirty="0" smtClean="0"/>
              <a:t>models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ADC (WP-PWIE)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cxnSp>
        <p:nvCxnSpPr>
          <p:cNvPr id="4" name="Gerader Verbinder 3"/>
          <p:cNvCxnSpPr/>
          <p:nvPr/>
        </p:nvCxnSpPr>
        <p:spPr>
          <a:xfrm>
            <a:off x="1331566" y="4950122"/>
            <a:ext cx="9217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TSVV-7 </a:t>
            </a:r>
            <a:r>
              <a:rPr lang="en-GB" dirty="0" err="1" smtClean="0"/>
              <a:t>KoM</a:t>
            </a:r>
            <a:r>
              <a:rPr lang="en-GB" dirty="0" smtClean="0"/>
              <a:t> | May 11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2303</Words>
  <Application>Microsoft Office PowerPoint</Application>
  <PresentationFormat>Benutzerdefiniert</PresentationFormat>
  <Paragraphs>272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Wingdings</vt:lpstr>
      <vt:lpstr>Office</vt:lpstr>
      <vt:lpstr>Overview and status of SOLPS DEMO activities within the DEMO Central Team</vt:lpstr>
      <vt:lpstr>DEMO physics in EU Framework Programme 9 (FP9, 2021-25/27)</vt:lpstr>
      <vt:lpstr>Plasma System Division (PSD) WPDES - Exhaust</vt:lpstr>
      <vt:lpstr>Employment of SOLPS-ITER: from ITER to DEMO</vt:lpstr>
      <vt:lpstr>Revised ITER Divertor Design studies: metal wall &amp; SOLPS-ITER</vt:lpstr>
      <vt:lpstr>Early assessment for DEMO</vt:lpstr>
      <vt:lpstr>Early assessment for DEMO</vt:lpstr>
      <vt:lpstr>Re-assessment with new SOLPS-ITER</vt:lpstr>
      <vt:lpstr>Plasma System Division (PSD) WPDES - Exhaust</vt:lpstr>
      <vt:lpstr>Previous ASTRA/SOLPS4.3 coupling</vt:lpstr>
      <vt:lpstr>Numerical assessment of integrated DEMO operational space</vt:lpstr>
      <vt:lpstr>Plasma System Division (PSD) WPDES - Exhaust</vt:lpstr>
      <vt:lpstr>CX and photon fluxes on (ITER) first wall components</vt:lpstr>
      <vt:lpstr>CHERAB DEMO First Wall Estimated Loads</vt:lpstr>
      <vt:lpstr>Plasma System Division (PSD) WPDES - Exhaust</vt:lpstr>
      <vt:lpstr>Example: Re-attachment in DEMO</vt:lpstr>
      <vt:lpstr>Advanced Fluid Neutral Model application to ITER</vt:lpstr>
      <vt:lpstr>Plasma System Division (PSD) WPDES - Exhaust</vt:lpstr>
      <vt:lpstr>ADC</vt:lpstr>
      <vt:lpstr>Summary</vt:lpstr>
      <vt:lpstr>backup</vt:lpstr>
      <vt:lpstr>Lessons learned ITER divertor design</vt:lpstr>
      <vt:lpstr>Early assessment for DEMO</vt:lpstr>
      <vt:lpstr>Erosion vs Deposition on the ITER port-plug faces</vt:lpstr>
      <vt:lpstr>Hierarchy of neutral models</vt:lpstr>
      <vt:lpstr>What else can cause a loss of detachment?</vt:lpstr>
      <vt:lpstr>ITER exaple: pellet induced re-attachment</vt:lpstr>
      <vt:lpstr>Issue of particle balance / explicit-implicit coupling   long convergence times</vt:lpstr>
      <vt:lpstr>W droplets lifetime in DEMO – preliminary results</vt:lpstr>
    </vt:vector>
  </TitlesOfParts>
  <Company>MPG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 Strategy for solving the DEMO Exhaust Problem</dc:title>
  <dc:creator>Hartmut Zohm</dc:creator>
  <cp:lastModifiedBy>Wiesen</cp:lastModifiedBy>
  <cp:revision>479</cp:revision>
  <cp:lastPrinted>2021-01-08T14:51:13Z</cp:lastPrinted>
  <dcterms:created xsi:type="dcterms:W3CDTF">2020-08-25T14:25:52Z</dcterms:created>
  <dcterms:modified xsi:type="dcterms:W3CDTF">2021-05-11T07:18:07Z</dcterms:modified>
</cp:coreProperties>
</file>