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9" r:id="rId2"/>
  </p:sldMasterIdLst>
  <p:notesMasterIdLst>
    <p:notesMasterId r:id="rId20"/>
  </p:notesMasterIdLst>
  <p:sldIdLst>
    <p:sldId id="270" r:id="rId3"/>
    <p:sldId id="313" r:id="rId4"/>
    <p:sldId id="315" r:id="rId5"/>
    <p:sldId id="316" r:id="rId6"/>
    <p:sldId id="317" r:id="rId7"/>
    <p:sldId id="318" r:id="rId8"/>
    <p:sldId id="319" r:id="rId9"/>
    <p:sldId id="320" r:id="rId10"/>
    <p:sldId id="271" r:id="rId11"/>
    <p:sldId id="274" r:id="rId12"/>
    <p:sldId id="312" r:id="rId13"/>
    <p:sldId id="284" r:id="rId14"/>
    <p:sldId id="275" r:id="rId15"/>
    <p:sldId id="321" r:id="rId16"/>
    <p:sldId id="288" r:id="rId17"/>
    <p:sldId id="273" r:id="rId18"/>
    <p:sldId id="28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EC1"/>
    <a:srgbClr val="326CB3"/>
    <a:srgbClr val="005BAA"/>
    <a:srgbClr val="0063B3"/>
    <a:srgbClr val="007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20" y="2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16D5-ACEA-43FB-9282-292FC8262548}" type="datetimeFigureOut">
              <a:rPr lang="de-DE" smtClean="0"/>
              <a:t>11.05.2021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6895-DAEF-47E5-8529-7A3EBD8431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3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7"/>
          <p:cNvSpPr txBox="1"/>
          <p:nvPr/>
        </p:nvSpPr>
        <p:spPr>
          <a:xfrm>
            <a:off x="3812755" y="9361078"/>
            <a:ext cx="2916359" cy="4942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DC83CC-8864-4239-913E-41C9290377CE}" type="slidenum">
              <a:rPr kern="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en-US" sz="1200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69075" cy="36957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73199" y="4681078"/>
            <a:ext cx="5384883" cy="4436275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521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0963" y="739775"/>
            <a:ext cx="6567487" cy="36957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73200" y="4681079"/>
            <a:ext cx="5384880" cy="18336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61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0963" y="739775"/>
            <a:ext cx="6567487" cy="36957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73200" y="4681079"/>
            <a:ext cx="5384880" cy="18336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08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0963" y="739775"/>
            <a:ext cx="6567487" cy="36957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73200" y="4681079"/>
            <a:ext cx="5384880" cy="18336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472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0963" y="739775"/>
            <a:ext cx="6567487" cy="36957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73200" y="4681079"/>
            <a:ext cx="5384880" cy="18336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72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7"/>
          <p:cNvSpPr txBox="1"/>
          <p:nvPr/>
        </p:nvSpPr>
        <p:spPr>
          <a:xfrm>
            <a:off x="3812755" y="9361078"/>
            <a:ext cx="2916359" cy="4942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1436CD-19C5-49EB-A295-E3E81DDF2DF7}" type="slidenum">
              <a:t>16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69075" cy="36957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73199" y="4681078"/>
            <a:ext cx="5384883" cy="4436275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306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0963" y="739775"/>
            <a:ext cx="6567487" cy="36957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73200" y="4681079"/>
            <a:ext cx="5384880" cy="18336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28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5017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67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de-DE" sz="1800">
                <a:latin typeface="Calibri" panose="020F0502020204030204" pitchFamily="34" charset="0"/>
                <a:ea typeface="ＭＳ Ｐゴシック" panose="020B0600070205080204" pitchFamily="34" charset="-128"/>
              </a:rPr>
              <a:t>So, if you don’t know the solution, how do you test?</a:t>
            </a:r>
          </a:p>
        </p:txBody>
      </p:sp>
    </p:spTree>
    <p:extLst>
      <p:ext uri="{BB962C8B-B14F-4D97-AF65-F5344CB8AC3E}">
        <p14:creationId xmlns:p14="http://schemas.microsoft.com/office/powerpoint/2010/main" val="187310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914400" y="742950"/>
            <a:ext cx="4953000" cy="3714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5427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03288" y="4705350"/>
            <a:ext cx="4975225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5209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914400" y="742950"/>
            <a:ext cx="4953000" cy="3714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5939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03288" y="4705350"/>
            <a:ext cx="4975225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2323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914400" y="742950"/>
            <a:ext cx="4953000" cy="3714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6656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03288" y="4705350"/>
            <a:ext cx="4975225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670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7"/>
          <p:cNvSpPr txBox="1"/>
          <p:nvPr/>
        </p:nvSpPr>
        <p:spPr>
          <a:xfrm>
            <a:off x="3812755" y="9361078"/>
            <a:ext cx="2916359" cy="4942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1436CD-19C5-49EB-A295-E3E81DDF2DF7}" type="slidenum">
              <a:t>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69075" cy="36957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73199" y="4681078"/>
            <a:ext cx="5384883" cy="4436275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849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7"/>
          <p:cNvSpPr txBox="1"/>
          <p:nvPr/>
        </p:nvSpPr>
        <p:spPr>
          <a:xfrm>
            <a:off x="3812755" y="9361078"/>
            <a:ext cx="2916359" cy="4942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1436CD-19C5-49EB-A295-E3E81DDF2DF7}" type="slidenum">
              <a:t>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69075" cy="36957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73199" y="4681078"/>
            <a:ext cx="5384883" cy="4436275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11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7"/>
          <p:cNvSpPr txBox="1"/>
          <p:nvPr/>
        </p:nvSpPr>
        <p:spPr>
          <a:xfrm>
            <a:off x="3812755" y="9361078"/>
            <a:ext cx="2916359" cy="4942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1436CD-19C5-49EB-A295-E3E81DDF2DF7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69075" cy="36957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73199" y="4681078"/>
            <a:ext cx="5384883" cy="4436275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853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0963" y="739775"/>
            <a:ext cx="6567487" cy="36957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73200" y="4681079"/>
            <a:ext cx="5384880" cy="18336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5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1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2.tif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01.05.2019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868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06.05.2019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200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2398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/o machine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33144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7" name="Titel 7"/>
          <p:cNvSpPr>
            <a:spLocks noGrp="1"/>
          </p:cNvSpPr>
          <p:nvPr userDrawn="1">
            <p:ph type="title"/>
          </p:nvPr>
        </p:nvSpPr>
        <p:spPr>
          <a:xfrm>
            <a:off x="1533144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5" name="Gruppierung 14"/>
          <p:cNvGrpSpPr/>
          <p:nvPr userDrawn="1"/>
        </p:nvGrpSpPr>
        <p:grpSpPr>
          <a:xfrm>
            <a:off x="3797239" y="4821379"/>
            <a:ext cx="4306689" cy="743526"/>
            <a:chOff x="5602595" y="5284515"/>
            <a:chExt cx="4306689" cy="743526"/>
          </a:xfrm>
        </p:grpSpPr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18" name="Grafik 21" descr="eurofusion_logo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07.05.2021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 Von Toussaint - TSVV7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21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10463920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 smtClean="0"/>
              <a:t>11.05.2021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U. von Toussaint - TSVV7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18591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10463920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 smtClean="0"/>
              <a:t>12.05.2019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37739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8370" y="188639"/>
            <a:ext cx="10154207" cy="64030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8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62"/>
            <a:ext cx="1081068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13.05.2019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97684" y="906627"/>
            <a:ext cx="11196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8368" y="1089029"/>
            <a:ext cx="11234208" cy="5194215"/>
          </a:xfrm>
          <a:prstGeom prst="rect">
            <a:avLst/>
          </a:prstGeom>
        </p:spPr>
        <p:txBody>
          <a:bodyPr/>
          <a:lstStyle>
            <a:lvl1pPr>
              <a:defRPr lang="de-DE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2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195" y="188641"/>
            <a:ext cx="803164" cy="5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101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702" y="191124"/>
            <a:ext cx="814751" cy="543221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8368" y="188639"/>
            <a:ext cx="9095472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de-DE" sz="28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62"/>
            <a:ext cx="1117572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14.05.2019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97684" y="908050"/>
            <a:ext cx="11196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8370" y="1089026"/>
            <a:ext cx="11234209" cy="5188222"/>
          </a:xfrm>
          <a:prstGeom prst="rect">
            <a:avLst/>
          </a:prstGeom>
        </p:spPr>
        <p:txBody>
          <a:bodyPr/>
          <a:lstStyle>
            <a:lvl1pPr>
              <a:defRPr lang="de-DE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0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195" y="188641"/>
            <a:ext cx="803164" cy="5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00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62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15.05.2019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8370" y="1089030"/>
            <a:ext cx="11234209" cy="5176539"/>
          </a:xfrm>
          <a:prstGeom prst="rect">
            <a:avLst/>
          </a:prstGeom>
        </p:spPr>
        <p:txBody>
          <a:bodyPr/>
          <a:lstStyle>
            <a:lvl1pPr>
              <a:defRPr lang="de-DE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2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195" y="188641"/>
            <a:ext cx="803164" cy="538451"/>
          </a:xfrm>
          <a:prstGeom prst="rect">
            <a:avLst/>
          </a:prstGeom>
        </p:spPr>
      </p:pic>
      <p:sp>
        <p:nvSpPr>
          <p:cNvPr id="14" name="Titel 12"/>
          <p:cNvSpPr>
            <a:spLocks noGrp="1"/>
          </p:cNvSpPr>
          <p:nvPr>
            <p:ph type="title"/>
          </p:nvPr>
        </p:nvSpPr>
        <p:spPr>
          <a:xfrm>
            <a:off x="478368" y="188639"/>
            <a:ext cx="9095472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de-DE" sz="28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702" y="191122"/>
            <a:ext cx="814751" cy="543220"/>
          </a:xfrm>
          <a:prstGeom prst="rect">
            <a:avLst/>
          </a:prstGeom>
        </p:spPr>
      </p:pic>
      <p:cxnSp>
        <p:nvCxnSpPr>
          <p:cNvPr id="13" name="Gerader Verbinder 12"/>
          <p:cNvCxnSpPr/>
          <p:nvPr userDrawn="1"/>
        </p:nvCxnSpPr>
        <p:spPr bwMode="auto">
          <a:xfrm>
            <a:off x="497684" y="908050"/>
            <a:ext cx="11196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666964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M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8368" y="188639"/>
            <a:ext cx="9095472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de-DE" sz="28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35" y="6356361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11.05.2019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U. von Toussaint – TSVV7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5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6134" y="164287"/>
            <a:ext cx="780025" cy="596404"/>
          </a:xfrm>
          <a:prstGeom prst="rect">
            <a:avLst/>
          </a:prstGeom>
          <a:noFill/>
        </p:spPr>
      </p:pic>
      <p:pic>
        <p:nvPicPr>
          <p:cNvPr id="10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195" y="188641"/>
            <a:ext cx="803164" cy="538451"/>
          </a:xfrm>
          <a:prstGeom prst="rect">
            <a:avLst/>
          </a:prstGeom>
        </p:spPr>
      </p:pic>
      <p:cxnSp>
        <p:nvCxnSpPr>
          <p:cNvPr id="12" name="Gerader Verbinder 11"/>
          <p:cNvCxnSpPr/>
          <p:nvPr userDrawn="1"/>
        </p:nvCxnSpPr>
        <p:spPr bwMode="auto">
          <a:xfrm>
            <a:off x="497684" y="908050"/>
            <a:ext cx="11196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8370" y="1089030"/>
            <a:ext cx="11234209" cy="5176539"/>
          </a:xfrm>
          <a:prstGeom prst="rect">
            <a:avLst/>
          </a:prstGeom>
        </p:spPr>
        <p:txBody>
          <a:bodyPr/>
          <a:lstStyle>
            <a:lvl1pPr>
              <a:defRPr lang="de-DE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33777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HE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8370" y="188639"/>
            <a:ext cx="8377767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de-DE" sz="28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62"/>
            <a:ext cx="1117572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17.05.2019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8369" y="1089015"/>
            <a:ext cx="11234209" cy="5188237"/>
          </a:xfrm>
          <a:prstGeom prst="rect">
            <a:avLst/>
          </a:prstGeom>
        </p:spPr>
        <p:txBody>
          <a:bodyPr/>
          <a:lstStyle>
            <a:lvl1pPr>
              <a:defRPr lang="de-DE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402" y="289532"/>
            <a:ext cx="1480729" cy="333491"/>
          </a:xfrm>
          <a:prstGeom prst="rect">
            <a:avLst/>
          </a:prstGeom>
        </p:spPr>
      </p:pic>
      <p:pic>
        <p:nvPicPr>
          <p:cNvPr id="10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195" y="188641"/>
            <a:ext cx="803164" cy="538451"/>
          </a:xfrm>
          <a:prstGeom prst="rect">
            <a:avLst/>
          </a:prstGeom>
        </p:spPr>
      </p:pic>
      <p:cxnSp>
        <p:nvCxnSpPr>
          <p:cNvPr id="14" name="Gerader Verbinder 13"/>
          <p:cNvCxnSpPr/>
          <p:nvPr userDrawn="1"/>
        </p:nvCxnSpPr>
        <p:spPr bwMode="auto">
          <a:xfrm>
            <a:off x="497684" y="908050"/>
            <a:ext cx="11196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772290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02.05.2019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710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o machine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08" y="188913"/>
            <a:ext cx="3157625" cy="50760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61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1376127" y="5284515"/>
            <a:ext cx="9804252" cy="743526"/>
            <a:chOff x="2556095" y="5284515"/>
            <a:chExt cx="7353189" cy="743526"/>
          </a:xfrm>
        </p:grpSpPr>
        <p:pic>
          <p:nvPicPr>
            <p:cNvPr id="13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14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15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6" name="Untertitel 2"/>
          <p:cNvSpPr>
            <a:spLocks noGrp="1"/>
          </p:cNvSpPr>
          <p:nvPr>
            <p:ph type="subTitle" idx="1"/>
          </p:nvPr>
        </p:nvSpPr>
        <p:spPr>
          <a:xfrm>
            <a:off x="478368" y="3690256"/>
            <a:ext cx="11234208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7" name="Titel 7"/>
          <p:cNvSpPr>
            <a:spLocks noGrp="1"/>
          </p:cNvSpPr>
          <p:nvPr>
            <p:ph type="title"/>
          </p:nvPr>
        </p:nvSpPr>
        <p:spPr>
          <a:xfrm>
            <a:off x="478368" y="1501919"/>
            <a:ext cx="11234208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1048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7-X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73" y="189217"/>
            <a:ext cx="765631" cy="51047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62"/>
            <a:ext cx="1117572" cy="365125"/>
          </a:xfrm>
        </p:spPr>
        <p:txBody>
          <a:bodyPr/>
          <a:lstStyle>
            <a:lvl1pPr>
              <a:defRPr sz="1000" b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08" y="188913"/>
            <a:ext cx="3157625" cy="507600"/>
          </a:xfrm>
          <a:prstGeom prst="rect">
            <a:avLst/>
          </a:prstGeom>
        </p:spPr>
      </p:pic>
      <p:grpSp>
        <p:nvGrpSpPr>
          <p:cNvPr id="15" name="Gruppierung 14"/>
          <p:cNvGrpSpPr/>
          <p:nvPr userDrawn="1"/>
        </p:nvGrpSpPr>
        <p:grpSpPr>
          <a:xfrm>
            <a:off x="1376127" y="5284515"/>
            <a:ext cx="9804252" cy="743526"/>
            <a:chOff x="2556095" y="5284515"/>
            <a:chExt cx="7353189" cy="743526"/>
          </a:xfrm>
        </p:grpSpPr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17" name="Grafik 20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18" name="Grafik 21" descr="eurofusion_logo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478368" y="3690256"/>
            <a:ext cx="11234208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478368" y="1501919"/>
            <a:ext cx="11234208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33658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7-X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62"/>
            <a:ext cx="1117572" cy="365125"/>
          </a:xfrm>
        </p:spPr>
        <p:txBody>
          <a:bodyPr/>
          <a:lstStyle>
            <a:lvl1pPr>
              <a:defRPr sz="1000" b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11.05.2019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08" y="188913"/>
            <a:ext cx="3157625" cy="5076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69" y="189215"/>
            <a:ext cx="766725" cy="511200"/>
          </a:xfrm>
          <a:prstGeom prst="rect">
            <a:avLst/>
          </a:prstGeom>
        </p:spPr>
      </p:pic>
      <p:sp>
        <p:nvSpPr>
          <p:cNvPr id="24" name="Untertitel 2"/>
          <p:cNvSpPr>
            <a:spLocks noGrp="1"/>
          </p:cNvSpPr>
          <p:nvPr>
            <p:ph type="subTitle" idx="1"/>
          </p:nvPr>
        </p:nvSpPr>
        <p:spPr>
          <a:xfrm>
            <a:off x="478368" y="3429000"/>
            <a:ext cx="11234208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5" name="Titel 7"/>
          <p:cNvSpPr>
            <a:spLocks noGrp="1"/>
          </p:cNvSpPr>
          <p:nvPr>
            <p:ph type="title"/>
          </p:nvPr>
        </p:nvSpPr>
        <p:spPr>
          <a:xfrm>
            <a:off x="478368" y="1268413"/>
            <a:ext cx="11234208" cy="202762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9" name="Gruppierung 18"/>
          <p:cNvGrpSpPr/>
          <p:nvPr userDrawn="1"/>
        </p:nvGrpSpPr>
        <p:grpSpPr>
          <a:xfrm>
            <a:off x="1376127" y="4979700"/>
            <a:ext cx="9804252" cy="743526"/>
            <a:chOff x="2556095" y="5284515"/>
            <a:chExt cx="7353189" cy="743526"/>
          </a:xfrm>
        </p:grpSpPr>
        <p:pic>
          <p:nvPicPr>
            <p:cNvPr id="20" name="Picture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26" name="Gruppieren 25"/>
          <p:cNvGrpSpPr/>
          <p:nvPr userDrawn="1"/>
        </p:nvGrpSpPr>
        <p:grpSpPr>
          <a:xfrm>
            <a:off x="557745" y="5843335"/>
            <a:ext cx="11154833" cy="566770"/>
            <a:chOff x="507814" y="5834863"/>
            <a:chExt cx="8171183" cy="566770"/>
          </a:xfrm>
        </p:grpSpPr>
        <p:pic>
          <p:nvPicPr>
            <p:cNvPr id="27" name="Grafik 2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4" y="5834863"/>
              <a:ext cx="524866" cy="350037"/>
            </a:xfrm>
            <a:prstGeom prst="rect">
              <a:avLst/>
            </a:prstGeom>
          </p:spPr>
        </p:pic>
        <p:sp>
          <p:nvSpPr>
            <p:cNvPr id="28" name="Subtitle 2"/>
            <p:cNvSpPr txBox="1">
              <a:spLocks/>
            </p:cNvSpPr>
            <p:nvPr userDrawn="1"/>
          </p:nvSpPr>
          <p:spPr>
            <a:xfrm>
              <a:off x="1032680" y="5834863"/>
              <a:ext cx="7646317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</a:t>
              </a:r>
              <a:r>
                <a:rPr lang="en-US" sz="1000" baseline="0" dirty="0" smtClean="0">
                  <a:latin typeface="Arial Narrow" panose="020B0606020202030204" pitchFamily="34" charset="0"/>
                </a:rPr>
                <a:t> and 2019-2020 </a:t>
              </a:r>
              <a:r>
                <a:rPr lang="en-US" sz="1000" dirty="0" smtClean="0">
                  <a:latin typeface="Arial Narrow" panose="020B0606020202030204" pitchFamily="34" charset="0"/>
                </a:rPr>
                <a:t>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977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7-X w/o acknowledgem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68" y="189217"/>
            <a:ext cx="766725" cy="51120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62"/>
            <a:ext cx="1117572" cy="365125"/>
          </a:xfrm>
        </p:spPr>
        <p:txBody>
          <a:bodyPr/>
          <a:lstStyle>
            <a:lvl1pPr>
              <a:defRPr sz="1000" b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44" y="188913"/>
            <a:ext cx="3157625" cy="507600"/>
          </a:xfrm>
          <a:prstGeom prst="rect">
            <a:avLst/>
          </a:prstGeom>
        </p:spPr>
      </p:pic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478368" y="2409914"/>
            <a:ext cx="11234208" cy="7691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478368" y="1008847"/>
            <a:ext cx="11234208" cy="1341246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3" name="Gruppierung 14"/>
          <p:cNvGrpSpPr/>
          <p:nvPr userDrawn="1"/>
        </p:nvGrpSpPr>
        <p:grpSpPr>
          <a:xfrm>
            <a:off x="1376127" y="3248809"/>
            <a:ext cx="9804252" cy="743526"/>
            <a:chOff x="2556095" y="5284515"/>
            <a:chExt cx="7353189" cy="743526"/>
          </a:xfrm>
        </p:grpSpPr>
        <p:pic>
          <p:nvPicPr>
            <p:cNvPr id="21" name="Picture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8805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2" name="Grafik 20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3" name="Grafik 21" descr="eurofusion_logo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24" name="Grafik 23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28" b="20782"/>
          <a:stretch/>
        </p:blipFill>
        <p:spPr>
          <a:xfrm>
            <a:off x="0" y="4178713"/>
            <a:ext cx="12192000" cy="219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720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UG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15" y="188913"/>
            <a:ext cx="766724" cy="51120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62"/>
            <a:ext cx="1117572" cy="365125"/>
          </a:xfrm>
        </p:spPr>
        <p:txBody>
          <a:bodyPr/>
          <a:lstStyle>
            <a:lvl1pPr>
              <a:defRPr sz="1000" b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08" y="188913"/>
            <a:ext cx="3157625" cy="507600"/>
          </a:xfrm>
          <a:prstGeom prst="rect">
            <a:avLst/>
          </a:prstGeom>
        </p:spPr>
      </p:pic>
      <p:grpSp>
        <p:nvGrpSpPr>
          <p:cNvPr id="15" name="Gruppierung 14"/>
          <p:cNvGrpSpPr/>
          <p:nvPr userDrawn="1"/>
        </p:nvGrpSpPr>
        <p:grpSpPr>
          <a:xfrm>
            <a:off x="1376127" y="5284515"/>
            <a:ext cx="9804252" cy="743526"/>
            <a:chOff x="2556095" y="5284515"/>
            <a:chExt cx="7353189" cy="743526"/>
          </a:xfrm>
        </p:grpSpPr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17" name="Grafik 20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18" name="Grafik 21" descr="eurofusion_logo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478368" y="3690256"/>
            <a:ext cx="11234208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478368" y="1501919"/>
            <a:ext cx="11234208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75464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UG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62"/>
            <a:ext cx="1117572" cy="365125"/>
          </a:xfrm>
        </p:spPr>
        <p:txBody>
          <a:bodyPr/>
          <a:lstStyle>
            <a:lvl1pPr>
              <a:defRPr sz="1000" b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08" y="188913"/>
            <a:ext cx="3157625" cy="5076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15" y="188913"/>
            <a:ext cx="766724" cy="511200"/>
          </a:xfrm>
          <a:prstGeom prst="rect">
            <a:avLst/>
          </a:prstGeom>
        </p:spPr>
      </p:pic>
      <p:sp>
        <p:nvSpPr>
          <p:cNvPr id="25" name="Untertitel 2"/>
          <p:cNvSpPr>
            <a:spLocks noGrp="1"/>
          </p:cNvSpPr>
          <p:nvPr userDrawn="1">
            <p:ph type="subTitle" idx="1"/>
          </p:nvPr>
        </p:nvSpPr>
        <p:spPr>
          <a:xfrm>
            <a:off x="478368" y="3429000"/>
            <a:ext cx="11234208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6" name="Titel 7"/>
          <p:cNvSpPr>
            <a:spLocks noGrp="1"/>
          </p:cNvSpPr>
          <p:nvPr userDrawn="1">
            <p:ph type="title"/>
          </p:nvPr>
        </p:nvSpPr>
        <p:spPr>
          <a:xfrm>
            <a:off x="478368" y="1268413"/>
            <a:ext cx="11234208" cy="202762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8" name="Gruppierung 17"/>
          <p:cNvGrpSpPr/>
          <p:nvPr userDrawn="1"/>
        </p:nvGrpSpPr>
        <p:grpSpPr>
          <a:xfrm>
            <a:off x="1376127" y="4979700"/>
            <a:ext cx="9804252" cy="743526"/>
            <a:chOff x="2556095" y="5284515"/>
            <a:chExt cx="7353189" cy="743526"/>
          </a:xfrm>
        </p:grpSpPr>
        <p:pic>
          <p:nvPicPr>
            <p:cNvPr id="19" name="Picture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0" name="Grafik 20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1" name="Grafik 21" descr="eurofusion_logo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557745" y="5843335"/>
            <a:ext cx="11154833" cy="566770"/>
            <a:chOff x="507814" y="5834863"/>
            <a:chExt cx="8171183" cy="566770"/>
          </a:xfrm>
        </p:grpSpPr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4" y="5834863"/>
              <a:ext cx="524866" cy="350037"/>
            </a:xfrm>
            <a:prstGeom prst="rect">
              <a:avLst/>
            </a:prstGeom>
          </p:spPr>
        </p:pic>
        <p:sp>
          <p:nvSpPr>
            <p:cNvPr id="16" name="Subtitle 2"/>
            <p:cNvSpPr txBox="1">
              <a:spLocks/>
            </p:cNvSpPr>
            <p:nvPr userDrawn="1"/>
          </p:nvSpPr>
          <p:spPr>
            <a:xfrm>
              <a:off x="1032680" y="5834863"/>
              <a:ext cx="7646317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</a:t>
              </a:r>
              <a:r>
                <a:rPr lang="en-US" sz="1000" baseline="0" dirty="0" smtClean="0">
                  <a:latin typeface="Arial Narrow" panose="020B0606020202030204" pitchFamily="34" charset="0"/>
                </a:rPr>
                <a:t> and 2019-2020 </a:t>
              </a:r>
              <a:r>
                <a:rPr lang="en-US" sz="1000" dirty="0" smtClean="0">
                  <a:latin typeface="Arial Narrow" panose="020B0606020202030204" pitchFamily="34" charset="0"/>
                </a:rPr>
                <a:t>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1088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UG w/o acknowledgem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43" y="188913"/>
            <a:ext cx="766724" cy="51120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62"/>
            <a:ext cx="1117572" cy="365125"/>
          </a:xfrm>
        </p:spPr>
        <p:txBody>
          <a:bodyPr/>
          <a:lstStyle>
            <a:lvl1pPr>
              <a:defRPr sz="1000" b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2" y="6356362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5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08" y="188913"/>
            <a:ext cx="3157625" cy="507600"/>
          </a:xfrm>
          <a:prstGeom prst="rect">
            <a:avLst/>
          </a:prstGeom>
        </p:spPr>
      </p:pic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478368" y="2409914"/>
            <a:ext cx="11234208" cy="7691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1" name="Titel 7"/>
          <p:cNvSpPr>
            <a:spLocks noGrp="1"/>
          </p:cNvSpPr>
          <p:nvPr>
            <p:ph type="title"/>
          </p:nvPr>
        </p:nvSpPr>
        <p:spPr>
          <a:xfrm>
            <a:off x="478368" y="1008847"/>
            <a:ext cx="11234208" cy="1341246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22" name="Gruppierung 14"/>
          <p:cNvGrpSpPr/>
          <p:nvPr userDrawn="1"/>
        </p:nvGrpSpPr>
        <p:grpSpPr>
          <a:xfrm>
            <a:off x="1263465" y="3240265"/>
            <a:ext cx="9916915" cy="752070"/>
            <a:chOff x="2556095" y="5284515"/>
            <a:chExt cx="7353189" cy="743526"/>
          </a:xfrm>
        </p:grpSpPr>
        <p:pic>
          <p:nvPicPr>
            <p:cNvPr id="23" name="Picture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3078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4" name="Grafik 20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5" name="Grafik 21" descr="eurofusion_logo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21252" b="8837"/>
          <a:stretch/>
        </p:blipFill>
        <p:spPr>
          <a:xfrm>
            <a:off x="-1" y="4165840"/>
            <a:ext cx="12191268" cy="22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443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76320"/>
            <a:ext cx="10361280" cy="1141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600" b="1" strike="noStrike" spc="-1">
              <a:solidFill>
                <a:srgbClr val="3333CC"/>
              </a:solidFill>
              <a:latin typeface="Arial Narrow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95200" y="1906560"/>
            <a:ext cx="5079840" cy="1897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29440" y="1906560"/>
            <a:ext cx="5079840" cy="1897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95200" y="3984480"/>
            <a:ext cx="5079840" cy="1897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29440" y="3984480"/>
            <a:ext cx="5079840" cy="1897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4579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01C8D6-468A-45BC-A36D-1A549D49956E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00013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794C7A0-048A-4E3E-BBA0-F0AFD35C1E6F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6125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03.05.2019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4457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7F014E0-DE24-4CC6-9898-7D22D0853A87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96397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95351" y="1906589"/>
            <a:ext cx="5101167" cy="3976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9717" y="1906589"/>
            <a:ext cx="5103283" cy="3976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C4549C2-6491-454B-BC68-C769FABE0A37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37701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1266B2C-2D99-4B15-9F84-18E93622A1A8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01350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F2FFDB-EAEB-473C-8213-8349005C7B8B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05898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E093BA3-5981-45E1-9109-2EDA80B9AB56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69564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D597E08-C886-4036-AB47-164768D5836B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72785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494975D-4185-4A97-8051-0CFA4316609D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20074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A1DEAFE-E6B5-403F-95C3-AF12D575509F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13653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01618" y="76201"/>
            <a:ext cx="2601383" cy="58070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5351" y="76201"/>
            <a:ext cx="7603067" cy="5807075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0F3C133-9E45-4E86-B18D-16922C7BF5A8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92537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914401" y="76201"/>
            <a:ext cx="10358967" cy="11398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895351" y="1906588"/>
            <a:ext cx="5101167" cy="191135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9717" y="1906588"/>
            <a:ext cx="5103283" cy="191135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895351" y="3970339"/>
            <a:ext cx="5101167" cy="191293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9717" y="3970339"/>
            <a:ext cx="5103283" cy="191293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0"/>
          </p:nvPr>
        </p:nvSpPr>
        <p:spPr>
          <a:xfrm>
            <a:off x="425451" y="6510338"/>
            <a:ext cx="3862916" cy="207962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idx="11"/>
          </p:nvPr>
        </p:nvSpPr>
        <p:spPr>
          <a:xfrm>
            <a:off x="8741833" y="6519864"/>
            <a:ext cx="2838451" cy="200025"/>
          </a:xfrm>
        </p:spPr>
        <p:txBody>
          <a:bodyPr/>
          <a:lstStyle>
            <a:lvl1pPr>
              <a:defRPr/>
            </a:lvl1pPr>
          </a:lstStyle>
          <a:p>
            <a:fld id="{73B3A0A1-652D-408B-96F3-35FA7373C29D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2457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9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3722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04.05.2019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200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05.05.2019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868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3242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938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23.05.2019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R. Arredondo - PFMC 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43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5" r:id="rId12"/>
    <p:sldLayoutId id="2147483706" r:id="rId13"/>
    <p:sldLayoutId id="2147483707" r:id="rId14"/>
    <p:sldLayoutId id="2147483704" r:id="rId15"/>
    <p:sldLayoutId id="2147483661" r:id="rId16"/>
    <p:sldLayoutId id="2147483679" r:id="rId17"/>
    <p:sldLayoutId id="2147483680" r:id="rId18"/>
    <p:sldLayoutId id="2147483681" r:id="rId19"/>
    <p:sldLayoutId id="2147483655" r:id="rId20"/>
    <p:sldLayoutId id="2147483686" r:id="rId21"/>
    <p:sldLayoutId id="2147483682" r:id="rId22"/>
    <p:sldLayoutId id="2147483687" r:id="rId23"/>
    <p:sldLayoutId id="2147483683" r:id="rId24"/>
    <p:sldLayoutId id="2147483685" r:id="rId25"/>
    <p:sldLayoutId id="2147483688" r:id="rId26"/>
    <p:sldLayoutId id="2147483708" r:id="rId2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19" userDrawn="1">
          <p15:clr>
            <a:srgbClr val="F26B43"/>
          </p15:clr>
        </p15:guide>
        <p15:guide id="4" pos="7379" userDrawn="1">
          <p15:clr>
            <a:srgbClr val="F26B43"/>
          </p15:clr>
        </p15:guide>
        <p15:guide id="5" pos="301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7" orient="horz" pos="687" userDrawn="1">
          <p15:clr>
            <a:srgbClr val="F26B43"/>
          </p15:clr>
        </p15:guide>
        <p15:guide id="8" orient="horz" pos="3997" userDrawn="1">
          <p15:clr>
            <a:srgbClr val="F26B43"/>
          </p15:clr>
        </p15:guide>
        <p15:guide id="9" orient="horz" pos="458" userDrawn="1">
          <p15:clr>
            <a:srgbClr val="F26B43"/>
          </p15:clr>
        </p15:guide>
        <p15:guide id="10" orient="horz" pos="43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508000" y="306389"/>
            <a:ext cx="11379200" cy="1587"/>
          </a:xfrm>
          <a:prstGeom prst="line">
            <a:avLst/>
          </a:prstGeom>
          <a:noFill/>
          <a:ln w="144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508000" y="992189"/>
            <a:ext cx="11379200" cy="1587"/>
          </a:xfrm>
          <a:prstGeom prst="line">
            <a:avLst/>
          </a:prstGeom>
          <a:noFill/>
          <a:ln w="144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381001"/>
            <a:ext cx="8636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 cap="flat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76201"/>
            <a:ext cx="1035896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Click to edit the title text format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2" y="1906589"/>
            <a:ext cx="10407649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Click to edit the outline text format</a:t>
            </a:r>
          </a:p>
          <a:p>
            <a:pPr lvl="1"/>
            <a:r>
              <a:rPr lang="en-GB" altLang="de-DE" smtClean="0"/>
              <a:t>Second Outline Level</a:t>
            </a:r>
          </a:p>
          <a:p>
            <a:pPr lvl="2"/>
            <a:r>
              <a:rPr lang="en-GB" altLang="de-DE" smtClean="0"/>
              <a:t>Third Outline Level</a:t>
            </a:r>
          </a:p>
          <a:p>
            <a:pPr lvl="3"/>
            <a:r>
              <a:rPr lang="en-GB" altLang="de-DE" smtClean="0"/>
              <a:t>Fourth Outline Level</a:t>
            </a:r>
          </a:p>
          <a:p>
            <a:pPr lvl="4"/>
            <a:r>
              <a:rPr lang="en-GB" altLang="de-DE" smtClean="0"/>
              <a:t>Fifth Outline Level</a:t>
            </a:r>
          </a:p>
          <a:p>
            <a:pPr lvl="4"/>
            <a:r>
              <a:rPr lang="en-GB" altLang="de-DE" smtClean="0"/>
              <a:t>Sixth Outline Level</a:t>
            </a:r>
          </a:p>
          <a:p>
            <a:pPr lvl="4"/>
            <a:r>
              <a:rPr lang="en-GB" altLang="de-DE" smtClean="0"/>
              <a:t>Seventh Outline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425451" y="6510338"/>
            <a:ext cx="3862916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endParaRPr lang="en-US" altLang="de-DE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741833" y="6519864"/>
            <a:ext cx="2838451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fld id="{1D9D1775-B47E-4F3C-BC15-F5A7F8DA7374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5978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 kern="1200">
          <a:solidFill>
            <a:srgbClr val="3333CC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3333CC"/>
          </a:solidFill>
          <a:latin typeface="Arial Narrow" panose="020B0606020202030204" pitchFamily="34" charset="0"/>
          <a:cs typeface="msgothic" charset="0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3333CC"/>
          </a:solidFill>
          <a:latin typeface="Arial Narrow" panose="020B0606020202030204" pitchFamily="34" charset="0"/>
          <a:cs typeface="msgothic" charset="0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3333CC"/>
          </a:solidFill>
          <a:latin typeface="Arial Narrow" panose="020B0606020202030204" pitchFamily="34" charset="0"/>
          <a:cs typeface="msgothic" charset="0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3333CC"/>
          </a:solidFill>
          <a:latin typeface="Arial Narrow" panose="020B0606020202030204" pitchFamily="34" charset="0"/>
          <a:cs typeface="msgothic" charset="0"/>
        </a:defRPr>
      </a:lvl5pPr>
      <a:lvl6pPr marL="25146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3333CC"/>
          </a:solidFill>
          <a:latin typeface="Arial Narrow" panose="020B0606020202030204" pitchFamily="34" charset="0"/>
          <a:cs typeface="msgothic" charset="0"/>
        </a:defRPr>
      </a:lvl6pPr>
      <a:lvl7pPr marL="29718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3333CC"/>
          </a:solidFill>
          <a:latin typeface="Arial Narrow" panose="020B0606020202030204" pitchFamily="34" charset="0"/>
          <a:cs typeface="msgothic" charset="0"/>
        </a:defRPr>
      </a:lvl7pPr>
      <a:lvl8pPr marL="3429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3333CC"/>
          </a:solidFill>
          <a:latin typeface="Arial Narrow" panose="020B0606020202030204" pitchFamily="34" charset="0"/>
          <a:cs typeface="msgothic" charset="0"/>
        </a:defRPr>
      </a:lvl8pPr>
      <a:lvl9pPr marL="3886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b="1">
          <a:solidFill>
            <a:srgbClr val="3333CC"/>
          </a:solidFill>
          <a:latin typeface="Arial Narrow" panose="020B0606020202030204" pitchFamily="34" charset="0"/>
          <a:cs typeface="msgothic" charset="0"/>
        </a:defRPr>
      </a:lvl9pPr>
    </p:titleStyle>
    <p:bodyStyle>
      <a:lvl1pPr marL="342900" indent="-3429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25.tiff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51413" y="2294466"/>
            <a:ext cx="9888389" cy="567268"/>
          </a:xfrm>
        </p:spPr>
        <p:txBody>
          <a:bodyPr/>
          <a:lstStyle/>
          <a:p>
            <a:r>
              <a:rPr lang="en-US" dirty="0" smtClean="0">
                <a:latin typeface="Arial Narrow" panose="020B0606020202030204" pitchFamily="34" charset="0"/>
              </a:rPr>
              <a:t>Udo </a:t>
            </a:r>
            <a:r>
              <a:rPr lang="en-US" dirty="0">
                <a:latin typeface="Arial Narrow" panose="020B0606020202030204" pitchFamily="34" charset="0"/>
              </a:rPr>
              <a:t>von </a:t>
            </a:r>
            <a:r>
              <a:rPr lang="en-US" dirty="0" smtClean="0">
                <a:latin typeface="Arial Narrow" panose="020B0606020202030204" pitchFamily="34" charset="0"/>
              </a:rPr>
              <a:t>Toussaint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523607" y="1643861"/>
            <a:ext cx="9144000" cy="703908"/>
          </a:xfrm>
        </p:spPr>
        <p:txBody>
          <a:bodyPr wrap="square" lIns="90004" tIns="46798" rIns="90004" bIns="46798" anchor="b" anchorCtr="1">
            <a:spAutoFit/>
          </a:bodyPr>
          <a:lstStyle/>
          <a:p>
            <a:pPr lvl="0" algn="ctr"/>
            <a:r>
              <a:rPr lang="en-US" dirty="0" smtClean="0">
                <a:latin typeface="Arial Narrow" panose="020B0606020202030204" pitchFamily="34" charset="0"/>
              </a:rPr>
              <a:t>UQ, </a:t>
            </a:r>
            <a:r>
              <a:rPr lang="en-US" dirty="0" err="1" smtClean="0">
                <a:latin typeface="Arial Narrow" panose="020B0606020202030204" pitchFamily="34" charset="0"/>
              </a:rPr>
              <a:t>SDTrim</a:t>
            </a:r>
            <a:r>
              <a:rPr lang="en-US" dirty="0" smtClean="0">
                <a:latin typeface="Arial Narrow" panose="020B0606020202030204" pitchFamily="34" charset="0"/>
              </a:rPr>
              <a:t>-activities </a:t>
            </a:r>
            <a:r>
              <a:rPr lang="en-US" dirty="0" smtClean="0">
                <a:latin typeface="Arial Narrow" panose="020B0606020202030204" pitchFamily="34" charset="0"/>
              </a:rPr>
              <a:t>and </a:t>
            </a:r>
            <a:r>
              <a:rPr lang="en-US" dirty="0" err="1" smtClean="0">
                <a:latin typeface="Arial Narrow" panose="020B0606020202030204" pitchFamily="34" charset="0"/>
              </a:rPr>
              <a:t>Ravetime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Freihandform 3"/>
          <p:cNvSpPr/>
          <p:nvPr/>
        </p:nvSpPr>
        <p:spPr>
          <a:xfrm>
            <a:off x="3225705" y="2777947"/>
            <a:ext cx="5739802" cy="37150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1" compatLnSpc="1">
            <a:spAutoFit/>
          </a:bodyPr>
          <a:lstStyle/>
          <a:p>
            <a:pPr algn="ctr"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smtClean="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TSVV7 Kick-off meeting, </a:t>
            </a:r>
            <a:r>
              <a:rPr lang="en-US" dirty="0" smtClean="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May </a:t>
            </a:r>
            <a:r>
              <a:rPr lang="en-US" dirty="0" smtClean="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2021-05-11</a:t>
            </a:r>
            <a:endParaRPr lang="en-US" dirty="0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 von Toussaint </a:t>
            </a:r>
            <a:r>
              <a:rPr lang="en-US" dirty="0" smtClean="0"/>
              <a:t>- </a:t>
            </a:r>
            <a:r>
              <a:rPr lang="en-US" dirty="0" smtClean="0"/>
              <a:t>TSVV</a:t>
            </a:r>
            <a:r>
              <a:rPr lang="en-US" dirty="0" smtClean="0"/>
              <a:t>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11</a:t>
            </a:r>
            <a:r>
              <a:rPr lang="de-DE" dirty="0" smtClean="0"/>
              <a:t>.05.2021</a:t>
            </a:r>
            <a:endParaRPr lang="de-DE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663276" y="3378290"/>
            <a:ext cx="6851681" cy="1146084"/>
          </a:xfrm>
          <a:prstGeom prst="rect">
            <a:avLst/>
          </a:prstGeom>
        </p:spPr>
        <p:txBody>
          <a:bodyPr vert="horz" wrap="square" lIns="90000" tIns="46800" rIns="90000" bIns="46800" rtlCol="0" anchor="t" anchorCtr="0">
            <a:spAutoFit/>
          </a:bodyPr>
          <a:lstStyle>
            <a:defPPr marL="342720" marR="0" lvl="0" indent="-3427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defPPr>
            <a:lvl1pPr marL="342720" marR="0" lvl="0" indent="-342720" algn="l" defTabSz="457200" rtl="0" eaLnBrk="1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1pPr>
            <a:lvl2pPr marL="742680" marR="0" lvl="1" indent="-285480" algn="l" defTabSz="457200" rtl="0" eaLnBrk="1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2pPr>
            <a:lvl3pPr marL="1143000" marR="0" lvl="2" indent="-228600" algn="l" defTabSz="4572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3pPr>
            <a:lvl4pPr marL="1600199" marR="0" lvl="3" indent="-228600" algn="l" defTabSz="4572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4pPr>
            <a:lvl5pPr marL="2057400" marR="0" lvl="4" indent="-228600" algn="l" defTabSz="4572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5pPr>
            <a:lvl6pPr marL="2057400" marR="0" lvl="5" indent="-228600" algn="l" defTabSz="4572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6pPr>
            <a:lvl7pPr marL="2057400" marR="0" lvl="6" indent="-228600" algn="l" defTabSz="4572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7pPr>
            <a:lvl8pPr marL="2057400" marR="0" lvl="7" indent="-228600" algn="l" defTabSz="4572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8pPr>
            <a:lvl9pPr marL="1944000" marR="0" lvl="8" indent="-216000" algn="l" defTabSz="4572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UQ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SDTRIM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Ravetime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SDTrimSP</a:t>
            </a:r>
            <a:r>
              <a:rPr lang="de-DE" dirty="0"/>
              <a:t> 2D &amp; </a:t>
            </a:r>
            <a:r>
              <a:rPr lang="de-DE" dirty="0" smtClean="0"/>
              <a:t>3D</a:t>
            </a:r>
            <a:endParaRPr lang="de-DE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703285" y="1124744"/>
            <a:ext cx="6620105" cy="188987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marL="342720" marR="0" lvl="0" indent="-3427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defPPr>
            <a:lvl1pPr marL="342720" marR="0" lvl="0" indent="-34272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kern="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742680" marR="0" lvl="1" indent="-28548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3pPr>
            <a:lvl4pPr marL="1600199" marR="0" lvl="3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5pPr>
            <a:lvl6pPr marL="2057400" marR="0" lvl="5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6pPr>
            <a:lvl7pPr marL="2057400" marR="0" lvl="6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7pPr>
            <a:lvl8pPr marL="2057400" marR="0" lvl="7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8pPr>
            <a:lvl9pPr marL="1944000" marR="0" lvl="8" indent="-2160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9pPr>
          </a:lstStyle>
          <a:p>
            <a:pPr marL="0" indent="0">
              <a:buNone/>
            </a:pPr>
            <a:r>
              <a:rPr lang="de-DE" dirty="0"/>
              <a:t>SDTrimSP has been expanded to include 2D / 3D </a:t>
            </a:r>
            <a:r>
              <a:rPr lang="de-DE" dirty="0" err="1" smtClean="0"/>
              <a:t>targets</a:t>
            </a:r>
            <a:endParaRPr lang="de-DE" dirty="0"/>
          </a:p>
          <a:p>
            <a:r>
              <a:rPr lang="de-DE" dirty="0"/>
              <a:t>Angle / energy distribution of sputtered particles</a:t>
            </a:r>
          </a:p>
          <a:p>
            <a:r>
              <a:rPr lang="de-DE" dirty="0"/>
              <a:t>Fluence-dependent surface morphology / composition</a:t>
            </a:r>
          </a:p>
          <a:p>
            <a:r>
              <a:rPr lang="de-DE" dirty="0"/>
              <a:t>Fluence-dependent sputter yield</a:t>
            </a:r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pic>
        <p:nvPicPr>
          <p:cNvPr id="16" name="Picture 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6" t="8017" r="13837"/>
          <a:stretch/>
        </p:blipFill>
        <p:spPr bwMode="auto">
          <a:xfrm>
            <a:off x="1508759" y="3098863"/>
            <a:ext cx="2304177" cy="316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4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t="7568" r="8265" b="12748"/>
          <a:stretch/>
        </p:blipFill>
        <p:spPr bwMode="auto">
          <a:xfrm>
            <a:off x="8580120" y="2001038"/>
            <a:ext cx="3535680" cy="363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568" r="82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b="5776"/>
          <a:stretch/>
        </p:blipFill>
        <p:spPr>
          <a:xfrm>
            <a:off x="5298948" y="3098863"/>
            <a:ext cx="1632137" cy="30961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4257099" y="4381125"/>
            <a:ext cx="105157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Length [Å]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2589" y="5414263"/>
            <a:ext cx="25648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2589" y="4804720"/>
            <a:ext cx="25648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2589" y="4191117"/>
            <a:ext cx="25648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12589" y="3589379"/>
            <a:ext cx="25648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40477" y="6206738"/>
            <a:ext cx="12824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08542" y="6206737"/>
            <a:ext cx="25648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7615588" y="3797066"/>
            <a:ext cx="105157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Length [Å]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24849" y="5067275"/>
            <a:ext cx="33342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53090" y="4425790"/>
            <a:ext cx="205184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9676" y="3062448"/>
            <a:ext cx="12824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03171" y="2377525"/>
            <a:ext cx="25648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31411" y="3751008"/>
            <a:ext cx="12824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38875" y="5629675"/>
            <a:ext cx="12824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02655" y="5613722"/>
            <a:ext cx="205184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38194" y="5613721"/>
            <a:ext cx="33342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898151" y="5643754"/>
            <a:ext cx="12824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442855" y="5629675"/>
            <a:ext cx="25648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4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18" r="8266"/>
          <a:stretch/>
        </p:blipFill>
        <p:spPr bwMode="auto">
          <a:xfrm>
            <a:off x="6864207" y="5963687"/>
            <a:ext cx="5354303" cy="33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568" r="82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075309" y="2761465"/>
            <a:ext cx="211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[W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de-D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eV]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6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Dynamic </a:t>
            </a:r>
            <a:r>
              <a:rPr lang="de-DE" dirty="0" err="1" smtClean="0"/>
              <a:t>simulations</a:t>
            </a:r>
            <a:endParaRPr lang="de-DE" dirty="0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 smtClean="0"/>
              <a:t>11</a:t>
            </a:r>
            <a:r>
              <a:rPr lang="de-DE" dirty="0" smtClean="0"/>
              <a:t>.05.2021</a:t>
            </a:r>
            <a:endParaRPr lang="de-D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t="2052" b="56868"/>
          <a:stretch/>
        </p:blipFill>
        <p:spPr bwMode="auto">
          <a:xfrm>
            <a:off x="6895322" y="961053"/>
            <a:ext cx="3663269" cy="232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11" y="830501"/>
            <a:ext cx="4383969" cy="567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7785" y="2412300"/>
            <a:ext cx="4455990" cy="234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76994" y="2774655"/>
            <a:ext cx="2077209" cy="18157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10×</a:t>
            </a:r>
            <a:r>
              <a:rPr lang="de-DE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kern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kern="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/m² 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01107" y="2094741"/>
            <a:ext cx="194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</a:t>
            </a:r>
            <a:r>
              <a:rPr lang="en-US" dirty="0" err="1" smtClean="0"/>
              <a:t>luence</a:t>
            </a:r>
            <a:r>
              <a:rPr lang="en-US" dirty="0" smtClean="0"/>
              <a:t> 5 · 10</a:t>
            </a:r>
            <a:r>
              <a:rPr lang="en-US" baseline="30000" dirty="0" smtClean="0"/>
              <a:t>20 </a:t>
            </a:r>
            <a:r>
              <a:rPr lang="en-US" dirty="0" smtClean="0"/>
              <a:t>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4002322" y="2779654"/>
            <a:ext cx="2077209" cy="18157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20×</a:t>
            </a:r>
            <a:r>
              <a:rPr lang="de-DE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kern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kern="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/m² 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89811" y="4679387"/>
            <a:ext cx="2077209" cy="18157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30×</a:t>
            </a:r>
            <a:r>
              <a:rPr lang="de-DE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kern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kern="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/m² 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02322" y="4679390"/>
            <a:ext cx="2077209" cy="18157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50×</a:t>
            </a:r>
            <a:r>
              <a:rPr lang="de-DE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kern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kern="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/m² 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185255" y="1033036"/>
            <a:ext cx="439225" cy="4131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209108" y="691143"/>
            <a:ext cx="439225" cy="4131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058039" y="722947"/>
            <a:ext cx="439225" cy="4131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875166" y="627535"/>
            <a:ext cx="439225" cy="4131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115027" y="899200"/>
            <a:ext cx="439225" cy="4131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69048" y="2109710"/>
            <a:ext cx="178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02317" y="864489"/>
            <a:ext cx="2071458" cy="15606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5×</a:t>
            </a:r>
            <a:r>
              <a:rPr lang="de-DE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kern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kern="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/m² 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7" t="95178" r="5297"/>
          <a:stretch/>
        </p:blipFill>
        <p:spPr bwMode="auto">
          <a:xfrm>
            <a:off x="6925391" y="5866196"/>
            <a:ext cx="3566315" cy="6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 t="54101" b="4735"/>
          <a:stretch/>
        </p:blipFill>
        <p:spPr bwMode="auto">
          <a:xfrm>
            <a:off x="6913984" y="3483893"/>
            <a:ext cx="3672798" cy="232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20002" y="1094974"/>
            <a:ext cx="247083" cy="4351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716323" y="869936"/>
            <a:ext cx="1886392" cy="2414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10×</a:t>
            </a:r>
            <a:r>
              <a:rPr lang="de-DE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kern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kern="0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/m² 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716858" y="3375494"/>
            <a:ext cx="1886392" cy="2414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30×</a:t>
            </a:r>
            <a:r>
              <a:rPr lang="de-DE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kern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kern="0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/m² 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31626" y="869936"/>
            <a:ext cx="1886392" cy="2414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5×</a:t>
            </a:r>
            <a:r>
              <a:rPr lang="de-DE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kern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kern="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/m² 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731626" y="3375494"/>
            <a:ext cx="1886392" cy="2414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0×</a:t>
            </a:r>
            <a:r>
              <a:rPr lang="de-DE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kern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kern="0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/m² 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X:\II\HSQII von Rodrigo\Docs\Experiments\2017-11-22_Si_Ta_columns_3DSDTrimSP\Ta\SY_Si_T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4"/>
          <a:stretch/>
        </p:blipFill>
        <p:spPr bwMode="auto">
          <a:xfrm>
            <a:off x="6384555" y="1453964"/>
            <a:ext cx="4629640" cy="404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6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" grpId="0" animBg="1"/>
      <p:bldP spid="42" grpId="0" animBg="1"/>
      <p:bldP spid="44" grpId="0" animBg="1"/>
      <p:bldP spid="15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Ta</a:t>
            </a:r>
            <a:r>
              <a:rPr lang="de-DE" dirty="0"/>
              <a:t> – 45° </a:t>
            </a:r>
            <a:r>
              <a:rPr lang="de-DE" dirty="0" err="1"/>
              <a:t>incidence</a:t>
            </a:r>
            <a:r>
              <a:rPr lang="de-DE" dirty="0"/>
              <a:t>, 15° </a:t>
            </a:r>
            <a:r>
              <a:rPr lang="de-DE" dirty="0" err="1" smtClean="0"/>
              <a:t>rotation</a:t>
            </a:r>
            <a:endParaRPr lang="de-DE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6"/>
          <a:stretch/>
        </p:blipFill>
        <p:spPr bwMode="auto">
          <a:xfrm>
            <a:off x="7046946" y="1656865"/>
            <a:ext cx="4185564" cy="395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6" t="76587" r="52915" b="22171"/>
          <a:stretch/>
        </p:blipFill>
        <p:spPr bwMode="auto">
          <a:xfrm>
            <a:off x="9027883" y="5082167"/>
            <a:ext cx="56586" cy="5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"/>
          <a:stretch/>
        </p:blipFill>
        <p:spPr bwMode="auto">
          <a:xfrm>
            <a:off x="6939340" y="1639407"/>
            <a:ext cx="4290258" cy="419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T:\HELIOS-2018\2018_03_Mar\2018-03-20-h_snl_Rodrigo_Ta-Ar1st-T45-P15\Ta1-Ar1st-theta45-phi15_x=07_y=0_020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9"/>
          <a:stretch/>
        </p:blipFill>
        <p:spPr bwMode="auto">
          <a:xfrm>
            <a:off x="913732" y="1571407"/>
            <a:ext cx="5233119" cy="44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spect="1"/>
          </p:cNvSpPr>
          <p:nvPr/>
        </p:nvSpPr>
        <p:spPr>
          <a:xfrm rot="960000">
            <a:off x="2938953" y="2981449"/>
            <a:ext cx="1956424" cy="1956424"/>
          </a:xfrm>
          <a:prstGeom prst="rect">
            <a:avLst/>
          </a:prstGeom>
          <a:blipFill dpi="0" rotWithShape="1">
            <a:blip r:embed="rId6">
              <a:alphaModFix amt="7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751692" y="5664493"/>
            <a:ext cx="10229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51662" y="5491686"/>
            <a:ext cx="0" cy="3456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4612" y="5495736"/>
            <a:ext cx="0" cy="3456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30149" y="5281308"/>
            <a:ext cx="1468866" cy="45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500 nm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4514" y="1710551"/>
            <a:ext cx="1665204" cy="2791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6.2×</a:t>
            </a:r>
            <a:r>
              <a:rPr 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sz="16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sz="1600" kern="0" dirty="0"/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/m²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1" t="89693" r="60667" b="7687"/>
          <a:stretch/>
        </p:blipFill>
        <p:spPr bwMode="auto">
          <a:xfrm>
            <a:off x="8353551" y="5636193"/>
            <a:ext cx="190373" cy="11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 smtClean="0"/>
              <a:t>11</a:t>
            </a:r>
            <a:r>
              <a:rPr lang="de-DE" dirty="0" smtClean="0"/>
              <a:t>.05.2021</a:t>
            </a:r>
            <a:endParaRPr lang="de-DE" dirty="0"/>
          </a:p>
        </p:txBody>
      </p:sp>
      <p:sp>
        <p:nvSpPr>
          <p:cNvPr id="27" name="Rectangle 26"/>
          <p:cNvSpPr/>
          <p:nvPr/>
        </p:nvSpPr>
        <p:spPr>
          <a:xfrm>
            <a:off x="1714899" y="929785"/>
            <a:ext cx="9208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SDTrimSP-3D Ta columns eroded by 5 keV Ar under 45° incidence, 15°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44"/>
          <a:stretch/>
        </p:blipFill>
        <p:spPr bwMode="auto">
          <a:xfrm>
            <a:off x="6382512" y="5852159"/>
            <a:ext cx="5337554" cy="30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5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SDTrim</a:t>
            </a:r>
            <a:r>
              <a:rPr lang="de-DE" dirty="0" smtClean="0"/>
              <a:t> 1D-3D</a:t>
            </a:r>
            <a:endParaRPr lang="de-DE" dirty="0"/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539431" y="1191916"/>
            <a:ext cx="5348058" cy="371088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marL="342720" marR="0" lvl="0" indent="-3427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defPPr>
            <a:lvl1pPr marL="342720" marR="0" lvl="0" indent="-34272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kern="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742680" marR="0" lvl="1" indent="-28548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3pPr>
            <a:lvl4pPr marL="1600199" marR="0" lvl="3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5pPr>
            <a:lvl6pPr marL="2057400" marR="0" lvl="5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6pPr>
            <a:lvl7pPr marL="2057400" marR="0" lvl="6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7pPr>
            <a:lvl8pPr marL="2057400" marR="0" lvl="7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8pPr>
            <a:lvl9pPr marL="1944000" marR="0" lvl="8" indent="-2160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b="1" dirty="0" err="1" smtClean="0"/>
              <a:t>Intended</a:t>
            </a:r>
            <a:r>
              <a:rPr lang="de-DE" b="1" dirty="0" smtClean="0"/>
              <a:t> </a:t>
            </a:r>
            <a:r>
              <a:rPr lang="de-DE" b="1" dirty="0" err="1" smtClean="0"/>
              <a:t>project</a:t>
            </a:r>
            <a:r>
              <a:rPr lang="de-DE" b="1" dirty="0" smtClean="0"/>
              <a:t> </a:t>
            </a:r>
            <a:r>
              <a:rPr lang="de-DE" b="1" dirty="0" err="1" smtClean="0"/>
              <a:t>work</a:t>
            </a:r>
            <a:endParaRPr lang="de-DE" b="1" dirty="0"/>
          </a:p>
          <a:p>
            <a:pPr marL="0" indent="0">
              <a:lnSpc>
                <a:spcPct val="150000"/>
              </a:lnSpc>
              <a:buNone/>
            </a:pPr>
            <a:endParaRPr lang="de-DE" b="1" dirty="0"/>
          </a:p>
          <a:p>
            <a:pPr>
              <a:lnSpc>
                <a:spcPct val="150000"/>
              </a:lnSpc>
            </a:pPr>
            <a:r>
              <a:rPr lang="de-DE" dirty="0" smtClean="0"/>
              <a:t>IMAS-interface </a:t>
            </a:r>
            <a:endParaRPr lang="de-DE" dirty="0"/>
          </a:p>
          <a:p>
            <a:pPr lvl="1">
              <a:lnSpc>
                <a:spcPct val="150000"/>
              </a:lnSpc>
            </a:pPr>
            <a:r>
              <a:rPr lang="de-DE" dirty="0" smtClean="0"/>
              <a:t>Sample </a:t>
            </a:r>
            <a:r>
              <a:rPr lang="de-DE" dirty="0" err="1" smtClean="0"/>
              <a:t>description</a:t>
            </a:r>
            <a:endParaRPr lang="de-DE" dirty="0" smtClean="0"/>
          </a:p>
          <a:p>
            <a:pPr lvl="1">
              <a:lnSpc>
                <a:spcPct val="150000"/>
              </a:lnSpc>
            </a:pPr>
            <a:r>
              <a:rPr lang="de-DE" b="1" dirty="0" smtClean="0"/>
              <a:t>Data </a:t>
            </a:r>
            <a:r>
              <a:rPr lang="de-DE" b="1" dirty="0" err="1" smtClean="0"/>
              <a:t>extraction</a:t>
            </a:r>
            <a:r>
              <a:rPr lang="de-DE" b="1" dirty="0" smtClean="0"/>
              <a:t>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de-DE" b="1" dirty="0" smtClean="0"/>
          </a:p>
          <a:p>
            <a:pPr>
              <a:lnSpc>
                <a:spcPct val="150000"/>
              </a:lnSpc>
            </a:pPr>
            <a:r>
              <a:rPr lang="de-DE" dirty="0" smtClean="0"/>
              <a:t>Data </a:t>
            </a:r>
            <a:r>
              <a:rPr lang="de-DE" dirty="0" err="1" smtClean="0"/>
              <a:t>base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framework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U. von Toussaint</a:t>
            </a:r>
            <a:r>
              <a:rPr lang="en-US" dirty="0" smtClean="0"/>
              <a:t> </a:t>
            </a:r>
            <a:r>
              <a:rPr lang="en-US" dirty="0" smtClean="0"/>
              <a:t>- </a:t>
            </a:r>
            <a:r>
              <a:rPr lang="en-US" dirty="0" smtClean="0"/>
              <a:t>TSVV</a:t>
            </a:r>
            <a:r>
              <a:rPr lang="en-US" dirty="0" smtClean="0"/>
              <a:t>7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 smtClean="0"/>
              <a:t>11</a:t>
            </a:r>
            <a:r>
              <a:rPr lang="de-DE" dirty="0" smtClean="0"/>
              <a:t>.05.2021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19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RAVETIME</a:t>
            </a:r>
            <a:endParaRPr lang="de-DE" dirty="0"/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479425" y="926452"/>
            <a:ext cx="11201298" cy="5519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marL="342720" marR="0" lvl="0" indent="-3427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defPPr>
            <a:lvl1pPr marL="342720" marR="0" lvl="0" indent="-34272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kern="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742680" marR="0" lvl="1" indent="-28548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3pPr>
            <a:lvl4pPr marL="1600199" marR="0" lvl="3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5pPr>
            <a:lvl6pPr marL="2057400" marR="0" lvl="5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6pPr>
            <a:lvl7pPr marL="2057400" marR="0" lvl="6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7pPr>
            <a:lvl8pPr marL="2057400" marR="0" lvl="7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8pPr>
            <a:lvl9pPr marL="1944000" marR="0" lvl="8" indent="-2160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b="1" dirty="0" smtClean="0"/>
              <a:t>RAVETIME: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Finite Volume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b="1" dirty="0" err="1" smtClean="0"/>
              <a:t>R</a:t>
            </a:r>
            <a:r>
              <a:rPr lang="de-DE" dirty="0" err="1" smtClean="0"/>
              <a:t>eaction</a:t>
            </a:r>
            <a:r>
              <a:rPr lang="de-DE" dirty="0" smtClean="0"/>
              <a:t>-</a:t>
            </a:r>
            <a:r>
              <a:rPr lang="de-DE" b="1" dirty="0" err="1" smtClean="0"/>
              <a:t>A</a:t>
            </a:r>
            <a:r>
              <a:rPr lang="de-DE" dirty="0" err="1" smtClean="0"/>
              <a:t>d</a:t>
            </a:r>
            <a:r>
              <a:rPr lang="de-DE" b="1" dirty="0" err="1" smtClean="0"/>
              <a:t>ve</a:t>
            </a:r>
            <a:r>
              <a:rPr lang="de-DE" dirty="0" err="1" smtClean="0"/>
              <a:t>ction</a:t>
            </a:r>
            <a:r>
              <a:rPr lang="de-DE" dirty="0" smtClean="0"/>
              <a:t>-Diffusion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b="1" dirty="0" smtClean="0"/>
              <a:t>T</a:t>
            </a:r>
            <a:r>
              <a:rPr lang="de-DE" dirty="0" smtClean="0"/>
              <a:t>ransport</a:t>
            </a:r>
            <a:r>
              <a:rPr lang="de-DE" b="1" dirty="0" smtClean="0"/>
              <a:t> i</a:t>
            </a:r>
            <a:r>
              <a:rPr lang="de-DE" dirty="0" smtClean="0"/>
              <a:t>n</a:t>
            </a:r>
            <a:r>
              <a:rPr lang="de-DE" b="1" dirty="0" smtClean="0"/>
              <a:t> M</a:t>
            </a:r>
            <a:r>
              <a:rPr lang="de-DE" dirty="0" smtClean="0"/>
              <a:t>att</a:t>
            </a:r>
            <a:r>
              <a:rPr lang="de-DE" b="1" dirty="0" smtClean="0"/>
              <a:t>e</a:t>
            </a:r>
            <a:r>
              <a:rPr lang="de-DE" dirty="0" smtClean="0"/>
              <a:t>r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Key </a:t>
            </a:r>
            <a:r>
              <a:rPr lang="de-DE" dirty="0" err="1" smtClean="0"/>
              <a:t>points</a:t>
            </a:r>
            <a:r>
              <a:rPr lang="de-DE" dirty="0" smtClean="0"/>
              <a:t>: </a:t>
            </a:r>
          </a:p>
          <a:p>
            <a:pPr lvl="1">
              <a:lnSpc>
                <a:spcPct val="150000"/>
              </a:lnSpc>
            </a:pPr>
            <a:r>
              <a:rPr lang="de-DE" dirty="0" smtClean="0"/>
              <a:t>A </a:t>
            </a:r>
            <a:r>
              <a:rPr lang="de-DE" dirty="0" err="1" smtClean="0"/>
              <a:t>class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Riccati</a:t>
            </a:r>
            <a:r>
              <a:rPr lang="de-DE" dirty="0" smtClean="0"/>
              <a:t>-type differential </a:t>
            </a:r>
            <a:r>
              <a:rPr lang="de-DE" dirty="0" err="1" smtClean="0"/>
              <a:t>equations</a:t>
            </a:r>
            <a:r>
              <a:rPr lang="de-DE" dirty="0" smtClean="0"/>
              <a:t> </a:t>
            </a:r>
            <a:r>
              <a:rPr lang="de-DE" dirty="0" err="1" smtClean="0"/>
              <a:t>describes</a:t>
            </a:r>
            <a:endParaRPr lang="de-DE" dirty="0" smtClean="0"/>
          </a:p>
          <a:p>
            <a:pPr lvl="2">
              <a:lnSpc>
                <a:spcPct val="150000"/>
              </a:lnSpc>
            </a:pPr>
            <a:r>
              <a:rPr lang="de-DE" dirty="0" err="1" smtClean="0"/>
              <a:t>Fill</a:t>
            </a:r>
            <a:r>
              <a:rPr lang="de-DE" dirty="0" smtClean="0"/>
              <a:t>-level </a:t>
            </a:r>
            <a:r>
              <a:rPr lang="de-DE" dirty="0" err="1" smtClean="0"/>
              <a:t>dependent</a:t>
            </a:r>
            <a:r>
              <a:rPr lang="de-DE" dirty="0" smtClean="0"/>
              <a:t> </a:t>
            </a:r>
            <a:r>
              <a:rPr lang="de-DE" dirty="0" err="1" smtClean="0"/>
              <a:t>trapping</a:t>
            </a:r>
            <a:endParaRPr lang="de-DE" dirty="0" smtClean="0"/>
          </a:p>
          <a:p>
            <a:pPr lvl="2">
              <a:lnSpc>
                <a:spcPct val="150000"/>
              </a:lnSpc>
            </a:pPr>
            <a:r>
              <a:rPr lang="de-DE" dirty="0" smtClean="0"/>
              <a:t>Most </a:t>
            </a:r>
            <a:r>
              <a:rPr lang="de-DE" dirty="0" err="1" smtClean="0"/>
              <a:t>surface</a:t>
            </a:r>
            <a:r>
              <a:rPr lang="de-DE" dirty="0" smtClean="0"/>
              <a:t>-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interface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r>
              <a:rPr lang="de-DE" dirty="0" smtClean="0"/>
              <a:t> (site-saturation, </a:t>
            </a:r>
            <a:r>
              <a:rPr lang="de-DE" dirty="0" err="1" smtClean="0"/>
              <a:t>binary</a:t>
            </a:r>
            <a:r>
              <a:rPr lang="de-DE" dirty="0" smtClean="0"/>
              <a:t> </a:t>
            </a:r>
            <a:r>
              <a:rPr lang="de-DE" dirty="0" err="1" smtClean="0"/>
              <a:t>molecule</a:t>
            </a:r>
            <a:r>
              <a:rPr lang="de-DE" dirty="0" smtClean="0"/>
              <a:t> </a:t>
            </a:r>
            <a:r>
              <a:rPr lang="de-DE" dirty="0" err="1" smtClean="0"/>
              <a:t>formation</a:t>
            </a:r>
            <a:r>
              <a:rPr lang="de-DE" dirty="0" smtClean="0"/>
              <a:t>)</a:t>
            </a:r>
          </a:p>
          <a:p>
            <a:pPr lvl="1">
              <a:lnSpc>
                <a:spcPct val="150000"/>
              </a:lnSpc>
            </a:pPr>
            <a:r>
              <a:rPr lang="de-DE" dirty="0" smtClean="0"/>
              <a:t>Operator </a:t>
            </a:r>
            <a:r>
              <a:rPr lang="de-DE" dirty="0" err="1" smtClean="0"/>
              <a:t>splitting</a:t>
            </a:r>
            <a:r>
              <a:rPr lang="de-DE" dirty="0" smtClean="0"/>
              <a:t> </a:t>
            </a:r>
            <a:r>
              <a:rPr lang="de-DE" dirty="0" err="1" smtClean="0"/>
              <a:t>allows</a:t>
            </a:r>
            <a:endParaRPr lang="de-DE" dirty="0" smtClean="0"/>
          </a:p>
          <a:p>
            <a:pPr lvl="2">
              <a:lnSpc>
                <a:spcPct val="150000"/>
              </a:lnSpc>
            </a:pPr>
            <a:r>
              <a:rPr lang="de-DE" dirty="0" smtClean="0"/>
              <a:t>Massive parallel </a:t>
            </a:r>
            <a:r>
              <a:rPr lang="de-DE" dirty="0" err="1" smtClean="0"/>
              <a:t>computation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fast</a:t>
            </a:r>
          </a:p>
          <a:p>
            <a:pPr lvl="3">
              <a:lnSpc>
                <a:spcPct val="150000"/>
              </a:lnSpc>
            </a:pPr>
            <a:r>
              <a:rPr lang="de-DE" dirty="0" smtClean="0">
                <a:sym typeface="Wingdings" panose="05000000000000000000" pitchFamily="2" charset="2"/>
              </a:rPr>
              <a:t>Handling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3D geometries</a:t>
            </a:r>
          </a:p>
          <a:p>
            <a:pPr lvl="3">
              <a:lnSpc>
                <a:spcPct val="150000"/>
              </a:lnSpc>
            </a:pPr>
            <a:r>
              <a:rPr lang="de-DE" dirty="0" smtClean="0">
                <a:sym typeface="Wingdings" panose="05000000000000000000" pitchFamily="2" charset="2"/>
              </a:rPr>
              <a:t>UQ-</a:t>
            </a:r>
            <a:r>
              <a:rPr lang="de-DE" dirty="0" err="1" smtClean="0">
                <a:sym typeface="Wingdings" panose="05000000000000000000" pitchFamily="2" charset="2"/>
              </a:rPr>
              <a:t>approaches</a:t>
            </a:r>
            <a:endParaRPr lang="de-DE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sym typeface="Wingdings" panose="05000000000000000000" pitchFamily="2" charset="2"/>
              </a:rPr>
              <a:t>Status: </a:t>
            </a:r>
            <a:r>
              <a:rPr lang="de-DE" dirty="0" err="1" smtClean="0">
                <a:sym typeface="Wingdings" panose="05000000000000000000" pitchFamily="2" charset="2"/>
              </a:rPr>
              <a:t>verification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successful</a:t>
            </a:r>
            <a:r>
              <a:rPr lang="de-DE" dirty="0" smtClean="0">
                <a:sym typeface="Wingdings" panose="05000000000000000000" pitchFamily="2" charset="2"/>
              </a:rPr>
              <a:t>,  IMAS </a:t>
            </a:r>
            <a:r>
              <a:rPr lang="de-DE" dirty="0" err="1" smtClean="0">
                <a:sym typeface="Wingdings" panose="05000000000000000000" pitchFamily="2" charset="2"/>
              </a:rPr>
              <a:t>compatible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parallelization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pendin</a:t>
            </a:r>
            <a:r>
              <a:rPr lang="de-DE" dirty="0" err="1">
                <a:sym typeface="Wingdings" panose="05000000000000000000" pitchFamily="2" charset="2"/>
              </a:rPr>
              <a:t>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endParaRPr lang="de-DE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U. von Toussaint</a:t>
            </a:r>
            <a:r>
              <a:rPr lang="en-US" dirty="0" smtClean="0"/>
              <a:t> </a:t>
            </a:r>
            <a:r>
              <a:rPr lang="en-US" dirty="0" smtClean="0"/>
              <a:t>- </a:t>
            </a:r>
            <a:r>
              <a:rPr lang="en-US" dirty="0" smtClean="0"/>
              <a:t>TSVV</a:t>
            </a:r>
            <a:r>
              <a:rPr lang="en-US" dirty="0" smtClean="0"/>
              <a:t>7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 smtClean="0"/>
              <a:t>11</a:t>
            </a:r>
            <a:r>
              <a:rPr lang="de-DE" dirty="0" smtClean="0"/>
              <a:t>.05.2021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50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r>
              <a:rPr lang="de-DE" dirty="0" smtClean="0"/>
              <a:t> </a:t>
            </a:r>
            <a:r>
              <a:rPr lang="de-DE" dirty="0"/>
              <a:t>&amp; </a:t>
            </a:r>
            <a:r>
              <a:rPr lang="de-DE" dirty="0" smtClean="0"/>
              <a:t>Outlook</a:t>
            </a:r>
            <a:endParaRPr lang="de-DE" dirty="0"/>
          </a:p>
        </p:txBody>
      </p:sp>
      <p:sp>
        <p:nvSpPr>
          <p:cNvPr id="11" name="Rectangle 10"/>
          <p:cNvSpPr/>
          <p:nvPr/>
        </p:nvSpPr>
        <p:spPr>
          <a:xfrm>
            <a:off x="0" y="2292228"/>
            <a:ext cx="53414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32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sz="32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32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32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32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de-DE" sz="3200" b="1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de-DE" sz="3200" b="1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32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de-DE" sz="32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de-DE" sz="32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 algn="ctr"/>
            <a:endParaRPr lang="de-DE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 SDTRIM-</a:t>
            </a:r>
          </a:p>
          <a:p>
            <a:pPr lvl="0" algn="ctr"/>
            <a:r>
              <a:rPr lang="de-DE" sz="20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r>
              <a:rPr lang="de-DE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de-DE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de-DE" sz="20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de-DE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odrigo</a:t>
            </a:r>
            <a:r>
              <a:rPr lang="de-DE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Arredondo</a:t>
            </a:r>
            <a:endParaRPr lang="de-DE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15</a:t>
            </a:fld>
            <a:endParaRPr lang="de-DE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9690679" y="5345649"/>
            <a:ext cx="1857375" cy="23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690679" y="5278057"/>
            <a:ext cx="0" cy="14312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784558" y="4945539"/>
            <a:ext cx="1468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4</a:t>
            </a:r>
            <a:r>
              <a:rPr lang="de-DE" sz="2000" dirty="0" smtClean="0">
                <a:solidFill>
                  <a:schemeClr val="bg1"/>
                </a:solidFill>
              </a:rPr>
              <a:t> µm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1548054" y="5278057"/>
            <a:ext cx="0" cy="14312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T:\HELIOS-2018\2018_02_Feb\2018-02-21-h_snl_Rodrigo_Si3-Ar1st-T45-P15\Si3-Ar1st-theta45-phi15_x_y_010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6"/>
          <a:stretch/>
        </p:blipFill>
        <p:spPr bwMode="auto">
          <a:xfrm>
            <a:off x="5064986" y="1076619"/>
            <a:ext cx="6030624" cy="51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997077" y="979137"/>
            <a:ext cx="48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(*)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23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SDTrimSP</a:t>
            </a:r>
            <a:r>
              <a:rPr lang="de-DE" dirty="0"/>
              <a:t> 2D &amp; </a:t>
            </a:r>
            <a:r>
              <a:rPr lang="de-DE" dirty="0" smtClean="0"/>
              <a:t>3D</a:t>
            </a:r>
            <a:endParaRPr lang="de-DE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81916" y="1124749"/>
            <a:ext cx="6620105" cy="77418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marL="342720" marR="0" lvl="0" indent="-3427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defPPr>
            <a:lvl1pPr marL="342720" marR="0" lvl="0" indent="-34272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kern="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742680" marR="0" lvl="1" indent="-28548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3pPr>
            <a:lvl4pPr marL="1600199" marR="0" lvl="3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5pPr>
            <a:lvl6pPr marL="2057400" marR="0" lvl="5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6pPr>
            <a:lvl7pPr marL="2057400" marR="0" lvl="6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7pPr>
            <a:lvl8pPr marL="2057400" marR="0" lvl="7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8pPr>
            <a:lvl9pPr marL="1944000" marR="0" lvl="8" indent="-2160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9pPr>
          </a:lstStyle>
          <a:p>
            <a:pPr marL="0" indent="0">
              <a:buNone/>
            </a:pPr>
            <a:r>
              <a:rPr lang="de-DE" dirty="0"/>
              <a:t>SDTrimSP has been expanded to include 2D / 3D targets</a:t>
            </a:r>
          </a:p>
          <a:p>
            <a:pPr marL="0" indent="0">
              <a:buNone/>
            </a:pPr>
            <a:r>
              <a:rPr lang="de-DE" dirty="0"/>
              <a:t>(essentially, parallelized SDTrimSP)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84336" y="2308763"/>
            <a:ext cx="6333026" cy="188987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marL="342720" marR="0" lvl="0" indent="-3427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defPPr>
            <a:lvl1pPr marL="342720" marR="0" lvl="0" indent="-34272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kern="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742680" marR="0" lvl="1" indent="-28548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3pPr>
            <a:lvl4pPr marL="1600199" marR="0" lvl="3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5pPr>
            <a:lvl6pPr marL="2057400" marR="0" lvl="5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6pPr>
            <a:lvl7pPr marL="2057400" marR="0" lvl="6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7pPr>
            <a:lvl8pPr marL="2057400" marR="0" lvl="7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8pPr>
            <a:lvl9pPr marL="1944000" marR="0" lvl="8" indent="-2160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9pPr>
          </a:lstStyle>
          <a:p>
            <a:pPr marL="0" indent="0">
              <a:buNone/>
            </a:pPr>
            <a:r>
              <a:rPr lang="de-DE" dirty="0"/>
              <a:t>Instead of layers, now we have 3D cubes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Important</a:t>
            </a:r>
            <a:r>
              <a:rPr lang="de-DE" dirty="0"/>
              <a:t>: </a:t>
            </a:r>
            <a:r>
              <a:rPr lang="en-US" dirty="0" smtClean="0"/>
              <a:t>Requires small enough cell resolution (nm)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Drawback</a:t>
            </a:r>
            <a:r>
              <a:rPr lang="en-US" dirty="0" smtClean="0"/>
              <a:t>: Computation time (scales with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y</a:t>
            </a:r>
            <a:r>
              <a:rPr lang="en-US" baseline="-25000" dirty="0" smtClean="0"/>
              <a:t> </a:t>
            </a:r>
            <a:r>
              <a:rPr lang="en-US" dirty="0" smtClean="0"/>
              <a:t>x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z</a:t>
            </a:r>
            <a:r>
              <a:rPr lang="en-US" dirty="0" smtClean="0"/>
              <a:t> )</a:t>
            </a:r>
            <a:endParaRPr lang="en-US" baseline="-25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5" y="1036763"/>
            <a:ext cx="2717217" cy="246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5" y="3645693"/>
            <a:ext cx="2717217" cy="276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838487" y="1898936"/>
            <a:ext cx="0" cy="4472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84687" y="4740296"/>
            <a:ext cx="2311186" cy="1754326"/>
            <a:chOff x="1355740" y="4740296"/>
            <a:chExt cx="2184380" cy="1754326"/>
          </a:xfrm>
        </p:grpSpPr>
        <p:sp>
          <p:nvSpPr>
            <p:cNvPr id="5" name="Rectangle 4"/>
            <p:cNvSpPr/>
            <p:nvPr/>
          </p:nvSpPr>
          <p:spPr>
            <a:xfrm>
              <a:off x="1510987" y="4740296"/>
              <a:ext cx="197326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1D 5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keV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</a:t>
              </a:r>
              <a:r>
                <a:rPr lang="en-US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Si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50×</a:t>
              </a:r>
              <a:r>
                <a:rPr lang="de-DE" kern="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de-DE" kern="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de-DE" kern="0" dirty="0"/>
                <a:t>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Ar</a:t>
              </a:r>
              <a:r>
                <a:rPr lang="en-US" altLang="de-DE" dirty="0">
                  <a:latin typeface="Arial" panose="020B0604020202020204" pitchFamily="34" charset="0"/>
                  <a:cs typeface="Arial" panose="020B0604020202020204" pitchFamily="34" charset="0"/>
                </a:rPr>
                <a:t>/m²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dx = 2.5 nm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Processors: 32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Time: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0.25 h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>
              <a:off x="1355740" y="4740296"/>
              <a:ext cx="242277" cy="1408232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Left Brace 21"/>
            <p:cNvSpPr/>
            <p:nvPr/>
          </p:nvSpPr>
          <p:spPr>
            <a:xfrm rot="10800000">
              <a:off x="3297843" y="4740296"/>
              <a:ext cx="242277" cy="1408232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38250" y="4570537"/>
            <a:ext cx="2624899" cy="1754326"/>
            <a:chOff x="3977668" y="4570537"/>
            <a:chExt cx="2624899" cy="1754326"/>
          </a:xfrm>
        </p:grpSpPr>
        <p:sp>
          <p:nvSpPr>
            <p:cNvPr id="18" name="Rectangle 17"/>
            <p:cNvSpPr/>
            <p:nvPr/>
          </p:nvSpPr>
          <p:spPr>
            <a:xfrm>
              <a:off x="4117283" y="4570537"/>
              <a:ext cx="248528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3D 5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keV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Si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50×</a:t>
              </a:r>
              <a:r>
                <a:rPr lang="de-DE" kern="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de-DE" kern="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de-DE" kern="0" dirty="0"/>
                <a:t>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Ar</a:t>
              </a:r>
              <a:r>
                <a:rPr lang="en-US" altLang="de-DE" dirty="0">
                  <a:latin typeface="Arial" panose="020B0604020202020204" pitchFamily="34" charset="0"/>
                  <a:cs typeface="Arial" panose="020B0604020202020204" pitchFamily="34" charset="0"/>
                </a:rPr>
                <a:t>/m²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dx =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dy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dz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2.5 nm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100 x 100 x 200 nm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Processors: 32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calculation-time: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52 h</a:t>
              </a:r>
            </a:p>
          </p:txBody>
        </p:sp>
        <p:sp>
          <p:nvSpPr>
            <p:cNvPr id="23" name="Left Brace 22"/>
            <p:cNvSpPr/>
            <p:nvPr/>
          </p:nvSpPr>
          <p:spPr>
            <a:xfrm>
              <a:off x="3977668" y="4605085"/>
              <a:ext cx="242277" cy="1685230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Left Brace 23"/>
            <p:cNvSpPr/>
            <p:nvPr/>
          </p:nvSpPr>
          <p:spPr>
            <a:xfrm rot="10800000">
              <a:off x="6341815" y="4605085"/>
              <a:ext cx="242277" cy="1685230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U. von Toussaint TSVV7</a:t>
            </a:r>
            <a:endParaRPr lang="de-D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 smtClean="0"/>
              <a:t>11</a:t>
            </a:r>
            <a:r>
              <a:rPr lang="de-DE" dirty="0" smtClean="0"/>
              <a:t>.05.2021</a:t>
            </a:r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6984336" y="2790908"/>
            <a:ext cx="2016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STEM </a:t>
            </a:r>
            <a:r>
              <a:rPr lang="en-US" dirty="0" smtClean="0">
                <a:sym typeface="Wingdings" panose="05000000000000000000" pitchFamily="2" charset="2"/>
              </a:rPr>
              <a:t> Å</a:t>
            </a:r>
            <a:endParaRPr lang="en-US" dirty="0" smtClean="0"/>
          </a:p>
          <a:p>
            <a:r>
              <a:rPr lang="en-US" dirty="0" smtClean="0"/>
              <a:t>AFM </a:t>
            </a:r>
            <a:r>
              <a:rPr lang="en-US" dirty="0" smtClean="0">
                <a:sym typeface="Wingdings" panose="05000000000000000000" pitchFamily="2" charset="2"/>
              </a:rPr>
              <a:t> nm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CLSM  sub-µm</a:t>
            </a:r>
          </a:p>
        </p:txBody>
      </p:sp>
      <p:sp>
        <p:nvSpPr>
          <p:cNvPr id="25" name="Left Brace 24"/>
          <p:cNvSpPr/>
          <p:nvPr/>
        </p:nvSpPr>
        <p:spPr>
          <a:xfrm>
            <a:off x="6880968" y="2858986"/>
            <a:ext cx="242277" cy="839699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X:\II\HSQII von Rodrigo\Docs\Experiments\2017-11-22_Si_Ta_columns_3DSDTrimSP\Ta\GIFs\Ta_no_fluence - Copy\Ta_1_x-7_X-cu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88" y="1400230"/>
            <a:ext cx="5554810" cy="511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T:\HELIOS-2018\2018_03_Mar\2018-03-20-h_snl_Rodrigo_Ta-Ar1st-T45-P15\Ta1-Ar1st-theta45-phi15_x=07_y=0_039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3"/>
          <a:stretch/>
        </p:blipFill>
        <p:spPr bwMode="auto">
          <a:xfrm>
            <a:off x="1781919" y="3982185"/>
            <a:ext cx="2532183" cy="21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Ta</a:t>
            </a:r>
            <a:r>
              <a:rPr lang="de-DE" dirty="0"/>
              <a:t> – 45° </a:t>
            </a:r>
            <a:r>
              <a:rPr lang="de-DE" dirty="0" err="1"/>
              <a:t>incidence</a:t>
            </a:r>
            <a:r>
              <a:rPr lang="de-DE" dirty="0"/>
              <a:t>, 15° </a:t>
            </a:r>
            <a:r>
              <a:rPr lang="de-DE" dirty="0" err="1" smtClean="0"/>
              <a:t>rotation</a:t>
            </a:r>
            <a:endParaRPr lang="de-DE" dirty="0"/>
          </a:p>
        </p:txBody>
      </p:sp>
      <p:sp>
        <p:nvSpPr>
          <p:cNvPr id="24" name="TextBox 23"/>
          <p:cNvSpPr txBox="1"/>
          <p:nvPr/>
        </p:nvSpPr>
        <p:spPr>
          <a:xfrm>
            <a:off x="2200658" y="6197143"/>
            <a:ext cx="16946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6.2×1</a:t>
            </a:r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/m²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31858" y="5611359"/>
            <a:ext cx="9028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X - Cut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T:\HELIOS-2018\2018_03_Mar\2018-03-20-h_snl_Rodrigo_Ta-Ar1st-T45-P15\Ta1-Ar1st-theta45-phi15_x=07_y=0_020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9"/>
          <a:stretch/>
        </p:blipFill>
        <p:spPr bwMode="auto">
          <a:xfrm>
            <a:off x="1781914" y="1400235"/>
            <a:ext cx="2532184" cy="21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3228566" y="4312411"/>
            <a:ext cx="1022592" cy="10184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291506" y="2645031"/>
            <a:ext cx="959652" cy="19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151143" y="3352525"/>
            <a:ext cx="1058400" cy="35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52088" y="3200125"/>
            <a:ext cx="0" cy="304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94903" y="3203697"/>
            <a:ext cx="0" cy="304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19233" y="2976717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1 µm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3087668" y="5943653"/>
            <a:ext cx="1058400" cy="35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88613" y="5791253"/>
            <a:ext cx="0" cy="304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31428" y="5794825"/>
            <a:ext cx="0" cy="304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55758" y="5567845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1 µm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1" name="Picture 4" descr="X:\II\HSQII von Rodrigo\Docs\Experiments\Work Package 2016\roughness samples\Pillars\NILT\Pillars_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6" t="5666" r="15079" b="3879"/>
          <a:stretch/>
        </p:blipFill>
        <p:spPr bwMode="auto">
          <a:xfrm>
            <a:off x="10502300" y="1372874"/>
            <a:ext cx="1487837" cy="12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0405798" y="1340152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(3)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11142594" y="1894909"/>
            <a:ext cx="207247" cy="183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000738" y="2415288"/>
            <a:ext cx="1602720" cy="461262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293433" y="2664117"/>
            <a:ext cx="88104" cy="27409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657468" y="2766761"/>
            <a:ext cx="88104" cy="27409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052534" y="2888168"/>
            <a:ext cx="88104" cy="27409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>
          <a:xfrm>
            <a:off x="4038600" y="6467451"/>
            <a:ext cx="4114800" cy="365125"/>
          </a:xfrm>
        </p:spPr>
        <p:txBody>
          <a:bodyPr/>
          <a:lstStyle/>
          <a:p>
            <a:r>
              <a:rPr lang="en-US" dirty="0" smtClean="0"/>
              <a:t>U. von Toussaint TSVV</a:t>
            </a:r>
            <a:r>
              <a:rPr lang="en-US" dirty="0" smtClean="0"/>
              <a:t>7</a:t>
            </a:r>
            <a:endParaRPr lang="de-DE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 smtClean="0"/>
              <a:t>11</a:t>
            </a:r>
            <a:r>
              <a:rPr lang="de-DE" dirty="0" smtClean="0"/>
              <a:t>.05.2021</a:t>
            </a:r>
            <a:endParaRPr lang="de-DE" dirty="0"/>
          </a:p>
        </p:txBody>
      </p:sp>
      <p:sp>
        <p:nvSpPr>
          <p:cNvPr id="37" name="Rectangle 36"/>
          <p:cNvSpPr/>
          <p:nvPr/>
        </p:nvSpPr>
        <p:spPr>
          <a:xfrm>
            <a:off x="1714899" y="929785"/>
            <a:ext cx="9208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SDTrimSP-3D Ta columns eroded by 5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under 45° incidence, 15° rotation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5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TSVV…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11.05.2019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 von Toussaint – TSVV7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endParaRPr lang="de-DE" dirty="0"/>
          </a:p>
          <a:p>
            <a:r>
              <a:rPr lang="de-DE" sz="4000" dirty="0" smtClean="0"/>
              <a:t>T  </a:t>
            </a:r>
            <a:r>
              <a:rPr lang="de-DE" sz="4000" b="0" dirty="0" err="1" smtClean="0"/>
              <a:t>heory</a:t>
            </a:r>
            <a:endParaRPr lang="de-DE" sz="4000" b="0" dirty="0" smtClean="0"/>
          </a:p>
          <a:p>
            <a:r>
              <a:rPr lang="de-DE" sz="4000" dirty="0" smtClean="0"/>
              <a:t>S  </a:t>
            </a:r>
            <a:r>
              <a:rPr lang="de-DE" sz="4000" b="0" dirty="0" err="1" smtClean="0"/>
              <a:t>imulation</a:t>
            </a:r>
            <a:endParaRPr lang="de-DE" sz="4000" b="0" dirty="0" smtClean="0"/>
          </a:p>
          <a:p>
            <a:r>
              <a:rPr lang="de-DE" sz="4000" dirty="0" smtClean="0"/>
              <a:t>V  </a:t>
            </a:r>
            <a:r>
              <a:rPr lang="de-DE" sz="4000" b="0" dirty="0" err="1" smtClean="0"/>
              <a:t>erification</a:t>
            </a:r>
            <a:endParaRPr lang="de-DE" sz="4000" b="0" dirty="0" smtClean="0"/>
          </a:p>
          <a:p>
            <a:r>
              <a:rPr lang="de-DE" sz="4000" dirty="0" smtClean="0"/>
              <a:t>V  </a:t>
            </a:r>
            <a:r>
              <a:rPr lang="de-DE" sz="4000" b="0" dirty="0" err="1" smtClean="0"/>
              <a:t>alidation</a:t>
            </a:r>
            <a:endParaRPr lang="de-DE" sz="4000" b="0" dirty="0"/>
          </a:p>
        </p:txBody>
      </p:sp>
    </p:spTree>
    <p:extLst>
      <p:ext uri="{BB962C8B-B14F-4D97-AF65-F5344CB8AC3E}">
        <p14:creationId xmlns:p14="http://schemas.microsoft.com/office/powerpoint/2010/main" val="32417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feld 312"/>
          <p:cNvSpPr txBox="1"/>
          <p:nvPr/>
        </p:nvSpPr>
        <p:spPr>
          <a:xfrm>
            <a:off x="2209800" y="75960"/>
            <a:ext cx="7772400" cy="11430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spc="-1" dirty="0" smtClean="0">
                <a:solidFill>
                  <a:srgbClr val="3333CC"/>
                </a:solidFill>
                <a:latin typeface="Arial"/>
              </a:rPr>
              <a:t>Interplay of Simulation – Verification - Validation</a:t>
            </a:r>
            <a:endParaRPr lang="en-US" sz="2400" b="1" spc="-1" dirty="0">
              <a:solidFill>
                <a:srgbClr val="3333CC"/>
              </a:solidFill>
              <a:latin typeface="Arial Narrow"/>
            </a:endParaRPr>
          </a:p>
        </p:txBody>
      </p:sp>
      <p:sp>
        <p:nvSpPr>
          <p:cNvPr id="314" name="Flussdiagramm: Alternativer Prozess 313"/>
          <p:cNvSpPr/>
          <p:nvPr/>
        </p:nvSpPr>
        <p:spPr>
          <a:xfrm>
            <a:off x="4486080" y="1173960"/>
            <a:ext cx="2314800" cy="619200"/>
          </a:xfrm>
          <a:prstGeom prst="flowChartAlternateProcess">
            <a:avLst/>
          </a:prstGeom>
          <a:solidFill>
            <a:srgbClr val="FFFF99"/>
          </a:solidFill>
          <a:ln w="27360">
            <a:solidFill>
              <a:srgbClr val="33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5800" rIns="99000" bIns="55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FreeSans"/>
              </a:rPr>
              <a:t>physical model of system -</a:t>
            </a:r>
            <a:endParaRPr lang="en-US" sz="1200" spc="-1">
              <a:solidFill>
                <a:srgbClr val="000000"/>
              </a:solidFill>
              <a:latin typeface="FreeSans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FreeSans"/>
              </a:rPr>
              <a:t>Theory</a:t>
            </a:r>
            <a:endParaRPr lang="en-US" sz="1200" spc="-1">
              <a:solidFill>
                <a:srgbClr val="000000"/>
              </a:solidFill>
              <a:latin typeface="FreeSans"/>
            </a:endParaRPr>
          </a:p>
        </p:txBody>
      </p:sp>
      <p:sp>
        <p:nvSpPr>
          <p:cNvPr id="315" name="Flussdiagramm: Alternativer Prozess 314"/>
          <p:cNvSpPr/>
          <p:nvPr/>
        </p:nvSpPr>
        <p:spPr>
          <a:xfrm>
            <a:off x="7852440" y="2707560"/>
            <a:ext cx="1904760" cy="457200"/>
          </a:xfrm>
          <a:prstGeom prst="flowChartAlternateProcess">
            <a:avLst/>
          </a:prstGeom>
          <a:solidFill>
            <a:srgbClr val="FFFF99"/>
          </a:solidFill>
          <a:ln w="27360">
            <a:solidFill>
              <a:srgbClr val="33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5800" rIns="99000" bIns="55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Verdana"/>
              </a:rPr>
              <a:t>mathematical model</a:t>
            </a:r>
            <a:endParaRPr lang="en-US" sz="12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Flussdiagramm: Alternativer Prozess 315"/>
          <p:cNvSpPr/>
          <p:nvPr/>
        </p:nvSpPr>
        <p:spPr>
          <a:xfrm>
            <a:off x="7862880" y="4667400"/>
            <a:ext cx="1890720" cy="455040"/>
          </a:xfrm>
          <a:prstGeom prst="flowChartAlternateProcess">
            <a:avLst/>
          </a:prstGeom>
          <a:solidFill>
            <a:srgbClr val="FFFF99"/>
          </a:solidFill>
          <a:ln w="27360">
            <a:solidFill>
              <a:srgbClr val="33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5800" rIns="99000" bIns="55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Verdana"/>
              </a:rPr>
              <a:t>numerical model</a:t>
            </a:r>
            <a:endParaRPr lang="en-US" sz="12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Flussdiagramm: Alternativer Prozess 316"/>
          <p:cNvSpPr/>
          <p:nvPr/>
        </p:nvSpPr>
        <p:spPr>
          <a:xfrm>
            <a:off x="4627030" y="5091610"/>
            <a:ext cx="1904760" cy="457200"/>
          </a:xfrm>
          <a:prstGeom prst="flowChartAlternateProcess">
            <a:avLst/>
          </a:prstGeom>
          <a:solidFill>
            <a:srgbClr val="FFFF99"/>
          </a:solidFill>
          <a:ln w="27360">
            <a:solidFill>
              <a:srgbClr val="33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5800" rIns="99000" bIns="55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Verdana"/>
              </a:rPr>
              <a:t>computer </a:t>
            </a:r>
            <a:endParaRPr lang="en-US" sz="12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Verdana"/>
              </a:rPr>
              <a:t>simulation</a:t>
            </a:r>
            <a:endParaRPr lang="en-US" sz="12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8" name="Flussdiagramm: Alternativer Prozess 317"/>
          <p:cNvSpPr/>
          <p:nvPr/>
        </p:nvSpPr>
        <p:spPr>
          <a:xfrm>
            <a:off x="1678080" y="2478960"/>
            <a:ext cx="1455480" cy="582840"/>
          </a:xfrm>
          <a:prstGeom prst="flowChartAlternateProcess">
            <a:avLst/>
          </a:prstGeom>
          <a:solidFill>
            <a:srgbClr val="FFCC99"/>
          </a:solidFill>
          <a:ln w="27360">
            <a:solidFill>
              <a:srgbClr val="6666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5800" rIns="99000" bIns="55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Verdana"/>
              </a:rPr>
              <a:t>validation</a:t>
            </a:r>
            <a:endParaRPr lang="en-US" sz="12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Flussdiagramm: Alternativer Prozess 318"/>
          <p:cNvSpPr/>
          <p:nvPr/>
        </p:nvSpPr>
        <p:spPr>
          <a:xfrm>
            <a:off x="3993600" y="3393360"/>
            <a:ext cx="3581280" cy="990720"/>
          </a:xfrm>
          <a:prstGeom prst="flowChartAlternateProcess">
            <a:avLst/>
          </a:prstGeom>
          <a:solidFill>
            <a:srgbClr val="FFFF99"/>
          </a:solidFill>
          <a:ln w="27360">
            <a:solidFill>
              <a:srgbClr val="33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5800" rIns="99000" bIns="55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spc="-1">
                <a:solidFill>
                  <a:srgbClr val="FF0000"/>
                </a:solidFill>
                <a:latin typeface="Verdana"/>
              </a:rPr>
              <a:t>Simulation-based decision making</a:t>
            </a:r>
            <a:r>
              <a:rPr lang="en-US" sz="1200" b="1" spc="-1">
                <a:solidFill>
                  <a:srgbClr val="FF0000"/>
                </a:solidFill>
                <a:latin typeface="Verdana"/>
              </a:rPr>
              <a:t> </a:t>
            </a:r>
            <a:endParaRPr lang="en-US" sz="12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Verdana"/>
              </a:rPr>
              <a:t>e.g. design, control, operations, </a:t>
            </a:r>
            <a:endParaRPr lang="en-US" sz="12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Verdana"/>
              </a:rPr>
              <a:t> material selection, planning</a:t>
            </a:r>
            <a:endParaRPr lang="en-US" sz="12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0" name="Freihandform 319"/>
          <p:cNvSpPr/>
          <p:nvPr/>
        </p:nvSpPr>
        <p:spPr>
          <a:xfrm>
            <a:off x="6677040" y="5383440"/>
            <a:ext cx="2505240" cy="291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>
                <a:latin typeface="FreeSans"/>
              </a:rPr>
              <a:t>scalable algorithms &amp; solvers</a:t>
            </a:r>
          </a:p>
        </p:txBody>
      </p:sp>
      <p:sp>
        <p:nvSpPr>
          <p:cNvPr id="321" name="Flussdiagramm: Alternativer Prozess 320"/>
          <p:cNvSpPr/>
          <p:nvPr/>
        </p:nvSpPr>
        <p:spPr>
          <a:xfrm>
            <a:off x="2567467" y="5716441"/>
            <a:ext cx="1726200" cy="607249"/>
          </a:xfrm>
          <a:prstGeom prst="flowChartAlternateProcess">
            <a:avLst/>
          </a:prstGeom>
          <a:solidFill>
            <a:srgbClr val="FFFF99"/>
          </a:solidFill>
          <a:ln w="27360">
            <a:solidFill>
              <a:srgbClr val="33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5800" rIns="99000" bIns="55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Verdana"/>
              </a:rPr>
              <a:t>data/observations</a:t>
            </a:r>
            <a:endParaRPr lang="en-US" sz="12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Verdana"/>
              </a:rPr>
              <a:t>(actual )</a:t>
            </a:r>
            <a:endParaRPr lang="en-US" sz="1200" spc="-1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322" name="Gewinkelter Verbinder 321"/>
          <p:cNvCxnSpPr>
            <a:stCxn id="314" idx="3"/>
            <a:endCxn id="315" idx="0"/>
          </p:cNvCxnSpPr>
          <p:nvPr/>
        </p:nvCxnSpPr>
        <p:spPr>
          <a:xfrm>
            <a:off x="6800880" y="1483560"/>
            <a:ext cx="2004480" cy="1224360"/>
          </a:xfrm>
          <a:prstGeom prst="bentConnector3">
            <a:avLst/>
          </a:prstGeom>
          <a:ln w="36720">
            <a:noFill/>
          </a:ln>
        </p:spPr>
      </p:cxnSp>
      <p:cxnSp>
        <p:nvCxnSpPr>
          <p:cNvPr id="323" name="Gewinkelter Verbinder 322"/>
          <p:cNvCxnSpPr>
            <a:stCxn id="314" idx="2"/>
            <a:endCxn id="314" idx="2"/>
          </p:cNvCxnSpPr>
          <p:nvPr/>
        </p:nvCxnSpPr>
        <p:spPr>
          <a:xfrm>
            <a:off x="5643480" y="1793160"/>
            <a:ext cx="360" cy="360"/>
          </a:xfrm>
          <a:prstGeom prst="bentConnector3">
            <a:avLst/>
          </a:prstGeom>
          <a:ln w="36720">
            <a:noFill/>
          </a:ln>
        </p:spPr>
      </p:cxnSp>
      <p:cxnSp>
        <p:nvCxnSpPr>
          <p:cNvPr id="324" name="Gewinkelter Verbinder 323"/>
          <p:cNvCxnSpPr/>
          <p:nvPr/>
        </p:nvCxnSpPr>
        <p:spPr>
          <a:xfrm>
            <a:off x="5718720" y="1107360"/>
            <a:ext cx="3278880" cy="381600"/>
          </a:xfrm>
          <a:prstGeom prst="bentConnector3">
            <a:avLst/>
          </a:prstGeom>
          <a:ln w="36720">
            <a:noFill/>
          </a:ln>
        </p:spPr>
      </p:cxnSp>
      <p:cxnSp>
        <p:nvCxnSpPr>
          <p:cNvPr id="325" name="Gewinkelter Verbinder 324"/>
          <p:cNvCxnSpPr>
            <a:stCxn id="314" idx="3"/>
            <a:endCxn id="315" idx="0"/>
          </p:cNvCxnSpPr>
          <p:nvPr/>
        </p:nvCxnSpPr>
        <p:spPr>
          <a:xfrm>
            <a:off x="6800880" y="1483560"/>
            <a:ext cx="2004480" cy="1224360"/>
          </a:xfrm>
          <a:prstGeom prst="bentConnector3">
            <a:avLst>
              <a:gd name="adj1" fmla="val 100362"/>
            </a:avLst>
          </a:prstGeom>
          <a:ln w="19080">
            <a:solidFill>
              <a:srgbClr val="FF0000"/>
            </a:solidFill>
            <a:miter/>
            <a:tailEnd type="triangle" w="med" len="med"/>
          </a:ln>
        </p:spPr>
      </p:cxnSp>
      <p:sp>
        <p:nvSpPr>
          <p:cNvPr id="326" name="Freihandform 325"/>
          <p:cNvSpPr/>
          <p:nvPr/>
        </p:nvSpPr>
        <p:spPr>
          <a:xfrm>
            <a:off x="8839560" y="1899360"/>
            <a:ext cx="1678680" cy="291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>
                <a:solidFill>
                  <a:srgbClr val="000000"/>
                </a:solidFill>
                <a:latin typeface="FreeSans"/>
              </a:rPr>
              <a:t>(multiscale) models </a:t>
            </a:r>
          </a:p>
        </p:txBody>
      </p:sp>
      <p:cxnSp>
        <p:nvCxnSpPr>
          <p:cNvPr id="327" name="Gewinkelter Verbinder 326"/>
          <p:cNvCxnSpPr>
            <a:stCxn id="315" idx="2"/>
            <a:endCxn id="316" idx="0"/>
          </p:cNvCxnSpPr>
          <p:nvPr/>
        </p:nvCxnSpPr>
        <p:spPr>
          <a:xfrm>
            <a:off x="8805000" y="3164760"/>
            <a:ext cx="3600" cy="1503000"/>
          </a:xfrm>
          <a:prstGeom prst="bentConnector3">
            <a:avLst/>
          </a:prstGeom>
          <a:ln w="19080">
            <a:solidFill>
              <a:srgbClr val="FF0000"/>
            </a:solidFill>
            <a:miter/>
            <a:tailEnd type="triangle" w="med" len="med"/>
          </a:ln>
        </p:spPr>
      </p:cxnSp>
      <p:sp>
        <p:nvSpPr>
          <p:cNvPr id="328" name="Freihandform 327"/>
          <p:cNvSpPr/>
          <p:nvPr/>
        </p:nvSpPr>
        <p:spPr>
          <a:xfrm>
            <a:off x="7722481" y="3626280"/>
            <a:ext cx="2175637" cy="49462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>
                <a:solidFill>
                  <a:srgbClr val="000000"/>
                </a:solidFill>
                <a:latin typeface="FreeSans"/>
              </a:rPr>
              <a:t>    advanced     geometry &amp;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>
                <a:solidFill>
                  <a:srgbClr val="000000"/>
                </a:solidFill>
                <a:latin typeface="FreeSans"/>
              </a:rPr>
              <a:t>discretization schemes</a:t>
            </a:r>
          </a:p>
        </p:txBody>
      </p:sp>
      <p:cxnSp>
        <p:nvCxnSpPr>
          <p:cNvPr id="329" name="Gewinkelter Verbinder 328"/>
          <p:cNvCxnSpPr>
            <a:stCxn id="316" idx="2"/>
            <a:endCxn id="317" idx="3"/>
          </p:cNvCxnSpPr>
          <p:nvPr/>
        </p:nvCxnSpPr>
        <p:spPr>
          <a:xfrm rot="5400000">
            <a:off x="7571130" y="4083100"/>
            <a:ext cx="197770" cy="2276450"/>
          </a:xfrm>
          <a:prstGeom prst="bentConnector2">
            <a:avLst/>
          </a:prstGeom>
          <a:ln w="19080">
            <a:solidFill>
              <a:srgbClr val="FF0000"/>
            </a:solidFill>
            <a:miter/>
            <a:tailEnd type="triangle" w="med" len="med"/>
          </a:ln>
        </p:spPr>
      </p:cxnSp>
      <p:sp>
        <p:nvSpPr>
          <p:cNvPr id="330" name="Rechteck 329"/>
          <p:cNvSpPr/>
          <p:nvPr/>
        </p:nvSpPr>
        <p:spPr>
          <a:xfrm>
            <a:off x="1600320" y="4394161"/>
            <a:ext cx="1759626" cy="1294843"/>
          </a:xfrm>
          <a:prstGeom prst="rect">
            <a:avLst/>
          </a:prstGeom>
          <a:noFill/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>
                <a:latin typeface="FreeSans"/>
              </a:rPr>
              <a:t>- parameter inversion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>
                <a:latin typeface="FreeSans"/>
              </a:rPr>
              <a:t>- data assimilation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>
                <a:latin typeface="FreeSans"/>
              </a:rPr>
              <a:t>- model/data error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>
                <a:latin typeface="FreeSans"/>
              </a:rPr>
              <a:t>    control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b="1" spc="-1">
                <a:latin typeface="FreeSans"/>
              </a:rPr>
              <a:t>- uncertainty </a:t>
            </a:r>
            <a:endParaRPr lang="en-US" sz="1300" spc="-1">
              <a:latin typeface="FreeSans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b="1" spc="-1">
                <a:latin typeface="FreeSans"/>
              </a:rPr>
              <a:t>    quantification</a:t>
            </a:r>
            <a:endParaRPr lang="en-US" sz="1300" spc="-1">
              <a:latin typeface="FreeSans"/>
            </a:endParaRPr>
          </a:p>
        </p:txBody>
      </p:sp>
      <p:cxnSp>
        <p:nvCxnSpPr>
          <p:cNvPr id="331" name="Gewinkelter Verbinder 330"/>
          <p:cNvCxnSpPr>
            <a:stCxn id="318" idx="0"/>
            <a:endCxn id="314" idx="1"/>
          </p:cNvCxnSpPr>
          <p:nvPr/>
        </p:nvCxnSpPr>
        <p:spPr>
          <a:xfrm rot="5400000" flipH="1" flipV="1">
            <a:off x="2948250" y="941130"/>
            <a:ext cx="995400" cy="2080260"/>
          </a:xfrm>
          <a:prstGeom prst="bentConnector2">
            <a:avLst/>
          </a:prstGeom>
          <a:ln w="19080">
            <a:solidFill>
              <a:srgbClr val="FF0000"/>
            </a:solidFill>
            <a:miter/>
            <a:tailEnd type="triangle" w="med" len="med"/>
          </a:ln>
        </p:spPr>
      </p:cxnSp>
      <p:cxnSp>
        <p:nvCxnSpPr>
          <p:cNvPr id="332" name="Gewinkelter Verbinder 331"/>
          <p:cNvCxnSpPr>
            <a:endCxn id="319" idx="0"/>
          </p:cNvCxnSpPr>
          <p:nvPr/>
        </p:nvCxnSpPr>
        <p:spPr>
          <a:xfrm>
            <a:off x="2438760" y="2157410"/>
            <a:ext cx="3345480" cy="1235951"/>
          </a:xfrm>
          <a:prstGeom prst="bentConnector2">
            <a:avLst/>
          </a:prstGeom>
          <a:ln w="19080">
            <a:solidFill>
              <a:srgbClr val="FF0000"/>
            </a:solidFill>
            <a:miter/>
            <a:tailEnd type="triangle" w="med" len="med"/>
          </a:ln>
        </p:spPr>
      </p:cxnSp>
      <p:sp>
        <p:nvSpPr>
          <p:cNvPr id="333" name="Freihandform 332"/>
          <p:cNvSpPr/>
          <p:nvPr/>
        </p:nvSpPr>
        <p:spPr>
          <a:xfrm>
            <a:off x="2595360" y="1608840"/>
            <a:ext cx="1680480" cy="48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 dirty="0">
                <a:solidFill>
                  <a:srgbClr val="000000"/>
                </a:solidFill>
                <a:latin typeface="FreeSans"/>
              </a:rPr>
              <a:t>visualization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 dirty="0">
                <a:solidFill>
                  <a:srgbClr val="000000"/>
                </a:solidFill>
                <a:latin typeface="FreeSans"/>
              </a:rPr>
              <a:t>data mining/science</a:t>
            </a:r>
          </a:p>
        </p:txBody>
      </p:sp>
      <p:sp>
        <p:nvSpPr>
          <p:cNvPr id="334" name="Freihandform 333"/>
          <p:cNvSpPr/>
          <p:nvPr/>
        </p:nvSpPr>
        <p:spPr>
          <a:xfrm>
            <a:off x="4750680" y="1856538"/>
            <a:ext cx="2217610" cy="68522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  <a:ln w="27360">
            <a:solidFill>
              <a:srgbClr val="33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320" tIns="42120" rIns="85320" bIns="4212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>
                <a:solidFill>
                  <a:srgbClr val="000000"/>
                </a:solidFill>
                <a:latin typeface="FreeSans"/>
              </a:rPr>
              <a:t>optimization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b="1" spc="-1">
                <a:solidFill>
                  <a:srgbClr val="000000"/>
                </a:solidFill>
                <a:latin typeface="FreeSans"/>
              </a:rPr>
              <a:t>stochastic models</a:t>
            </a:r>
            <a:endParaRPr lang="en-US" sz="1300" spc="-1">
              <a:solidFill>
                <a:srgbClr val="000000"/>
              </a:solidFill>
              <a:latin typeface="FreeSans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b="1" spc="-1">
                <a:solidFill>
                  <a:srgbClr val="000000"/>
                </a:solidFill>
                <a:latin typeface="FreeSans"/>
              </a:rPr>
              <a:t>uncertainty quantification</a:t>
            </a:r>
            <a:endParaRPr lang="en-US" sz="1300" spc="-1">
              <a:solidFill>
                <a:srgbClr val="000000"/>
              </a:solidFill>
              <a:latin typeface="FreeSans"/>
            </a:endParaRPr>
          </a:p>
        </p:txBody>
      </p:sp>
      <p:sp>
        <p:nvSpPr>
          <p:cNvPr id="335" name="Flussdiagramm: Alternativer Prozess 334"/>
          <p:cNvSpPr/>
          <p:nvPr/>
        </p:nvSpPr>
        <p:spPr>
          <a:xfrm>
            <a:off x="8794200" y="5927760"/>
            <a:ext cx="1218960" cy="589680"/>
          </a:xfrm>
          <a:prstGeom prst="flowChartAlternateProcess">
            <a:avLst/>
          </a:prstGeom>
          <a:solidFill>
            <a:srgbClr val="FFCC99"/>
          </a:solidFill>
          <a:ln w="27360">
            <a:solidFill>
              <a:srgbClr val="33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5800" rIns="99000" bIns="5580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spc="-1">
                <a:solidFill>
                  <a:srgbClr val="000000"/>
                </a:solidFill>
                <a:latin typeface="Verdana"/>
              </a:rPr>
              <a:t>verification</a:t>
            </a:r>
            <a:endParaRPr lang="en-US" sz="1200" spc="-1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336" name="Gewinkelter Verbinder 335"/>
          <p:cNvCxnSpPr>
            <a:stCxn id="317" idx="2"/>
            <a:endCxn id="335" idx="1"/>
          </p:cNvCxnSpPr>
          <p:nvPr/>
        </p:nvCxnSpPr>
        <p:spPr>
          <a:xfrm rot="16200000" flipH="1">
            <a:off x="6849910" y="4278310"/>
            <a:ext cx="673790" cy="3214790"/>
          </a:xfrm>
          <a:prstGeom prst="bentConnector2">
            <a:avLst/>
          </a:prstGeom>
          <a:ln w="19080">
            <a:solidFill>
              <a:srgbClr val="FF0000"/>
            </a:solidFill>
            <a:miter/>
            <a:tailEnd type="triangle" w="med" len="med"/>
          </a:ln>
        </p:spPr>
      </p:cxnSp>
      <p:cxnSp>
        <p:nvCxnSpPr>
          <p:cNvPr id="337" name="Gewinkelter Verbinder 336"/>
          <p:cNvCxnSpPr>
            <a:stCxn id="335" idx="3"/>
          </p:cNvCxnSpPr>
          <p:nvPr/>
        </p:nvCxnSpPr>
        <p:spPr>
          <a:xfrm flipH="1" flipV="1">
            <a:off x="9757200" y="2936160"/>
            <a:ext cx="256320" cy="3286800"/>
          </a:xfrm>
          <a:prstGeom prst="bentConnector3">
            <a:avLst>
              <a:gd name="adj1" fmla="val -78427"/>
            </a:avLst>
          </a:prstGeom>
          <a:ln w="19080">
            <a:solidFill>
              <a:srgbClr val="FF0000"/>
            </a:solidFill>
            <a:miter/>
            <a:tailEnd type="triangle" w="med" len="med"/>
          </a:ln>
        </p:spPr>
      </p:cxnSp>
      <p:sp>
        <p:nvSpPr>
          <p:cNvPr id="338" name="Freihandform 337"/>
          <p:cNvSpPr/>
          <p:nvPr/>
        </p:nvSpPr>
        <p:spPr>
          <a:xfrm>
            <a:off x="6004560" y="6264720"/>
            <a:ext cx="3178800" cy="291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spc="-1">
                <a:latin typeface="FreeSans"/>
              </a:rPr>
              <a:t>approximation / error control</a:t>
            </a:r>
          </a:p>
        </p:txBody>
      </p:sp>
      <p:cxnSp>
        <p:nvCxnSpPr>
          <p:cNvPr id="339" name="Gewinkelter Verbinder 338"/>
          <p:cNvCxnSpPr>
            <a:stCxn id="321" idx="0"/>
          </p:cNvCxnSpPr>
          <p:nvPr/>
        </p:nvCxnSpPr>
        <p:spPr>
          <a:xfrm rot="16200000" flipV="1">
            <a:off x="1589043" y="3874916"/>
            <a:ext cx="2624110" cy="1058939"/>
          </a:xfrm>
          <a:prstGeom prst="bentConnector3">
            <a:avLst>
              <a:gd name="adj1" fmla="val 50000"/>
            </a:avLst>
          </a:prstGeom>
          <a:ln w="19080">
            <a:solidFill>
              <a:srgbClr val="FF0000"/>
            </a:solidFill>
            <a:miter/>
            <a:tailEnd type="triangle" w="med" len="med"/>
          </a:ln>
        </p:spPr>
      </p:cxnSp>
      <p:cxnSp>
        <p:nvCxnSpPr>
          <p:cNvPr id="340" name="Gewinkelter Verbinder 339"/>
          <p:cNvCxnSpPr>
            <a:stCxn id="317" idx="1"/>
            <a:endCxn id="318" idx="3"/>
          </p:cNvCxnSpPr>
          <p:nvPr/>
        </p:nvCxnSpPr>
        <p:spPr>
          <a:xfrm rot="10800000">
            <a:off x="3133560" y="2770380"/>
            <a:ext cx="1493470" cy="2549830"/>
          </a:xfrm>
          <a:prstGeom prst="bentConnector3">
            <a:avLst/>
          </a:prstGeom>
          <a:ln w="19080">
            <a:solidFill>
              <a:srgbClr val="FF0000"/>
            </a:solidFill>
            <a:miter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385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1480201" y="3575844"/>
            <a:ext cx="5499100" cy="6778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6720" cap="flat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54440" y="1401764"/>
            <a:ext cx="9616712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508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 marL="9144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fontAlgn="base">
              <a:lnSpc>
                <a:spcPct val="98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52000"/>
            </a:pPr>
            <a:r>
              <a:rPr lang="en-US" altLang="de-DE" sz="2000" b="1" dirty="0">
                <a:latin typeface="Arial Unicode MS" pitchFamily="32" charset="0"/>
              </a:rPr>
              <a:t>Typical challenges in simulation based models:</a:t>
            </a:r>
          </a:p>
          <a:p>
            <a:pPr fontAlgn="base">
              <a:lnSpc>
                <a:spcPct val="98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52000"/>
            </a:pPr>
            <a:endParaRPr lang="en-US" altLang="de-DE" sz="2000" b="1" dirty="0">
              <a:latin typeface="Arial Unicode MS" pitchFamily="32" charset="0"/>
            </a:endParaRPr>
          </a:p>
          <a:p>
            <a:pPr fontAlgn="base">
              <a:lnSpc>
                <a:spcPct val="8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3000"/>
              <a:buBlip>
                <a:blip r:embed="rId3"/>
              </a:buBlip>
            </a:pPr>
            <a:r>
              <a:rPr lang="en-US" altLang="de-DE" dirty="0">
                <a:latin typeface="Calibri" panose="020F0502020204030204" pitchFamily="34" charset="0"/>
              </a:rPr>
              <a:t> </a:t>
            </a:r>
            <a:r>
              <a:rPr lang="en-US" altLang="de-DE" dirty="0" err="1">
                <a:latin typeface="Calibri" panose="020F0502020204030204" pitchFamily="34" charset="0"/>
              </a:rPr>
              <a:t>Aleatoric</a:t>
            </a:r>
            <a:r>
              <a:rPr lang="en-US" altLang="de-DE" dirty="0">
                <a:latin typeface="Calibri" panose="020F0502020204030204" pitchFamily="34" charset="0"/>
              </a:rPr>
              <a:t> and </a:t>
            </a:r>
            <a:r>
              <a:rPr lang="en-US" altLang="de-DE" dirty="0" err="1">
                <a:latin typeface="Calibri" panose="020F0502020204030204" pitchFamily="34" charset="0"/>
              </a:rPr>
              <a:t>epistdemic</a:t>
            </a:r>
            <a:r>
              <a:rPr lang="en-US" altLang="de-DE" dirty="0">
                <a:latin typeface="Calibri" panose="020F0502020204030204" pitchFamily="34" charset="0"/>
              </a:rPr>
              <a:t> uncertainties</a:t>
            </a:r>
          </a:p>
          <a:p>
            <a:pPr fontAlgn="base">
              <a:lnSpc>
                <a:spcPct val="8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3000"/>
              <a:buBlip>
                <a:blip r:embed="rId3"/>
              </a:buBlip>
            </a:pPr>
            <a:r>
              <a:rPr lang="en-US" altLang="de-DE" dirty="0">
                <a:latin typeface="Calibri" panose="020F0502020204030204" pitchFamily="34" charset="0"/>
              </a:rPr>
              <a:t> Medium to large number of uncertain inputs</a:t>
            </a:r>
          </a:p>
          <a:p>
            <a:pPr fontAlgn="base">
              <a:lnSpc>
                <a:spcPct val="8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3000"/>
              <a:buBlip>
                <a:blip r:embed="rId3"/>
              </a:buBlip>
            </a:pPr>
            <a:r>
              <a:rPr lang="en-US" altLang="de-DE" dirty="0">
                <a:latin typeface="Calibri" panose="020F0502020204030204" pitchFamily="34" charset="0"/>
              </a:rPr>
              <a:t> Non-linear interactions possible / likely</a:t>
            </a:r>
          </a:p>
          <a:p>
            <a:pPr fontAlgn="base">
              <a:lnSpc>
                <a:spcPct val="8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3000"/>
            </a:pPr>
            <a:endParaRPr lang="en-US" altLang="de-DE" dirty="0">
              <a:latin typeface="Calibri" panose="020F0502020204030204" pitchFamily="34" charset="0"/>
            </a:endParaRPr>
          </a:p>
          <a:p>
            <a:pPr lvl="2" fontAlgn="base">
              <a:lnSpc>
                <a:spcPct val="8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3000"/>
            </a:pPr>
            <a:r>
              <a:rPr lang="en-US" altLang="de-DE" dirty="0">
                <a:latin typeface="Calibri" panose="020F0502020204030204" pitchFamily="34" charset="0"/>
              </a:rPr>
              <a:t>Uncertainty (Reliability) of results?</a:t>
            </a:r>
          </a:p>
          <a:p>
            <a:pPr lvl="2" fontAlgn="base">
              <a:lnSpc>
                <a:spcPct val="8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3000"/>
            </a:pPr>
            <a:endParaRPr lang="en-US" altLang="de-DE" dirty="0">
              <a:latin typeface="Calibri" panose="020F0502020204030204" pitchFamily="34" charset="0"/>
            </a:endParaRPr>
          </a:p>
          <a:p>
            <a:pPr fontAlgn="base">
              <a:lnSpc>
                <a:spcPct val="8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3000"/>
              <a:buBlip>
                <a:blip r:embed="rId3"/>
              </a:buBlip>
            </a:pPr>
            <a:r>
              <a:rPr lang="en-US" altLang="de-DE" dirty="0">
                <a:latin typeface="Calibri" panose="020F0502020204030204" pitchFamily="34" charset="0"/>
              </a:rPr>
              <a:t> Increasing awareness of importance: cf. transport </a:t>
            </a:r>
            <a:r>
              <a:rPr lang="en-US" altLang="de-DE" dirty="0" smtClean="0">
                <a:latin typeface="Calibri" panose="020F0502020204030204" pitchFamily="34" charset="0"/>
              </a:rPr>
              <a:t>shortfall</a:t>
            </a:r>
            <a:r>
              <a:rPr lang="en-US" altLang="de-DE" dirty="0">
                <a:latin typeface="Calibri" panose="020F0502020204030204" pitchFamily="34" charset="0"/>
              </a:rPr>
              <a:t>	  </a:t>
            </a:r>
            <a:endParaRPr lang="en-US" altLang="de-DE" dirty="0" smtClean="0">
              <a:latin typeface="Calibri" panose="020F0502020204030204" pitchFamily="34" charset="0"/>
            </a:endParaRPr>
          </a:p>
          <a:p>
            <a:pPr fontAlgn="base">
              <a:lnSpc>
                <a:spcPct val="8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3000"/>
            </a:pPr>
            <a:endParaRPr lang="en-US" altLang="de-DE" dirty="0">
              <a:latin typeface="Calibri" panose="020F0502020204030204" pitchFamily="34" charset="0"/>
            </a:endParaRPr>
          </a:p>
          <a:p>
            <a:pPr fontAlgn="base">
              <a:lnSpc>
                <a:spcPct val="8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3000"/>
            </a:pPr>
            <a:r>
              <a:rPr lang="en-US" altLang="de-DE" dirty="0" smtClean="0">
                <a:latin typeface="Calibri" panose="020F0502020204030204" pitchFamily="34" charset="0"/>
              </a:rPr>
              <a:t>			UQ-methods </a:t>
            </a:r>
            <a:r>
              <a:rPr lang="en-US" altLang="de-DE" dirty="0">
                <a:latin typeface="Calibri" panose="020F0502020204030204" pitchFamily="34" charset="0"/>
              </a:rPr>
              <a:t>for computer models </a:t>
            </a:r>
          </a:p>
          <a:p>
            <a:pPr fontAlgn="base">
              <a:lnSpc>
                <a:spcPct val="8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3000"/>
            </a:pPr>
            <a:endParaRPr lang="en-US" altLang="de-DE" dirty="0">
              <a:latin typeface="Calibri" panose="020F0502020204030204" pitchFamily="34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2208" y="26670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 cap="flat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de-DE" b="1" dirty="0" smtClean="0">
                <a:solidFill>
                  <a:srgbClr val="0000FF"/>
                </a:solidFill>
                <a:latin typeface="FreeSans" pitchFamily="32" charset="0"/>
                <a:ea typeface="ＭＳ Ｐゴシック" panose="020B0600070205080204" pitchFamily="34" charset="-128"/>
              </a:rPr>
              <a:t>Validation</a:t>
            </a:r>
            <a:endParaRPr lang="en-US" altLang="de-DE" b="1" dirty="0">
              <a:solidFill>
                <a:srgbClr val="0000FF"/>
              </a:solidFill>
              <a:latin typeface="FreeSans" pitchFamily="32" charset="0"/>
              <a:ea typeface="ＭＳ Ｐゴシック" panose="020B0600070205080204" pitchFamily="34" charset="-128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133600" y="5267325"/>
            <a:ext cx="79248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 cap="flat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352038" y="3750433"/>
            <a:ext cx="952500" cy="260350"/>
          </a:xfrm>
          <a:prstGeom prst="rightArrow">
            <a:avLst>
              <a:gd name="adj1" fmla="val 50000"/>
              <a:gd name="adj2" fmla="val 91463"/>
            </a:avLst>
          </a:prstGeom>
          <a:noFill/>
          <a:ln w="36720" cap="flat">
            <a:solidFill>
              <a:srgbClr val="4700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69528" y="5326896"/>
            <a:ext cx="952500" cy="260350"/>
          </a:xfrm>
          <a:prstGeom prst="rightArrow">
            <a:avLst>
              <a:gd name="adj1" fmla="val 50000"/>
              <a:gd name="adj2" fmla="val 91463"/>
            </a:avLst>
          </a:prstGeom>
          <a:noFill/>
          <a:ln w="36720" cap="flat">
            <a:solidFill>
              <a:srgbClr val="4700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06905"/>
      </p:ext>
    </p:extLst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37993C0A-C95A-4794-AAB3-661A2CBAE1B9}" type="slidenum">
              <a:rPr lang="en-US" altLang="de-DE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5</a:t>
            </a:fld>
            <a:endParaRPr lang="en-US" altLang="de-DE">
              <a:latin typeface="Times New Roman" panose="02020603050405020304" pitchFamily="18" charset="0"/>
            </a:endParaRPr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5957" y="76200"/>
            <a:ext cx="7772400" cy="1143000"/>
          </a:xfrm>
          <a:ln/>
        </p:spPr>
        <p:txBody>
          <a:bodyPr vert="horz" wrap="square" lIns="90000" tIns="68136" rIns="90000" bIns="4680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de-DE" sz="2400" dirty="0">
                <a:latin typeface="Arial" panose="020B0604020202020204" pitchFamily="34" charset="0"/>
              </a:rPr>
              <a:t>Methods in Uncertainty Quantification</a:t>
            </a:r>
          </a:p>
        </p:txBody>
      </p:sp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2411413" y="1724026"/>
            <a:ext cx="4595812" cy="1260475"/>
          </a:xfrm>
          <a:prstGeom prst="roundRect">
            <a:avLst>
              <a:gd name="adj" fmla="val 12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 cap="flat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13351" y="1254125"/>
            <a:ext cx="11593769" cy="48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 cap="flat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52413" indent="-2508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 marL="984250" indent="-5016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 marL="1417638" indent="-5016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de-DE" b="1" dirty="0" smtClean="0">
                <a:latin typeface="Calibri" panose="020F0502020204030204" pitchFamily="34" charset="0"/>
              </a:rPr>
              <a:t>Common Approaches to </a:t>
            </a:r>
            <a:r>
              <a:rPr lang="en-US" altLang="de-DE" b="1" dirty="0">
                <a:latin typeface="Calibri" panose="020F0502020204030204" pitchFamily="34" charset="0"/>
              </a:rPr>
              <a:t>Uncertainty Quantification</a:t>
            </a:r>
          </a:p>
          <a:p>
            <a:pPr lvl="1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endParaRPr lang="en-US" altLang="de-DE" dirty="0">
              <a:latin typeface="Calibri" panose="020F0502020204030204" pitchFamily="34" charset="0"/>
            </a:endParaRPr>
          </a:p>
          <a:p>
            <a:pPr lvl="1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"/>
            </a:pPr>
            <a:r>
              <a:rPr lang="en-US" altLang="de-DE" dirty="0">
                <a:latin typeface="Calibri" panose="020F0502020204030204" pitchFamily="34" charset="0"/>
              </a:rPr>
              <a:t>Sampling (Monte Carlo methods</a:t>
            </a:r>
            <a:r>
              <a:rPr lang="en-US" altLang="de-DE" dirty="0" smtClean="0">
                <a:latin typeface="Calibri" panose="020F0502020204030204" pitchFamily="34" charset="0"/>
              </a:rPr>
              <a:t>) : simple,  too expensive, lack of higher order info</a:t>
            </a:r>
            <a:endParaRPr lang="en-US" altLang="de-DE" dirty="0">
              <a:latin typeface="Calibri" panose="020F0502020204030204" pitchFamily="34" charset="0"/>
            </a:endParaRPr>
          </a:p>
          <a:p>
            <a:pPr lvl="1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endParaRPr lang="en-US" altLang="de-DE" dirty="0">
              <a:latin typeface="Calibri" panose="020F0502020204030204" pitchFamily="34" charset="0"/>
            </a:endParaRPr>
          </a:p>
          <a:p>
            <a:pPr lvl="1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"/>
            </a:pPr>
            <a:r>
              <a:rPr lang="en-US" altLang="de-DE" b="1" dirty="0">
                <a:latin typeface="Calibri" panose="020F0502020204030204" pitchFamily="34" charset="0"/>
              </a:rPr>
              <a:t>Spectral Expansion</a:t>
            </a:r>
            <a:r>
              <a:rPr lang="en-US" altLang="de-DE" dirty="0">
                <a:latin typeface="Calibri" panose="020F0502020204030204" pitchFamily="34" charset="0"/>
              </a:rPr>
              <a:t> (Polynomial Chaos Expansion) </a:t>
            </a:r>
          </a:p>
          <a:p>
            <a:pPr lvl="2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"/>
            </a:pPr>
            <a:r>
              <a:rPr lang="en-US" altLang="de-DE" b="1" dirty="0">
                <a:latin typeface="Calibri" panose="020F0502020204030204" pitchFamily="34" charset="0"/>
              </a:rPr>
              <a:t>Non-Intrusive Approach</a:t>
            </a:r>
          </a:p>
          <a:p>
            <a:pPr lvl="2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"/>
            </a:pPr>
            <a:r>
              <a:rPr lang="en-US" altLang="de-DE" dirty="0">
                <a:latin typeface="Calibri" panose="020F0502020204030204" pitchFamily="34" charset="0"/>
              </a:rPr>
              <a:t>Intrusive </a:t>
            </a:r>
            <a:r>
              <a:rPr lang="en-US" altLang="de-DE" dirty="0" smtClean="0">
                <a:latin typeface="Calibri" panose="020F0502020204030204" pitchFamily="34" charset="0"/>
              </a:rPr>
              <a:t>Approach: complete code rewrite</a:t>
            </a:r>
            <a:endParaRPr lang="en-US" altLang="de-DE" dirty="0">
              <a:latin typeface="Calibri" panose="020F0502020204030204" pitchFamily="34" charset="0"/>
            </a:endParaRPr>
          </a:p>
          <a:p>
            <a:pPr lvl="1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endParaRPr lang="en-US" altLang="de-DE" dirty="0">
              <a:latin typeface="Calibri" panose="020F0502020204030204" pitchFamily="34" charset="0"/>
            </a:endParaRPr>
          </a:p>
          <a:p>
            <a:pPr lvl="1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"/>
            </a:pPr>
            <a:r>
              <a:rPr lang="en-US" altLang="de-DE" dirty="0">
                <a:latin typeface="Calibri" panose="020F0502020204030204" pitchFamily="34" charset="0"/>
              </a:rPr>
              <a:t>Surrogate models (</a:t>
            </a:r>
            <a:r>
              <a:rPr lang="en-US" altLang="de-DE" dirty="0" err="1">
                <a:latin typeface="Calibri" panose="020F0502020204030204" pitchFamily="34" charset="0"/>
              </a:rPr>
              <a:t>eg</a:t>
            </a:r>
            <a:r>
              <a:rPr lang="en-US" altLang="de-DE" dirty="0">
                <a:latin typeface="Calibri" panose="020F0502020204030204" pitchFamily="34" charset="0"/>
              </a:rPr>
              <a:t>. Gaussian processes)</a:t>
            </a:r>
          </a:p>
          <a:p>
            <a:pPr marL="709613" lvl="1" indent="-250825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03980"/>
      </p:ext>
    </p:extLst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1CA660E9-651B-4F96-926E-FF9FBA52156A}" type="slidenum">
              <a:rPr lang="en-US" altLang="de-DE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6</a:t>
            </a:fld>
            <a:endParaRPr lang="en-US" altLang="de-DE">
              <a:latin typeface="Times New Roman" panose="02020603050405020304" pitchFamily="18" charset="0"/>
            </a:endParaRPr>
          </a:p>
        </p:txBody>
      </p:sp>
      <p:sp>
        <p:nvSpPr>
          <p:cNvPr id="15361" name="AutoShape 1"/>
          <p:cNvSpPr>
            <a:spLocks noChangeArrowheads="1"/>
          </p:cNvSpPr>
          <p:nvPr/>
        </p:nvSpPr>
        <p:spPr bwMode="auto">
          <a:xfrm>
            <a:off x="2411413" y="1724026"/>
            <a:ext cx="4595812" cy="1260475"/>
          </a:xfrm>
          <a:prstGeom prst="roundRect">
            <a:avLst>
              <a:gd name="adj" fmla="val 12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 cap="flat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44270" y="1093788"/>
            <a:ext cx="8340725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 cap="flat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03238" indent="-5016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"/>
            </a:pPr>
            <a:r>
              <a:rPr lang="en-US" altLang="de-DE" sz="2000" b="1" dirty="0">
                <a:latin typeface="Arial Unicode MS" pitchFamily="32" charset="0"/>
              </a:rPr>
              <a:t>Spectral Expansion (</a:t>
            </a:r>
            <a:r>
              <a:rPr lang="en-US" altLang="de-DE" sz="1800" b="1" dirty="0">
                <a:latin typeface="Arial Unicode MS" pitchFamily="32" charset="0"/>
              </a:rPr>
              <a:t>Polynomial chaos expansion)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2" y="1700705"/>
            <a:ext cx="7962347" cy="45937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6720" cap="flat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6630989" y="5970588"/>
            <a:ext cx="3328987" cy="323850"/>
          </a:xfrm>
          <a:prstGeom prst="roundRect">
            <a:avLst>
              <a:gd name="adj" fmla="val 486"/>
            </a:avLst>
          </a:prstGeom>
          <a:solidFill>
            <a:srgbClr val="FFFFFF"/>
          </a:solidFill>
          <a:ln w="36720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60885" y="76200"/>
            <a:ext cx="7772400" cy="1143000"/>
          </a:xfrm>
          <a:ln/>
        </p:spPr>
        <p:txBody>
          <a:bodyPr vert="horz" wrap="square" lIns="90000" tIns="68136" rIns="90000" bIns="4680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de-DE" sz="2400" dirty="0">
                <a:latin typeface="Arial" panose="020B0604020202020204" pitchFamily="34" charset="0"/>
              </a:rPr>
              <a:t>Methods in Uncertainty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1024355658"/>
      </p:ext>
    </p:extLst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47D7A739-2916-4537-B80B-4B43828E9785}" type="slidenum">
              <a:rPr lang="en-US" altLang="de-DE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7</a:t>
            </a:fld>
            <a:endParaRPr lang="en-US" altLang="de-DE">
              <a:latin typeface="Times New Roman" panose="02020603050405020304" pitchFamily="18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0923" y="76200"/>
            <a:ext cx="7772400" cy="1143000"/>
          </a:xfrm>
          <a:ln/>
        </p:spPr>
        <p:txBody>
          <a:bodyPr vert="horz" wrap="square" lIns="90000" tIns="68136" rIns="90000" bIns="4680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de-DE" sz="2400" dirty="0">
                <a:latin typeface="Arial" panose="020B0604020202020204" pitchFamily="34" charset="0"/>
              </a:rPr>
              <a:t>Sensitivity Assessment</a:t>
            </a:r>
          </a:p>
        </p:txBody>
      </p:sp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2411413" y="1724026"/>
            <a:ext cx="4595812" cy="1260475"/>
          </a:xfrm>
          <a:prstGeom prst="roundRect">
            <a:avLst>
              <a:gd name="adj" fmla="val 12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 cap="flat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14286" y="1093788"/>
            <a:ext cx="8408987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 cap="flat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03238" indent="-5016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"/>
            </a:pPr>
            <a:r>
              <a:rPr lang="en-US" altLang="de-DE" sz="1800" b="1" dirty="0">
                <a:latin typeface="Arial Unicode MS" pitchFamily="32" charset="0"/>
              </a:rPr>
              <a:t>Polynomial chaos expansion: Sensitivity to input variables </a:t>
            </a:r>
            <a:r>
              <a:rPr lang="en-US" altLang="de-DE" sz="1800" dirty="0">
                <a:latin typeface="Arial Unicode MS" pitchFamily="32" charset="0"/>
                <a:cs typeface="Arial Unicode MS" pitchFamily="32" charset="0"/>
              </a:rPr>
              <a:t> 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8" y="1523509"/>
            <a:ext cx="9144000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 cap="flat">
                <a:solidFill>
                  <a:srgbClr val="C0C0C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399585" y="5884130"/>
            <a:ext cx="10697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Once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Polynomial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Chaos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expansion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Sobol </a:t>
            </a:r>
            <a:r>
              <a:rPr lang="de-DE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indices</a:t>
            </a:r>
            <a:r>
              <a:rPr lang="de-DE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obtained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307874" y="6186339"/>
            <a:ext cx="799703" cy="295720"/>
          </a:xfrm>
          <a:prstGeom prst="rightArrow">
            <a:avLst>
              <a:gd name="adj1" fmla="val 50000"/>
              <a:gd name="adj2" fmla="val 91463"/>
            </a:avLst>
          </a:prstGeom>
          <a:noFill/>
          <a:ln w="36720" cap="flat">
            <a:solidFill>
              <a:srgbClr val="4700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14820"/>
      </p:ext>
    </p:extLst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Validation </a:t>
            </a:r>
            <a:r>
              <a:rPr lang="de-DE" dirty="0" err="1" smtClean="0"/>
              <a:t>requires</a:t>
            </a:r>
            <a:r>
              <a:rPr lang="de-DE" dirty="0" smtClean="0"/>
              <a:t> UQ</a:t>
            </a:r>
            <a:endParaRPr lang="de-DE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81916" y="1124749"/>
            <a:ext cx="9141769" cy="442903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marL="342720" marR="0" lvl="0" indent="-3427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defPPr>
            <a:lvl1pPr marL="342720" marR="0" lvl="0" indent="-34272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kern="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742680" marR="0" lvl="1" indent="-28548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3pPr>
            <a:lvl4pPr marL="1600199" marR="0" lvl="3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5pPr>
            <a:lvl6pPr marL="2057400" marR="0" lvl="5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6pPr>
            <a:lvl7pPr marL="2057400" marR="0" lvl="6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7pPr>
            <a:lvl8pPr marL="2057400" marR="0" lvl="7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8pPr>
            <a:lvl9pPr marL="1944000" marR="0" lvl="8" indent="-2160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9pPr>
          </a:lstStyle>
          <a:p>
            <a:pPr marL="0" indent="0">
              <a:buNone/>
            </a:pP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realize</a:t>
            </a:r>
            <a:r>
              <a:rPr lang="de-DE" dirty="0" smtClean="0"/>
              <a:t> UQ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?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 PCE </a:t>
            </a:r>
            <a:r>
              <a:rPr lang="de-DE" dirty="0" err="1" smtClean="0"/>
              <a:t>requires</a:t>
            </a:r>
            <a:r>
              <a:rPr lang="de-DE" dirty="0" smtClean="0"/>
              <a:t> multiple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runs</a:t>
            </a:r>
            <a:r>
              <a:rPr lang="de-DE" dirty="0" smtClean="0"/>
              <a:t> at </a:t>
            </a:r>
            <a:r>
              <a:rPr lang="de-DE" dirty="0" err="1" smtClean="0"/>
              <a:t>dedicated</a:t>
            </a:r>
            <a:r>
              <a:rPr lang="de-DE" dirty="0" smtClean="0"/>
              <a:t> </a:t>
            </a:r>
            <a:r>
              <a:rPr lang="de-DE" dirty="0" err="1" smtClean="0"/>
              <a:t>parameter</a:t>
            </a:r>
            <a:r>
              <a:rPr lang="de-DE" dirty="0" smtClean="0"/>
              <a:t> </a:t>
            </a:r>
            <a:r>
              <a:rPr lang="de-DE" dirty="0" err="1" smtClean="0"/>
              <a:t>settings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 smtClean="0"/>
              <a:t>Attempts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dedicates</a:t>
            </a:r>
            <a:r>
              <a:rPr lang="de-DE" dirty="0" smtClean="0"/>
              <a:t> </a:t>
            </a:r>
            <a:r>
              <a:rPr lang="de-DE" dirty="0" err="1" smtClean="0"/>
              <a:t>libraries</a:t>
            </a:r>
            <a:r>
              <a:rPr lang="de-DE" dirty="0" smtClean="0"/>
              <a:t> &amp; </a:t>
            </a:r>
            <a:r>
              <a:rPr lang="de-DE" dirty="0" err="1" smtClean="0"/>
              <a:t>framworks</a:t>
            </a:r>
            <a:r>
              <a:rPr lang="de-DE" dirty="0" smtClean="0"/>
              <a:t> </a:t>
            </a:r>
            <a:r>
              <a:rPr lang="de-DE" dirty="0" err="1" smtClean="0"/>
              <a:t>exists</a:t>
            </a:r>
            <a:r>
              <a:rPr lang="de-DE" dirty="0" smtClean="0"/>
              <a:t> :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hampered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complexity</a:t>
            </a:r>
            <a:r>
              <a:rPr lang="de-DE" dirty="0" smtClean="0"/>
              <a:t> &amp; </a:t>
            </a:r>
            <a:r>
              <a:rPr lang="de-DE" dirty="0" err="1" smtClean="0"/>
              <a:t>ressources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However</a:t>
            </a:r>
            <a:r>
              <a:rPr lang="de-DE" dirty="0" smtClean="0"/>
              <a:t>, IMAS </a:t>
            </a:r>
            <a:r>
              <a:rPr lang="de-DE" dirty="0" err="1" smtClean="0"/>
              <a:t>needs</a:t>
            </a:r>
            <a:r>
              <a:rPr lang="de-DE" dirty="0" smtClean="0"/>
              <a:t>/</a:t>
            </a:r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capability</a:t>
            </a:r>
            <a:r>
              <a:rPr lang="de-DE" dirty="0" smtClean="0"/>
              <a:t> </a:t>
            </a:r>
            <a:r>
              <a:rPr lang="de-DE" dirty="0" err="1" smtClean="0"/>
              <a:t>anyway</a:t>
            </a:r>
            <a:endParaRPr lang="de-DE" dirty="0" smtClean="0"/>
          </a:p>
          <a:p>
            <a:pPr marL="457200" lvl="1" indent="0">
              <a:buNone/>
            </a:pPr>
            <a:endParaRPr lang="de-DE" dirty="0"/>
          </a:p>
          <a:p>
            <a:pPr marL="57240" indent="0">
              <a:buNone/>
            </a:pPr>
            <a:r>
              <a:rPr lang="de-DE" dirty="0" smtClean="0"/>
              <a:t>	</a:t>
            </a:r>
            <a:r>
              <a:rPr lang="de-DE" b="1" dirty="0" err="1" smtClean="0"/>
              <a:t>Establish</a:t>
            </a:r>
            <a:r>
              <a:rPr lang="de-DE" b="1" dirty="0" smtClean="0"/>
              <a:t> UQ </a:t>
            </a:r>
            <a:r>
              <a:rPr lang="de-DE" b="1" dirty="0" err="1" smtClean="0"/>
              <a:t>capability</a:t>
            </a:r>
            <a:r>
              <a:rPr lang="de-DE" b="1" dirty="0" smtClean="0"/>
              <a:t> (massiv # </a:t>
            </a:r>
            <a:r>
              <a:rPr lang="de-DE" b="1" dirty="0" err="1" smtClean="0"/>
              <a:t>of</a:t>
            </a:r>
            <a:r>
              <a:rPr lang="de-DE" b="1" dirty="0" smtClean="0"/>
              <a:t> parallel </a:t>
            </a:r>
            <a:r>
              <a:rPr lang="de-DE" b="1" dirty="0" err="1" smtClean="0"/>
              <a:t>runs</a:t>
            </a:r>
            <a:r>
              <a:rPr lang="de-DE" b="1" dirty="0" smtClean="0"/>
              <a:t>) at a </a:t>
            </a:r>
            <a:r>
              <a:rPr lang="de-DE" b="1" dirty="0" err="1" smtClean="0"/>
              <a:t>generic</a:t>
            </a:r>
            <a:r>
              <a:rPr lang="de-DE" b="1" dirty="0" smtClean="0"/>
              <a:t> </a:t>
            </a:r>
            <a:r>
              <a:rPr lang="de-DE" b="1" dirty="0" err="1" smtClean="0"/>
              <a:t>level</a:t>
            </a:r>
            <a:endParaRPr lang="de-DE" b="1" dirty="0" smtClean="0"/>
          </a:p>
          <a:p>
            <a:pPr marL="57240" indent="0">
              <a:buNone/>
            </a:pPr>
            <a:endParaRPr lang="de-DE" dirty="0"/>
          </a:p>
          <a:p>
            <a:pPr marL="800100" lvl="1" indent="-342900"/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early</a:t>
            </a:r>
            <a:r>
              <a:rPr lang="de-DE" dirty="0" smtClean="0"/>
              <a:t> </a:t>
            </a: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responsible</a:t>
            </a:r>
            <a:r>
              <a:rPr lang="de-DE" dirty="0" smtClean="0"/>
              <a:t> ACHs</a:t>
            </a:r>
          </a:p>
          <a:p>
            <a:pPr marL="800100" lvl="1" indent="-342900"/>
            <a:r>
              <a:rPr lang="de-DE" dirty="0" err="1" smtClean="0"/>
              <a:t>Identification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pilot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endParaRPr lang="de-D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204638" y="4077324"/>
            <a:ext cx="799703" cy="295720"/>
          </a:xfrm>
          <a:prstGeom prst="rightArrow">
            <a:avLst>
              <a:gd name="adj1" fmla="val 50000"/>
              <a:gd name="adj2" fmla="val 91463"/>
            </a:avLst>
          </a:prstGeom>
          <a:noFill/>
          <a:ln w="36720" cap="flat">
            <a:solidFill>
              <a:srgbClr val="4700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8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SDTrimSP</a:t>
            </a:r>
            <a:r>
              <a:rPr lang="de-DE" dirty="0"/>
              <a:t> in a </a:t>
            </a:r>
            <a:r>
              <a:rPr lang="de-DE" dirty="0" err="1"/>
              <a:t>nutshell</a:t>
            </a:r>
            <a:r>
              <a:rPr lang="de-DE" dirty="0"/>
              <a:t> (1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79425" y="1124744"/>
            <a:ext cx="11373908" cy="409560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marL="342720" marR="0" lvl="0" indent="-3427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defPPr>
            <a:lvl1pPr marL="342720" marR="0" lvl="0" indent="-34272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000" b="0" i="0" u="none" strike="noStrike" kern="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1pPr>
            <a:lvl2pPr marL="742680" marR="0" lvl="1" indent="-285480" algn="l" defTabSz="914400" rtl="0" fontAlgn="auto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3pPr>
            <a:lvl4pPr marL="1600199" marR="0" lvl="3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Arial" pitchFamily="34"/>
                <a:cs typeface="Arial" pitchFamily="34"/>
              </a:defRPr>
            </a:lvl5pPr>
            <a:lvl6pPr marL="2057400" marR="0" lvl="5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6pPr>
            <a:lvl7pPr marL="2057400" marR="0" lvl="6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7pPr>
            <a:lvl8pPr marL="2057400" marR="0" lvl="7" indent="-2286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8pPr>
            <a:lvl9pPr marL="1944000" marR="0" lvl="8" indent="-216000" algn="l" defTabSz="914400" rtl="0" eaLnBrk="1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How does it work / what can it do?</a:t>
            </a:r>
            <a:endParaRPr lang="en-US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dirty="0"/>
              <a:t>Can describe particle bombardment of targets based on binary collision approximation [1,2]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DE" dirty="0"/>
              <a:t>Applicable in eV – MeV range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DE" dirty="0"/>
              <a:t>Widely used to simulate sputtering, backscattering, </a:t>
            </a:r>
            <a:r>
              <a:rPr lang="de-DE" dirty="0" err="1" smtClean="0"/>
              <a:t>transmission</a:t>
            </a:r>
            <a:r>
              <a:rPr lang="de-DE" dirty="0" smtClean="0"/>
              <a:t>, </a:t>
            </a:r>
            <a:r>
              <a:rPr lang="de-DE" dirty="0" err="1" smtClean="0"/>
              <a:t>damage</a:t>
            </a:r>
            <a:r>
              <a:rPr lang="de-DE" dirty="0" smtClean="0"/>
              <a:t> </a:t>
            </a:r>
            <a:r>
              <a:rPr lang="de-DE" dirty="0" err="1" smtClean="0"/>
              <a:t>distributions</a:t>
            </a:r>
            <a:endParaRPr lang="de-DE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DE" dirty="0"/>
              <a:t>Dynamic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 smtClean="0"/>
              <a:t>composition</a:t>
            </a:r>
            <a:r>
              <a:rPr lang="de-DE" dirty="0" smtClean="0"/>
              <a:t>, </a:t>
            </a:r>
            <a:r>
              <a:rPr lang="de-DE" dirty="0" err="1" smtClean="0"/>
              <a:t>arbitrary</a:t>
            </a:r>
            <a:r>
              <a:rPr lang="de-DE" dirty="0" smtClean="0"/>
              <a:t>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/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endParaRPr lang="de-DE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DE" dirty="0"/>
              <a:t>Well suited for sequential and parallel architectures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dirty="0"/>
              <a:t>Provides input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smtClean="0"/>
              <a:t>ERO</a:t>
            </a:r>
            <a:r>
              <a:rPr lang="de-DE" dirty="0"/>
              <a:t>, </a:t>
            </a:r>
            <a:r>
              <a:rPr lang="de-DE" dirty="0" smtClean="0"/>
              <a:t>SOLPS, </a:t>
            </a:r>
            <a:r>
              <a:rPr lang="de-DE" dirty="0" smtClean="0"/>
              <a:t>Transport </a:t>
            </a:r>
            <a:r>
              <a:rPr lang="de-DE" dirty="0" err="1" smtClean="0"/>
              <a:t>models</a:t>
            </a:r>
            <a:r>
              <a:rPr lang="de-DE" dirty="0" smtClean="0"/>
              <a:t> etc</a:t>
            </a:r>
            <a:r>
              <a:rPr lang="de-DE" dirty="0" smtClean="0"/>
              <a:t>.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/>
              <a:t>Modelling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smtClean="0"/>
              <a:t>PWI 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479425" y="5628232"/>
            <a:ext cx="908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[1] W. Eckstein, Computer Simulation of Ion-Solid Interactions, Springer Series in Material Science, Vol. 10,1991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[2] A.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Mutzke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R. Schneider, W. Eckstein, R.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Dohmen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SDTrimSP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Version 5.0 IPP Report 12/8,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Garching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(2011)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601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 Narrow"/>
        <a:ea typeface=""/>
        <a:cs typeface="msgothic"/>
      </a:majorFont>
      <a:minorFont>
        <a:latin typeface="Times New Roman"/>
        <a:ea typeface="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ms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msgothic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906</Words>
  <Application>Microsoft Office PowerPoint</Application>
  <PresentationFormat>Breitbild</PresentationFormat>
  <Paragraphs>224</Paragraphs>
  <Slides>17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31" baseType="lpstr">
      <vt:lpstr>ＭＳ Ｐゴシック</vt:lpstr>
      <vt:lpstr>Arial</vt:lpstr>
      <vt:lpstr>Arial Narrow</vt:lpstr>
      <vt:lpstr>Arial Unicode MS</vt:lpstr>
      <vt:lpstr>Calibri</vt:lpstr>
      <vt:lpstr>Calibri Light</vt:lpstr>
      <vt:lpstr>DejaVu Sans</vt:lpstr>
      <vt:lpstr>FreeSans</vt:lpstr>
      <vt:lpstr>msgothic</vt:lpstr>
      <vt:lpstr>Times New Roman</vt:lpstr>
      <vt:lpstr>Verdana</vt:lpstr>
      <vt:lpstr>Wingdings</vt:lpstr>
      <vt:lpstr>Office</vt:lpstr>
      <vt:lpstr>1_Office</vt:lpstr>
      <vt:lpstr>UQ, SDTrim-activities and Ravetime</vt:lpstr>
      <vt:lpstr>TSVV…</vt:lpstr>
      <vt:lpstr>PowerPoint-Präsentation</vt:lpstr>
      <vt:lpstr>PowerPoint-Präsentation</vt:lpstr>
      <vt:lpstr>Methods in Uncertainty Quantification</vt:lpstr>
      <vt:lpstr>Methods in Uncertainty Quantification</vt:lpstr>
      <vt:lpstr>Sensitivity Assessment</vt:lpstr>
      <vt:lpstr>Validation requires UQ</vt:lpstr>
      <vt:lpstr>SDTrimSP in a nutshell (1)</vt:lpstr>
      <vt:lpstr>SDTrimSP 2D &amp; 3D</vt:lpstr>
      <vt:lpstr>Dynamic simulations</vt:lpstr>
      <vt:lpstr>Ta – 45° incidence, 15° rotation</vt:lpstr>
      <vt:lpstr>SDTrim 1D-3D</vt:lpstr>
      <vt:lpstr>RAVETIME</vt:lpstr>
      <vt:lpstr>Conclusions &amp; Outlook</vt:lpstr>
      <vt:lpstr>SDTrimSP 2D &amp; 3D</vt:lpstr>
      <vt:lpstr>Ta – 45° incidence, 15° rotation</vt:lpstr>
    </vt:vector>
  </TitlesOfParts>
  <Company>Max-Planck-Institut f. Plasmaphysik, Greifswald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IPP Power Point template 4:3</dc:title>
  <dc:creator>Peter Kurz</dc:creator>
  <cp:lastModifiedBy>Udo von Toussaint</cp:lastModifiedBy>
  <cp:revision>130</cp:revision>
  <dcterms:created xsi:type="dcterms:W3CDTF">2018-08-24T10:28:29Z</dcterms:created>
  <dcterms:modified xsi:type="dcterms:W3CDTF">2021-05-11T11:44:15Z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7X-KKS">
    <vt:lpwstr> </vt:lpwstr>
  </property>
  <property fmtid="{D5CDD505-2E9C-101B-9397-08002B2CF9AE}" pid="3" name="W7X-DOKKENZ">
    <vt:lpwstr> </vt:lpwstr>
  </property>
  <property fmtid="{D5CDD505-2E9C-101B-9397-08002B2CF9AE}" pid="4" name="STICHWORT">
    <vt:lpwstr> </vt:lpwstr>
  </property>
  <property fmtid="{D5CDD505-2E9C-101B-9397-08002B2CF9AE}" pid="5" name="VERSION_W7X">
    <vt:lpwstr> </vt:lpwstr>
  </property>
</Properties>
</file>