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301" r:id="rId4"/>
    <p:sldId id="300" r:id="rId5"/>
    <p:sldId id="263" r:id="rId6"/>
    <p:sldId id="265" r:id="rId7"/>
    <p:sldId id="262" r:id="rId8"/>
    <p:sldId id="269" r:id="rId9"/>
    <p:sldId id="293" r:id="rId10"/>
    <p:sldId id="284" r:id="rId11"/>
    <p:sldId id="302" r:id="rId12"/>
    <p:sldId id="303" r:id="rId13"/>
    <p:sldId id="290" r:id="rId14"/>
    <p:sldId id="295" r:id="rId1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020" autoAdjust="0"/>
    <p:restoredTop sz="94675" autoAdjust="0"/>
  </p:normalViewPr>
  <p:slideViewPr>
    <p:cSldViewPr showGuides="1">
      <p:cViewPr varScale="1">
        <p:scale>
          <a:sx n="124" d="100"/>
          <a:sy n="124" d="100"/>
        </p:scale>
        <p:origin x="91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18/05/2021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476" r="10161" b="28351"/>
          <a:stretch/>
        </p:blipFill>
        <p:spPr>
          <a:xfrm>
            <a:off x="0" y="252000"/>
            <a:ext cx="9144000" cy="51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Logo of presenter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Bild 7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323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Guido Lange | EUROfusion Traineeship | Page </a:t>
            </a:r>
            <a:fld id="{5FBD4A0C-566B-40F3-ACA0-B68F8CE0F01D}" type="slidenum">
              <a:rPr lang="en-GB" smtClean="0"/>
              <a:pPr algn="r"/>
              <a:t>‹#›</a:t>
            </a:fld>
            <a:endParaRPr lang="en-GB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Guido Lange | EUROfusion Traineeship | Page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ass/en/description-eight-eqf-leve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568952" cy="1296144"/>
          </a:xfrm>
        </p:spPr>
        <p:txBody>
          <a:bodyPr/>
          <a:lstStyle/>
          <a:p>
            <a:r>
              <a:rPr lang="en-US"/>
              <a:t>EUROfusion Engineering Traineeship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1008112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Guido Lange</a:t>
            </a:r>
            <a:br>
              <a:rPr lang="en-US"/>
            </a:br>
            <a:r>
              <a:rPr lang="en-US" i="1"/>
              <a:t>Training and Education Manager</a:t>
            </a:r>
          </a:p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>
                <a:solidFill>
                  <a:schemeClr val="bg1">
                    <a:lumMod val="75000"/>
                  </a:schemeClr>
                </a:solidFill>
              </a:rPr>
            </a:br>
            <a:r>
              <a:rPr lang="en-US">
                <a:solidFill>
                  <a:schemeClr val="bg1">
                    <a:lumMod val="75000"/>
                  </a:schemeClr>
                </a:solidFill>
              </a:rPr>
              <a:t>guido.lange@euro-fusion.org 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893A-0E36-4996-B4C9-867B5403D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Joint courses and seminars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A9BEC-C167-4433-9AC1-CBFC4E8C3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/>
              <a:t>Several workshops will be set up during the year, with expert trainers and stakeholders. Some proposed topics below. All with course structure, learning objectives and formative assignments.</a:t>
            </a:r>
          </a:p>
          <a:p>
            <a:pPr marL="0" indent="0">
              <a:buNone/>
            </a:pPr>
            <a:endParaRPr lang="en-US" sz="1800"/>
          </a:p>
          <a:p>
            <a:r>
              <a:rPr lang="en-US" sz="1800"/>
              <a:t>Seminars on DEMO Design and Integration</a:t>
            </a:r>
          </a:p>
          <a:p>
            <a:r>
              <a:rPr lang="en-US" sz="1800"/>
              <a:t>Workshops from ITER Organization</a:t>
            </a:r>
          </a:p>
          <a:p>
            <a:r>
              <a:rPr lang="en-US" sz="1800"/>
              <a:t>Workshops from F4E</a:t>
            </a:r>
          </a:p>
          <a:p>
            <a:pPr marL="0" indent="0">
              <a:buNone/>
            </a:pPr>
            <a:endParaRPr lang="en-US" sz="1800"/>
          </a:p>
          <a:p>
            <a:r>
              <a:rPr lang="en-US" sz="1800"/>
              <a:t>Electrical &amp; Mechanical modelling</a:t>
            </a:r>
          </a:p>
          <a:p>
            <a:r>
              <a:rPr lang="en-US" sz="1800"/>
              <a:t>Nuclear safety culture</a:t>
            </a:r>
          </a:p>
          <a:p>
            <a:r>
              <a:rPr lang="en-US" sz="1800"/>
              <a:t>Systems Engineering</a:t>
            </a:r>
          </a:p>
          <a:p>
            <a:r>
              <a:rPr lang="en-US" sz="1800"/>
              <a:t>Knowledge Management</a:t>
            </a:r>
          </a:p>
          <a:p>
            <a:r>
              <a:rPr lang="en-US" sz="1800"/>
              <a:t>Leadership and communication</a:t>
            </a:r>
          </a:p>
          <a:p>
            <a:r>
              <a:rPr lang="en-US" sz="1800"/>
              <a:t>Fusion science for engineers &amp; engineering for scientists</a:t>
            </a:r>
          </a:p>
          <a:p>
            <a:pPr marL="0" indent="0">
              <a:buNone/>
            </a:pPr>
            <a:endParaRPr lang="en-NL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C7E256C8-0C6A-48F4-A742-35DE757B6F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0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D6C1-2492-4D9D-8061-270A2F86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227"/>
            <a:ext cx="7543800" cy="457200"/>
          </a:xfrm>
        </p:spPr>
        <p:txBody>
          <a:bodyPr/>
          <a:lstStyle/>
          <a:p>
            <a:r>
              <a:rPr lang="en-US"/>
              <a:t>Intervision groups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5BAA7-EF8C-4A9E-BDAF-D3FD84FD8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Groups of ~5 trainees form an intervision group</a:t>
            </a:r>
            <a:br>
              <a:rPr lang="en-US" sz="2000"/>
            </a:br>
            <a:endParaRPr lang="en-US" sz="2000"/>
          </a:p>
          <a:p>
            <a:r>
              <a:rPr lang="en-US" sz="2000"/>
              <a:t>Groups should be geographical diverse, hold regular online meetings</a:t>
            </a:r>
            <a:br>
              <a:rPr lang="en-US" sz="2000"/>
            </a:br>
            <a:endParaRPr lang="en-US" sz="2000"/>
          </a:p>
          <a:p>
            <a:r>
              <a:rPr lang="en-US" sz="2000"/>
              <a:t>Purpose: </a:t>
            </a:r>
          </a:p>
          <a:p>
            <a:pPr lvl="1"/>
            <a:r>
              <a:rPr lang="en-US" sz="1800"/>
              <a:t>Professional development</a:t>
            </a:r>
          </a:p>
          <a:p>
            <a:pPr lvl="1"/>
            <a:r>
              <a:rPr lang="en-US" sz="1800"/>
              <a:t>Skills building (e.g. via case work)</a:t>
            </a:r>
          </a:p>
          <a:p>
            <a:pPr lvl="1"/>
            <a:r>
              <a:rPr lang="en-US" sz="1800"/>
              <a:t>Reflection and feedback training</a:t>
            </a:r>
          </a:p>
          <a:p>
            <a:pPr marL="457200" lvl="1" indent="0">
              <a:buNone/>
            </a:pPr>
            <a:endParaRPr lang="en-US" sz="1800"/>
          </a:p>
          <a:p>
            <a:r>
              <a:rPr lang="en-US" sz="2000"/>
              <a:t>For an intervision group, a joint start date is desirable</a:t>
            </a:r>
            <a:endParaRPr lang="en-NL" sz="20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83DCE-C747-4A82-A5C5-D4A847AF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Guido Lange | Conference | Venue | Date | Page </a:t>
            </a:r>
            <a:fld id="{6A6D9FA1-99C7-4910-8E32-B85D378B0060}" type="slidenum">
              <a:rPr lang="en-GB" smtClean="0"/>
              <a:pPr algn="r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66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FB6B4-69ED-4142-82A1-F0A31F1D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Mentoring is a key element in growth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60AE1-FD8C-434D-A001-D6110DA51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/>
              <a:t>Mentorship is an essential component in personal growth and in the transfer of (tacit) knowledge.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To ensure international embedding, lab mentors are invited to be a </a:t>
            </a:r>
            <a:r>
              <a:rPr lang="en-US" sz="2000" i="1"/>
              <a:t>distant mentor </a:t>
            </a:r>
            <a:r>
              <a:rPr lang="en-US" sz="2000"/>
              <a:t>of another engineer. </a:t>
            </a:r>
          </a:p>
          <a:p>
            <a:r>
              <a:rPr lang="en-US" sz="1600"/>
              <a:t>Time effort: 30mins/month; purpose: discuss personal growth.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One joint training conference: the annual mentor-mentee weekend (in the Alps?)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To be formalised:</a:t>
            </a:r>
          </a:p>
          <a:p>
            <a:r>
              <a:rPr lang="en-US" sz="2000"/>
              <a:t>The role of the mentor</a:t>
            </a:r>
          </a:p>
          <a:p>
            <a:r>
              <a:rPr lang="en-US" sz="2000"/>
              <a:t>The interaction</a:t>
            </a:r>
          </a:p>
          <a:p>
            <a:r>
              <a:rPr lang="en-US" sz="2000"/>
              <a:t>The activities</a:t>
            </a:r>
          </a:p>
          <a:p>
            <a:r>
              <a:rPr lang="en-US" sz="2000"/>
              <a:t>The measurable outcomes / KPI</a:t>
            </a:r>
            <a:endParaRPr lang="en-NL" sz="20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15903-AB78-4C1A-A8E2-2BA6A810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Guido Lange | Conference | Venue | Date | Page </a:t>
            </a:r>
            <a:fld id="{6A6D9FA1-99C7-4910-8E32-B85D378B0060}" type="slidenum">
              <a:rPr lang="en-GB" smtClean="0"/>
              <a:pPr algn="r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4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</a:t>
            </a:r>
            <a:r>
              <a:rPr lang="en-US" smtClean="0"/>
              <a:t>description template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A job description has the following elements:</a:t>
            </a:r>
          </a:p>
          <a:p>
            <a:r>
              <a:rPr lang="en-US" sz="2000" smtClean="0"/>
              <a:t>Title</a:t>
            </a:r>
            <a:endParaRPr lang="en-US" sz="2000"/>
          </a:p>
          <a:p>
            <a:r>
              <a:rPr lang="en-US" sz="2000"/>
              <a:t>Contact person</a:t>
            </a:r>
          </a:p>
          <a:p>
            <a:r>
              <a:rPr lang="en-US" sz="2000"/>
              <a:t>Background</a:t>
            </a:r>
          </a:p>
          <a:p>
            <a:r>
              <a:rPr lang="en-US" sz="2000" smtClean="0"/>
              <a:t>Objectives</a:t>
            </a:r>
          </a:p>
          <a:p>
            <a:r>
              <a:rPr lang="en-US" sz="2000" smtClean="0"/>
              <a:t>Scope</a:t>
            </a:r>
          </a:p>
          <a:p>
            <a:r>
              <a:rPr lang="en-US" sz="2000" smtClean="0"/>
              <a:t>Milestones/outcomes (foreseen)</a:t>
            </a:r>
            <a:endParaRPr lang="en-US" sz="2000"/>
          </a:p>
          <a:p>
            <a:r>
              <a:rPr lang="en-US" sz="2000"/>
              <a:t>Competences (required/desired)</a:t>
            </a:r>
          </a:p>
          <a:p>
            <a:r>
              <a:rPr lang="en-US" sz="2000"/>
              <a:t>Facilities</a:t>
            </a:r>
          </a:p>
          <a:p>
            <a:r>
              <a:rPr lang="en-US" sz="2000"/>
              <a:t>Workpackage (main &amp; involvement)</a:t>
            </a:r>
          </a:p>
          <a:p>
            <a:endParaRPr lang="en-GB" sz="2000"/>
          </a:p>
        </p:txBody>
      </p:sp>
      <p:sp>
        <p:nvSpPr>
          <p:cNvPr id="5" name="Right Brace 4"/>
          <p:cNvSpPr/>
          <p:nvPr/>
        </p:nvSpPr>
        <p:spPr>
          <a:xfrm>
            <a:off x="4788024" y="3140968"/>
            <a:ext cx="432048" cy="720080"/>
          </a:xfrm>
          <a:prstGeom prst="rightBrace">
            <a:avLst>
              <a:gd name="adj1" fmla="val 2757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220072" y="3322439"/>
            <a:ext cx="38058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smtClean="0"/>
              <a:t>Note that candidate will develop a proposal together with their lab and in the preparation process they will (are advised to) contact the PL, to ensure alignment</a:t>
            </a:r>
            <a:endParaRPr lang="en-US" sz="1600" i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32EDC9D8-B31B-44D6-A6DB-6900A79C8CB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96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568952" cy="1296144"/>
          </a:xfrm>
        </p:spPr>
        <p:txBody>
          <a:bodyPr/>
          <a:lstStyle/>
          <a:p>
            <a:r>
              <a:rPr lang="en-US"/>
              <a:t>Backup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1008112"/>
          </a:xfrm>
        </p:spPr>
        <p:txBody>
          <a:bodyPr>
            <a:normAutofit/>
          </a:bodyPr>
          <a:lstStyle/>
          <a:p>
            <a:r>
              <a:rPr lang="en-US"/>
              <a:t> 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9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49E9-0DC1-40C5-9A6C-E4134FB8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EUROfusion Engineering Grant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F23D3-2C86-4244-AF55-656E31463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/>
              <a:t>Fusion engineer Masters or PhDs can obtain a grant for 2 or 3 years</a:t>
            </a:r>
          </a:p>
          <a:p>
            <a:r>
              <a:rPr lang="nl-NL" sz="2000"/>
              <a:t>This is based on a joint proposal by candidate and lab</a:t>
            </a:r>
          </a:p>
          <a:p>
            <a:r>
              <a:rPr lang="nl-NL" sz="2000"/>
              <a:t>Such a proposal is in response to a list of </a:t>
            </a:r>
            <a:r>
              <a:rPr lang="nl-NL" sz="2000" smtClean="0"/>
              <a:t>positions</a:t>
            </a:r>
          </a:p>
          <a:p>
            <a:pPr lvl="1"/>
            <a:r>
              <a:rPr lang="nl-NL" sz="1800" smtClean="0"/>
              <a:t>See draft list of proposals at the further in this slide deck</a:t>
            </a:r>
          </a:p>
          <a:p>
            <a:r>
              <a:rPr lang="nl-NL" sz="2000" smtClean="0"/>
              <a:t>New call </a:t>
            </a:r>
            <a:r>
              <a:rPr lang="nl-NL" sz="2000"/>
              <a:t>to be launched </a:t>
            </a:r>
            <a:r>
              <a:rPr lang="nl-NL" sz="2000" smtClean="0"/>
              <a:t>mid-June.</a:t>
            </a:r>
            <a:endParaRPr lang="nl-NL" sz="2000"/>
          </a:p>
          <a:p>
            <a:r>
              <a:rPr lang="nl-NL" sz="2000" i="1" smtClean="0"/>
              <a:t>Currently </a:t>
            </a:r>
            <a:r>
              <a:rPr lang="nl-NL" sz="2000" i="1" smtClean="0"/>
              <a:t>working </a:t>
            </a:r>
            <a:r>
              <a:rPr lang="nl-NL" sz="2000" i="1" smtClean="0"/>
              <a:t>out additional </a:t>
            </a:r>
            <a:r>
              <a:rPr lang="nl-NL" sz="2000" i="1" smtClean="0"/>
              <a:t>joint training </a:t>
            </a:r>
            <a:r>
              <a:rPr lang="nl-NL" sz="2000" i="1" smtClean="0"/>
              <a:t>component </a:t>
            </a:r>
            <a:r>
              <a:rPr lang="nl-NL" sz="2000" i="1" smtClean="0"/>
              <a:t>to enhance visibility and networking</a:t>
            </a:r>
            <a:endParaRPr lang="en-150" sz="2000" i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85E9D519-D9B1-496B-9C82-7CE2C0F28AB0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61769C-A6A9-422F-B5EE-2258B536E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46" y="3936837"/>
            <a:ext cx="7651307" cy="2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6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Draft list of projects, final selection to be made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5FBD4A0C-566B-40F3-ACA0-B68F8CE0F01D}" type="slidenum">
              <a:rPr lang="en-GB" smtClean="0"/>
              <a:pPr algn="r"/>
              <a:t>3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41981"/>
              </p:ext>
            </p:extLst>
          </p:nvPr>
        </p:nvGraphicFramePr>
        <p:xfrm>
          <a:off x="251520" y="1772816"/>
          <a:ext cx="8379887" cy="4373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0697">
                  <a:extLst>
                    <a:ext uri="{9D8B030D-6E8A-4147-A177-3AD203B41FA5}">
                      <a16:colId xmlns:a16="http://schemas.microsoft.com/office/drawing/2014/main" val="752689055"/>
                    </a:ext>
                  </a:extLst>
                </a:gridCol>
                <a:gridCol w="6931299">
                  <a:extLst>
                    <a:ext uri="{9D8B030D-6E8A-4147-A177-3AD203B41FA5}">
                      <a16:colId xmlns:a16="http://schemas.microsoft.com/office/drawing/2014/main" val="2712193570"/>
                    </a:ext>
                  </a:extLst>
                </a:gridCol>
                <a:gridCol w="607891">
                  <a:extLst>
                    <a:ext uri="{9D8B030D-6E8A-4147-A177-3AD203B41FA5}">
                      <a16:colId xmlns:a16="http://schemas.microsoft.com/office/drawing/2014/main" val="41572689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Title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WP_main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3012241527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DEMO Nuclear Waste Management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565029951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Design of DEMO Magnet Systems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3176332865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DEMO RAMI Analyst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2475262698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DEMO novel divertor concept solutions for simplified maintenance and exchange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618813701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methodology for cracks tolerance assessment in irradiation embrittled EUROFER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DCT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82099905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DEMO nuclear safety studies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SAE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450755906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Mechanical engineer for tungsten PFC for W7-X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DIV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2398673711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DEMO coolant purification system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TFV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2940366575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Increasing TRL of oxide dispersion strengthened low activation steels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3902148616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High current conductors for DEMO magnets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3176975000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Non-destructive testing for joints and measurements of neutron induces material degradation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3169620650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EEG21-12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Development of Infra-Red monitoring system using artificial intelligence techniques in view of ITER applicatio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W7X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1022951867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GB" sz="1200">
                          <a:effectLst/>
                        </a:rPr>
                        <a:t>ngineering support on the wall conditioning and ITER GDC design (under construction)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PrIO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1589028718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EEG21-14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Efficiency optimization of negative ion beams for ITER Neutral Beam Injector prototypes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PrIO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3682136922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EEG21-15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Neutron calibration System: development of neutron sources , I&amp;C and software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smtClean="0">
                          <a:effectLst/>
                        </a:rPr>
                        <a:t>PrIO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175" marR="50175" marT="0" marB="0" anchor="b"/>
                </a:tc>
                <a:extLst>
                  <a:ext uri="{0D108BD9-81ED-4DB2-BD59-A6C34878D82A}">
                    <a16:rowId xmlns:a16="http://schemas.microsoft.com/office/drawing/2014/main" val="151049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18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FSD/WP Projects longlist</a:t>
            </a:r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063597"/>
              </p:ext>
            </p:extLst>
          </p:nvPr>
        </p:nvGraphicFramePr>
        <p:xfrm>
          <a:off x="114300" y="744822"/>
          <a:ext cx="8850188" cy="5848734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7770068">
                  <a:extLst>
                    <a:ext uri="{9D8B030D-6E8A-4147-A177-3AD203B41FA5}">
                      <a16:colId xmlns:a16="http://schemas.microsoft.com/office/drawing/2014/main" val="96667354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24963520"/>
                    </a:ext>
                  </a:extLst>
                </a:gridCol>
              </a:tblGrid>
              <a:tr h="415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</a:t>
                      </a:r>
                      <a:r>
                        <a:rPr lang="en-GB" sz="1200" b="0" smtClean="0">
                          <a:effectLst/>
                        </a:rPr>
                        <a:t>ITER initial feedback (</a:t>
                      </a:r>
                      <a:r>
                        <a:rPr lang="nl-NL" sz="1100" b="0" smtClean="0">
                          <a:effectLst/>
                        </a:rPr>
                        <a:t>Yes/No/Maybe)</a:t>
                      </a:r>
                      <a:endParaRPr lang="en-GB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326605477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Development of software tools for ECRH exploitation (JT60-SA)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956533881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EU enhancement projects for JT-60SA: Divertor VUV Spectrometer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982421885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EU enhancement projects for JT-60SA: Thomson scattering diagnostic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3656031524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Advanced control of gyrotrons for heating, plasma stabilization and diagnostics (W7-X)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386990460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Agile design of actively cooled plasma facing components with tungsten materials (W7-X)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507168026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Density distribution control in W7X plasmas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732287299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Development of Infra-Red monitoring system using artificial intelligence techniques in view of ITER application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932807570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Real time protection of plasma facing components using video data (W7-X)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521843109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W7X Unified FPGA Infrastructure for steady state fusion devices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3174293716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Engineering support on the wall conditioning and ITER GDC design 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261147962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Efficiency optimization of negative ion beams for ITER Neutral Beam Injector prototypes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042716633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Improvement of the beam and co-extracted electron symmetry for large negative ion sources of the ITER NBI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3361098945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A 3D open-source gas flow code for the modelling of neutral gas densities in neutral beam injection beamlines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050431629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Implementation of alternative workflow orchestration technologies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??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3614697632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Extension of the technologies underpinning IMAS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707284877"/>
                  </a:ext>
                </a:extLst>
              </a:tr>
              <a:tr h="415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Development and implementation of physics based disruption predictors for avoidance and type classification, using advanced adaptive and transfer learning techniques.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816634427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Tokamak scenario preparation in view of ITER operations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926692766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Real-time (fast-) ion and impurity diagnostic integration for advanced control of tokamaks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675987999"/>
                  </a:ext>
                </a:extLst>
              </a:tr>
              <a:tr h="415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Fusion-Diagnostic Engineering: Development of manipulator heads for PWI and material qualification studies in high and low flux plasma devices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Y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562019308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Divertor design and engineering: a multifunctional divertor design for DTT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245023152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Material engineering and qualification: properties of (promptly) re-deposited W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2055341666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Refactoring and deployment of the TOKES tokamak plasma transient code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N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3535364356"/>
                  </a:ext>
                </a:extLst>
              </a:tr>
              <a:tr h="212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Neutron calibration System: development of neutron sources , I&amp;C and </a:t>
                      </a:r>
                      <a:r>
                        <a:rPr lang="en-GB" sz="1200" b="1" smtClean="0">
                          <a:effectLst/>
                        </a:rPr>
                        <a:t>software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</a:rPr>
                        <a:t> 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61" marR="7261" marT="7261" marB="0" anchor="b"/>
                </a:tc>
                <a:extLst>
                  <a:ext uri="{0D108BD9-81ED-4DB2-BD59-A6C34878D82A}">
                    <a16:rowId xmlns:a16="http://schemas.microsoft.com/office/drawing/2014/main" val="179902796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5FBD4A0C-566B-40F3-ACA0-B68F8CE0F01D}" type="slidenum">
              <a:rPr lang="en-GB" smtClean="0"/>
              <a:pPr algn="r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D979-47EC-4263-B769-AEB4F1ED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EEG setup: </a:t>
            </a:r>
            <a:r>
              <a:rPr lang="nl-NL" smtClean="0"/>
              <a:t>steps for </a:t>
            </a:r>
            <a:r>
              <a:rPr lang="nl-NL"/>
              <a:t>improvement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9B6F-C11A-40AD-A939-0C7066B6D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000"/>
              <a:t>Observations on the current EUROfusion Engineering Grants:</a:t>
            </a:r>
          </a:p>
          <a:p>
            <a:r>
              <a:rPr lang="nl-NL" sz="1800"/>
              <a:t>Granted engineers not widely visible</a:t>
            </a:r>
          </a:p>
          <a:p>
            <a:r>
              <a:rPr lang="nl-NL" sz="1800"/>
              <a:t>Some feel isolated in the lab</a:t>
            </a:r>
          </a:p>
          <a:p>
            <a:r>
              <a:rPr lang="nl-NL" sz="1800"/>
              <a:t>Graduates not wanted (dropouts, no job in fusion)</a:t>
            </a:r>
          </a:p>
          <a:p>
            <a:endParaRPr lang="nl-NL" sz="2000"/>
          </a:p>
          <a:p>
            <a:pPr marL="0" indent="0">
              <a:buNone/>
            </a:pPr>
            <a:r>
              <a:rPr lang="nl-NL" sz="2000"/>
              <a:t>Nevertheless, for fusion to be successful, we will need various new competences, broad </a:t>
            </a:r>
            <a:r>
              <a:rPr lang="nl-NL" sz="2000" i="1"/>
              <a:t>and</a:t>
            </a:r>
            <a:r>
              <a:rPr lang="nl-NL" sz="2000"/>
              <a:t> in-depth (see next slide)</a:t>
            </a:r>
          </a:p>
          <a:p>
            <a:pPr marL="0" indent="0">
              <a:buNone/>
            </a:pPr>
            <a:endParaRPr lang="nl-NL" sz="2000"/>
          </a:p>
          <a:p>
            <a:pPr marL="0" indent="0">
              <a:buNone/>
            </a:pPr>
            <a:r>
              <a:rPr lang="nl-NL" sz="2000"/>
              <a:t>Opportunity: </a:t>
            </a:r>
            <a:r>
              <a:rPr lang="nl-NL" sz="2000" b="1"/>
              <a:t>a High Potential Traineeship </a:t>
            </a:r>
            <a:r>
              <a:rPr lang="nl-NL" sz="2000"/>
              <a:t>for all grantees</a:t>
            </a:r>
          </a:p>
          <a:p>
            <a:r>
              <a:rPr lang="nl-NL" sz="1800"/>
              <a:t>Main objective: deliver versatile, knowledgable, valued potential leaders in fusion.</a:t>
            </a:r>
          </a:p>
          <a:p>
            <a:r>
              <a:rPr lang="nl-NL" sz="1800"/>
              <a:t>Involvement in projects: DEMO Design, task forces, ITER Engineering</a:t>
            </a:r>
          </a:p>
          <a:p>
            <a:r>
              <a:rPr lang="nl-NL" sz="1800"/>
              <a:t>Joint programme/training elements with all grantees</a:t>
            </a:r>
          </a:p>
          <a:p>
            <a:pPr marL="0" indent="0">
              <a:buNone/>
            </a:pPr>
            <a:r>
              <a:rPr lang="nl-NL" sz="1800" i="1"/>
              <a:t/>
            </a:r>
            <a:br>
              <a:rPr lang="nl-NL" sz="1800" i="1"/>
            </a:br>
            <a:r>
              <a:rPr lang="nl-NL" sz="1800" i="1"/>
              <a:t>With this new EEG call, we aim to make a start in this direction</a:t>
            </a:r>
            <a:endParaRPr lang="en-150" sz="1800" i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4484202B-6455-44A6-87BD-172F93730A0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4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8F27-810D-4866-8656-D5E082BF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/>
              <a:t>We want to deliver T-shaped engineers</a:t>
            </a:r>
            <a:endParaRPr lang="en-150" sz="3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8FDBA-4C2C-4694-A23C-A2FE05CCA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4331640" cy="4896544"/>
          </a:xfrm>
        </p:spPr>
        <p:txBody>
          <a:bodyPr>
            <a:normAutofit lnSpcReduction="10000"/>
          </a:bodyPr>
          <a:lstStyle/>
          <a:p>
            <a:r>
              <a:rPr lang="nl-NL" sz="2000"/>
              <a:t>Competences should range deep and broad</a:t>
            </a:r>
          </a:p>
          <a:p>
            <a:pPr lvl="1"/>
            <a:r>
              <a:rPr lang="nl-NL" sz="1600"/>
              <a:t>Next to detailed domain competences, a good engineer should have a grasp of systems engineering, fusion science, project management, etc...</a:t>
            </a:r>
          </a:p>
          <a:p>
            <a:pPr lvl="1"/>
            <a:r>
              <a:rPr lang="nl-NL" sz="1600"/>
              <a:t>..resulting in a T-shape: a mix of </a:t>
            </a:r>
            <a:r>
              <a:rPr lang="nl-NL" sz="1600" b="1"/>
              <a:t>in-depth </a:t>
            </a:r>
            <a:r>
              <a:rPr lang="nl-NL" sz="1600"/>
              <a:t>skills and </a:t>
            </a:r>
            <a:r>
              <a:rPr lang="nl-NL" sz="1600" b="1"/>
              <a:t>universal</a:t>
            </a:r>
            <a:r>
              <a:rPr lang="nl-NL" sz="1600"/>
              <a:t>, communicative, systems competences</a:t>
            </a:r>
          </a:p>
          <a:p>
            <a:r>
              <a:rPr lang="nl-NL" sz="2000"/>
              <a:t>A central programme should:</a:t>
            </a:r>
          </a:p>
          <a:p>
            <a:pPr lvl="1"/>
            <a:r>
              <a:rPr lang="nl-NL" sz="1600"/>
              <a:t>ensure </a:t>
            </a:r>
            <a:r>
              <a:rPr lang="nl-NL" sz="1600" b="1"/>
              <a:t>competence building </a:t>
            </a:r>
            <a:r>
              <a:rPr lang="nl-NL" sz="1600"/>
              <a:t>of the horizontal leg, as well as the coordination of the vertical.</a:t>
            </a:r>
          </a:p>
          <a:p>
            <a:pPr lvl="1"/>
            <a:r>
              <a:rPr lang="nl-NL" sz="1600"/>
              <a:t>stimulate </a:t>
            </a:r>
            <a:r>
              <a:rPr lang="nl-NL" sz="1600" b="1"/>
              <a:t>network building</a:t>
            </a:r>
            <a:r>
              <a:rPr lang="nl-NL" sz="1600"/>
              <a:t>, among peers, projects, external stakeholders (including IO, F4E)</a:t>
            </a:r>
            <a:endParaRPr lang="en-150" sz="16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9530AA-AB05-433B-9E2D-0882CDB4848A}"/>
              </a:ext>
            </a:extLst>
          </p:cNvPr>
          <p:cNvGrpSpPr/>
          <p:nvPr/>
        </p:nvGrpSpPr>
        <p:grpSpPr>
          <a:xfrm>
            <a:off x="4878567" y="1916833"/>
            <a:ext cx="3991756" cy="3456772"/>
            <a:chOff x="4716016" y="1196752"/>
            <a:chExt cx="3991756" cy="403244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90DABD5-6BA7-4051-ABE0-67AA90321BD2}"/>
                </a:ext>
              </a:extLst>
            </p:cNvPr>
            <p:cNvSpPr/>
            <p:nvPr/>
          </p:nvSpPr>
          <p:spPr>
            <a:xfrm>
              <a:off x="4716016" y="1196752"/>
              <a:ext cx="3991756" cy="10405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1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9645A2D-698D-4597-B313-00AE10D1778A}"/>
                </a:ext>
              </a:extLst>
            </p:cNvPr>
            <p:cNvSpPr/>
            <p:nvPr/>
          </p:nvSpPr>
          <p:spPr>
            <a:xfrm rot="5400000">
              <a:off x="5018169" y="2938537"/>
              <a:ext cx="3528391" cy="10529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15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65066BC-29D4-4A5C-A2E1-4018714EE106}"/>
              </a:ext>
            </a:extLst>
          </p:cNvPr>
          <p:cNvSpPr txBox="1"/>
          <p:nvPr/>
        </p:nvSpPr>
        <p:spPr>
          <a:xfrm>
            <a:off x="4520541" y="6214882"/>
            <a:ext cx="46234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l-NL" sz="1000">
                <a:latin typeface="Arial" panose="020B0604020202020204" pitchFamily="34" charset="0"/>
                <a:cs typeface="Arial" panose="020B0604020202020204" pitchFamily="34" charset="0"/>
              </a:rPr>
              <a:t>For EQF, see: </a:t>
            </a:r>
            <a:r>
              <a:rPr lang="en-150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https://europa.eu/europass/en/description-eight-eqf-levels</a:t>
            </a:r>
            <a:r>
              <a:rPr lang="nl-NL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A0CD20-50F7-447B-8EEB-A017CB897C49}"/>
              </a:ext>
            </a:extLst>
          </p:cNvPr>
          <p:cNvGrpSpPr/>
          <p:nvPr/>
        </p:nvGrpSpPr>
        <p:grpSpPr>
          <a:xfrm>
            <a:off x="4802026" y="1798874"/>
            <a:ext cx="4262248" cy="3548720"/>
            <a:chOff x="4639475" y="1798874"/>
            <a:chExt cx="4262248" cy="35487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284E736-0395-429A-A8A9-3549A6FFED38}"/>
                </a:ext>
              </a:extLst>
            </p:cNvPr>
            <p:cNvSpPr txBox="1"/>
            <p:nvPr/>
          </p:nvSpPr>
          <p:spPr>
            <a:xfrm>
              <a:off x="6108946" y="5070595"/>
              <a:ext cx="14221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EQF-7 awareness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5C4C510-D85A-4363-AC9A-F6328F1DA470}"/>
                </a:ext>
              </a:extLst>
            </p:cNvPr>
            <p:cNvSpPr txBox="1"/>
            <p:nvPr/>
          </p:nvSpPr>
          <p:spPr>
            <a:xfrm>
              <a:off x="6624268" y="4665979"/>
              <a:ext cx="638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EQF-6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6ECF93-97CD-4C2B-8A2E-73CC82655634}"/>
                </a:ext>
              </a:extLst>
            </p:cNvPr>
            <p:cNvSpPr txBox="1"/>
            <p:nvPr/>
          </p:nvSpPr>
          <p:spPr>
            <a:xfrm>
              <a:off x="6127935" y="1798874"/>
              <a:ext cx="750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Basic Fusion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2B633A-3DF7-4233-8B05-2CF8B27BA9CB}"/>
                </a:ext>
              </a:extLst>
            </p:cNvPr>
            <p:cNvSpPr txBox="1"/>
            <p:nvPr/>
          </p:nvSpPr>
          <p:spPr>
            <a:xfrm>
              <a:off x="6396713" y="3248768"/>
              <a:ext cx="1134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Specific Knowledge Fluency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2C8A19-1456-4301-895F-943276608C27}"/>
                </a:ext>
              </a:extLst>
            </p:cNvPr>
            <p:cNvSpPr txBox="1"/>
            <p:nvPr/>
          </p:nvSpPr>
          <p:spPr>
            <a:xfrm>
              <a:off x="6066834" y="3876011"/>
              <a:ext cx="9258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Specific Toolbox Mastery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B3B6902-1A94-4008-874B-51E4ADBC55F3}"/>
                </a:ext>
              </a:extLst>
            </p:cNvPr>
            <p:cNvSpPr txBox="1"/>
            <p:nvPr/>
          </p:nvSpPr>
          <p:spPr>
            <a:xfrm>
              <a:off x="6877983" y="1851712"/>
              <a:ext cx="1000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Systems</a:t>
              </a:r>
              <a:b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Engineering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17C48C7-2990-4A88-8F10-35FBC67B3636}"/>
                </a:ext>
              </a:extLst>
            </p:cNvPr>
            <p:cNvSpPr txBox="1"/>
            <p:nvPr/>
          </p:nvSpPr>
          <p:spPr>
            <a:xfrm>
              <a:off x="4639475" y="1861753"/>
              <a:ext cx="12490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Communication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38D966F-7EE0-4A7E-8A4B-09FF8932E5D0}"/>
                </a:ext>
              </a:extLst>
            </p:cNvPr>
            <p:cNvSpPr txBox="1"/>
            <p:nvPr/>
          </p:nvSpPr>
          <p:spPr>
            <a:xfrm>
              <a:off x="5141411" y="2102595"/>
              <a:ext cx="9412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Leadership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2E55E6-CDCC-436D-8A42-5B97C0038B69}"/>
                </a:ext>
              </a:extLst>
            </p:cNvPr>
            <p:cNvSpPr txBox="1"/>
            <p:nvPr/>
          </p:nvSpPr>
          <p:spPr>
            <a:xfrm>
              <a:off x="7811735" y="2025133"/>
              <a:ext cx="10899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>
                  <a:latin typeface="Arial" panose="020B0604020202020204" pitchFamily="34" charset="0"/>
                  <a:cs typeface="Arial" panose="020B0604020202020204" pitchFamily="34" charset="0"/>
                </a:rPr>
                <a:t>Project Management</a:t>
              </a:r>
              <a:endParaRPr lang="en-150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2CD2EC7-2015-4D69-8E64-701DFA720A5B}"/>
              </a:ext>
            </a:extLst>
          </p:cNvPr>
          <p:cNvSpPr txBox="1"/>
          <p:nvPr/>
        </p:nvSpPr>
        <p:spPr>
          <a:xfrm>
            <a:off x="5870200" y="2415147"/>
            <a:ext cx="95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Fusion Science Awareness</a:t>
            </a:r>
            <a:endParaRPr lang="en-150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57ABB7-D892-4B01-9E75-8A664589087D}"/>
              </a:ext>
            </a:extLst>
          </p:cNvPr>
          <p:cNvSpPr txBox="1"/>
          <p:nvPr/>
        </p:nvSpPr>
        <p:spPr>
          <a:xfrm>
            <a:off x="7068090" y="2368058"/>
            <a:ext cx="95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</a:p>
          <a:p>
            <a:pPr algn="ctr"/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pPr algn="ctr"/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04A9B5A3-EE85-4EB6-A6BE-2E291F367B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6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3447-A928-454E-917B-5E1588D95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Programme breakdown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63F81-A7A7-4FC5-943E-88DEA114D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4618856" cy="4896544"/>
          </a:xfrm>
        </p:spPr>
        <p:txBody>
          <a:bodyPr>
            <a:normAutofit/>
          </a:bodyPr>
          <a:lstStyle/>
          <a:p>
            <a:r>
              <a:rPr lang="nl-NL" sz="1800"/>
              <a:t>Central Programme:</a:t>
            </a:r>
          </a:p>
          <a:p>
            <a:pPr lvl="1"/>
            <a:r>
              <a:rPr lang="nl-NL" sz="1400"/>
              <a:t>Joint Workshops</a:t>
            </a:r>
          </a:p>
          <a:p>
            <a:pPr lvl="1"/>
            <a:r>
              <a:rPr lang="nl-NL" sz="1400"/>
              <a:t>Seminars of own work</a:t>
            </a:r>
          </a:p>
          <a:p>
            <a:pPr lvl="1"/>
            <a:r>
              <a:rPr lang="nl-NL" sz="1400"/>
              <a:t>Annual Trainee Meeting</a:t>
            </a:r>
          </a:p>
          <a:p>
            <a:r>
              <a:rPr lang="nl-NL" sz="1800"/>
              <a:t>Intervision Group:</a:t>
            </a:r>
          </a:p>
          <a:p>
            <a:pPr lvl="1"/>
            <a:r>
              <a:rPr lang="nl-NL" sz="1400"/>
              <a:t>A group of ~5 trainees discussing their progress, sharing feedback</a:t>
            </a:r>
          </a:p>
          <a:p>
            <a:pPr lvl="1"/>
            <a:r>
              <a:rPr lang="nl-NL" sz="1400"/>
              <a:t>Case work</a:t>
            </a:r>
          </a:p>
          <a:p>
            <a:r>
              <a:rPr lang="nl-NL" sz="1800"/>
              <a:t>Individual Training Programme:</a:t>
            </a:r>
          </a:p>
          <a:p>
            <a:pPr lvl="1"/>
            <a:r>
              <a:rPr lang="nl-NL" sz="1400"/>
              <a:t>Organised by lab/trainee </a:t>
            </a:r>
          </a:p>
          <a:p>
            <a:pPr lvl="1"/>
            <a:r>
              <a:rPr lang="nl-NL" sz="1400"/>
              <a:t>Supervised by PMU (guidelines/criteria)</a:t>
            </a:r>
          </a:p>
          <a:p>
            <a:pPr lvl="1"/>
            <a:r>
              <a:rPr lang="nl-NL" sz="1400"/>
              <a:t>Lab mentorship</a:t>
            </a:r>
          </a:p>
          <a:p>
            <a:pPr lvl="1"/>
            <a:r>
              <a:rPr lang="nl-NL" sz="1400" i="1"/>
              <a:t>and: </a:t>
            </a:r>
            <a:r>
              <a:rPr lang="nl-NL" sz="1400"/>
              <a:t>international / industry mentorship</a:t>
            </a:r>
          </a:p>
          <a:p>
            <a:r>
              <a:rPr lang="nl-NL" sz="1800"/>
              <a:t>Core Project Work:</a:t>
            </a:r>
          </a:p>
          <a:p>
            <a:pPr lvl="1"/>
            <a:r>
              <a:rPr lang="nl-NL" sz="1400"/>
              <a:t>The proposed work programme in the lab</a:t>
            </a:r>
          </a:p>
          <a:p>
            <a:pPr lvl="1"/>
            <a:r>
              <a:rPr lang="nl-NL" sz="1400"/>
              <a:t>Aligned with the project / DCT / ITER</a:t>
            </a:r>
            <a:endParaRPr lang="en-150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FF5F55-7B1E-4C6E-9D82-B3D963965EBD}"/>
              </a:ext>
            </a:extLst>
          </p:cNvPr>
          <p:cNvSpPr/>
          <p:nvPr/>
        </p:nvSpPr>
        <p:spPr>
          <a:xfrm>
            <a:off x="5508104" y="3284984"/>
            <a:ext cx="1008112" cy="29523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5993C-DDE7-461B-8323-DE199FB53647}"/>
              </a:ext>
            </a:extLst>
          </p:cNvPr>
          <p:cNvSpPr/>
          <p:nvPr/>
        </p:nvSpPr>
        <p:spPr>
          <a:xfrm>
            <a:off x="5508104" y="1979549"/>
            <a:ext cx="100811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A65098-4394-4863-95BB-8AD387623AC3}"/>
              </a:ext>
            </a:extLst>
          </p:cNvPr>
          <p:cNvSpPr/>
          <p:nvPr/>
        </p:nvSpPr>
        <p:spPr>
          <a:xfrm>
            <a:off x="5508104" y="1610217"/>
            <a:ext cx="100811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43AB49-559B-45CC-A68A-071CF192FB9B}"/>
              </a:ext>
            </a:extLst>
          </p:cNvPr>
          <p:cNvSpPr txBox="1"/>
          <p:nvPr/>
        </p:nvSpPr>
        <p:spPr>
          <a:xfrm>
            <a:off x="6588224" y="1683895"/>
            <a:ext cx="2055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2% Central Programme</a:t>
            </a:r>
            <a:endParaRPr lang="en-150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2BE5D4-D4BF-4E32-8B90-9FA651324724}"/>
              </a:ext>
            </a:extLst>
          </p:cNvPr>
          <p:cNvSpPr txBox="1"/>
          <p:nvPr/>
        </p:nvSpPr>
        <p:spPr>
          <a:xfrm>
            <a:off x="6588224" y="2071227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2% Intervision Group</a:t>
            </a:r>
            <a:endParaRPr lang="en-150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3A888A-DE32-42A2-9BF5-C68472E975DE}"/>
              </a:ext>
            </a:extLst>
          </p:cNvPr>
          <p:cNvSpPr/>
          <p:nvPr/>
        </p:nvSpPr>
        <p:spPr>
          <a:xfrm>
            <a:off x="5508104" y="2348881"/>
            <a:ext cx="1008112" cy="9361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07825E-8569-4AFB-AB10-07C747A5E2F5}"/>
              </a:ext>
            </a:extLst>
          </p:cNvPr>
          <p:cNvSpPr txBox="1"/>
          <p:nvPr/>
        </p:nvSpPr>
        <p:spPr>
          <a:xfrm>
            <a:off x="6588224" y="2561635"/>
            <a:ext cx="211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16% Individual Training Programme</a:t>
            </a:r>
            <a:endParaRPr lang="en-150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150199-50B8-45DA-83CA-BF85C7B0D589}"/>
              </a:ext>
            </a:extLst>
          </p:cNvPr>
          <p:cNvSpPr txBox="1"/>
          <p:nvPr/>
        </p:nvSpPr>
        <p:spPr>
          <a:xfrm>
            <a:off x="6601425" y="4453371"/>
            <a:ext cx="2053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Arial" panose="020B0604020202020204" pitchFamily="34" charset="0"/>
                <a:cs typeface="Arial" panose="020B0604020202020204" pitchFamily="34" charset="0"/>
              </a:rPr>
              <a:t>80% Core Project Work</a:t>
            </a:r>
            <a:endParaRPr lang="en-150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32966B-6013-45F2-8041-59E96C9D7F0B}"/>
              </a:ext>
            </a:extLst>
          </p:cNvPr>
          <p:cNvSpPr txBox="1"/>
          <p:nvPr/>
        </p:nvSpPr>
        <p:spPr>
          <a:xfrm>
            <a:off x="7511421" y="741590"/>
            <a:ext cx="16561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100" i="1">
                <a:latin typeface="Arial" panose="020B0604020202020204" pitchFamily="34" charset="0"/>
                <a:cs typeface="Arial" panose="020B0604020202020204" pitchFamily="34" charset="0"/>
              </a:rPr>
              <a:t>In a 40 hr work week, this amounts to: 1 hour Central Programme and 1 hour Peer Group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6CE477C8-D1B3-4BB3-862E-35A22FE77C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2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B6DCE04-861B-4297-93EE-A89AA502170B}"/>
              </a:ext>
            </a:extLst>
          </p:cNvPr>
          <p:cNvGrpSpPr/>
          <p:nvPr/>
        </p:nvGrpSpPr>
        <p:grpSpPr>
          <a:xfrm>
            <a:off x="2395934" y="4342627"/>
            <a:ext cx="4041998" cy="2493480"/>
            <a:chOff x="2472392" y="4376245"/>
            <a:chExt cx="4041998" cy="2493480"/>
          </a:xfrm>
        </p:grpSpPr>
        <p:sp>
          <p:nvSpPr>
            <p:cNvPr id="14" name="Rounded Rectangle 13"/>
            <p:cNvSpPr/>
            <p:nvPr/>
          </p:nvSpPr>
          <p:spPr>
            <a:xfrm rot="16200000">
              <a:off x="3728206" y="3775522"/>
              <a:ext cx="1934128" cy="3605301"/>
            </a:xfrm>
            <a:prstGeom prst="roundRect">
              <a:avLst/>
            </a:prstGeom>
            <a:ln>
              <a:noFill/>
            </a:ln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59611">
              <a:off x="2472392" y="4376245"/>
              <a:ext cx="4041998" cy="249348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D27AB8-F9D4-48A8-BD3A-458FC0938CC4}"/>
              </a:ext>
            </a:extLst>
          </p:cNvPr>
          <p:cNvGrpSpPr/>
          <p:nvPr/>
        </p:nvGrpSpPr>
        <p:grpSpPr>
          <a:xfrm rot="21274934">
            <a:off x="1094108" y="550570"/>
            <a:ext cx="2493480" cy="4041998"/>
            <a:chOff x="737811" y="646810"/>
            <a:chExt cx="2493480" cy="4041998"/>
          </a:xfrm>
        </p:grpSpPr>
        <p:sp>
          <p:nvSpPr>
            <p:cNvPr id="3" name="Rounded Rectangle 2"/>
            <p:cNvSpPr/>
            <p:nvPr/>
          </p:nvSpPr>
          <p:spPr>
            <a:xfrm rot="1413413">
              <a:off x="1140704" y="1000974"/>
              <a:ext cx="1934128" cy="3605301"/>
            </a:xfrm>
            <a:prstGeom prst="roundRect">
              <a:avLst/>
            </a:prstGeom>
            <a:ln>
              <a:noFill/>
            </a:ln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7644825">
              <a:off x="-36448" y="1421069"/>
              <a:ext cx="4041998" cy="249348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4723177-8A42-4572-9220-46C1011AEAC5}"/>
              </a:ext>
            </a:extLst>
          </p:cNvPr>
          <p:cNvGrpSpPr/>
          <p:nvPr/>
        </p:nvGrpSpPr>
        <p:grpSpPr>
          <a:xfrm rot="539397">
            <a:off x="5603427" y="828644"/>
            <a:ext cx="2493480" cy="4041998"/>
            <a:chOff x="5603201" y="646810"/>
            <a:chExt cx="2493480" cy="4041998"/>
          </a:xfrm>
        </p:grpSpPr>
        <p:sp>
          <p:nvSpPr>
            <p:cNvPr id="13" name="Rounded Rectangle 12"/>
            <p:cNvSpPr/>
            <p:nvPr/>
          </p:nvSpPr>
          <p:spPr>
            <a:xfrm rot="19523432">
              <a:off x="5776889" y="884763"/>
              <a:ext cx="1934128" cy="3605301"/>
            </a:xfrm>
            <a:prstGeom prst="roundRect">
              <a:avLst/>
            </a:prstGeom>
            <a:ln>
              <a:noFill/>
            </a:ln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5210489">
              <a:off x="4828942" y="1421069"/>
              <a:ext cx="4041998" cy="249348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trainee teams are foreseen</a:t>
            </a:r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590445" y="2906889"/>
            <a:ext cx="222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Joint Seminars (online)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2879" y="2179119"/>
            <a:ext cx="116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Garamond" panose="02020404030301010803" pitchFamily="18" charset="0"/>
              </a:rPr>
              <a:t>Intervision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1556792"/>
            <a:ext cx="85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DCT</a:t>
            </a:r>
            <a:endParaRPr lang="en-GB" sz="3200"/>
          </a:p>
        </p:txBody>
      </p:sp>
      <p:sp>
        <p:nvSpPr>
          <p:cNvPr id="18" name="TextBox 17"/>
          <p:cNvSpPr txBox="1"/>
          <p:nvPr/>
        </p:nvSpPr>
        <p:spPr>
          <a:xfrm>
            <a:off x="2248427" y="5955250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WPs</a:t>
            </a:r>
            <a:endParaRPr lang="en-GB" sz="3200"/>
          </a:p>
        </p:txBody>
      </p:sp>
      <p:sp>
        <p:nvSpPr>
          <p:cNvPr id="19" name="TextBox 18"/>
          <p:cNvSpPr txBox="1"/>
          <p:nvPr/>
        </p:nvSpPr>
        <p:spPr>
          <a:xfrm>
            <a:off x="7308304" y="1412668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ITER</a:t>
            </a:r>
            <a:endParaRPr lang="en-GB" sz="3200"/>
          </a:p>
        </p:txBody>
      </p:sp>
      <p:sp>
        <p:nvSpPr>
          <p:cNvPr id="20" name="TextBox 19"/>
          <p:cNvSpPr txBox="1"/>
          <p:nvPr/>
        </p:nvSpPr>
        <p:spPr>
          <a:xfrm>
            <a:off x="4222607" y="3476287"/>
            <a:ext cx="164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Annual Meet-up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A4AA54-6D62-4505-9A9B-A5CDB933A3BE}"/>
              </a:ext>
            </a:extLst>
          </p:cNvPr>
          <p:cNvSpPr txBox="1"/>
          <p:nvPr/>
        </p:nvSpPr>
        <p:spPr>
          <a:xfrm>
            <a:off x="1763824" y="2868337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Group</a:t>
            </a:r>
          </a:p>
          <a:p>
            <a:r>
              <a:rPr lang="en-US">
                <a:latin typeface="Garamond" panose="02020404030301010803" pitchFamily="18" charset="0"/>
              </a:rPr>
              <a:t>  assignments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D60F2770-5499-423F-98C8-BB9FEA3A4828}" type="slidenum">
              <a:rPr lang="en-GB" smtClean="0"/>
              <a:t>8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736258" y="2069483"/>
            <a:ext cx="116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Garamond" panose="02020404030301010803" pitchFamily="18" charset="0"/>
              </a:rPr>
              <a:t>Intervision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A4AA54-6D62-4505-9A9B-A5CDB933A3BE}"/>
              </a:ext>
            </a:extLst>
          </p:cNvPr>
          <p:cNvSpPr txBox="1"/>
          <p:nvPr/>
        </p:nvSpPr>
        <p:spPr>
          <a:xfrm>
            <a:off x="6135458" y="2845195"/>
            <a:ext cx="137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Group</a:t>
            </a:r>
          </a:p>
          <a:p>
            <a:r>
              <a:rPr lang="en-US" smtClean="0">
                <a:latin typeface="Garamond" panose="02020404030301010803" pitchFamily="18" charset="0"/>
              </a:rPr>
              <a:t>assignments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73188" y="4783481"/>
            <a:ext cx="116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Garamond" panose="02020404030301010803" pitchFamily="18" charset="0"/>
              </a:rPr>
              <a:t>Intervision</a:t>
            </a:r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A4AA54-6D62-4505-9A9B-A5CDB933A3BE}"/>
              </a:ext>
            </a:extLst>
          </p:cNvPr>
          <p:cNvSpPr txBox="1"/>
          <p:nvPr/>
        </p:nvSpPr>
        <p:spPr>
          <a:xfrm>
            <a:off x="4355752" y="5169622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Garamond" panose="02020404030301010803" pitchFamily="18" charset="0"/>
              </a:rPr>
              <a:t>Group</a:t>
            </a:r>
          </a:p>
          <a:p>
            <a:r>
              <a:rPr lang="en-US">
                <a:latin typeface="Garamond" panose="02020404030301010803" pitchFamily="18" charset="0"/>
              </a:rPr>
              <a:t>  assignments</a:t>
            </a:r>
            <a:endParaRPr lang="en-GB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0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B3EE-B0E0-4509-A777-D9B73D0C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Finance &amp; Mobility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854C3-E622-4D98-A05A-E276ECB8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EUROfusion funds salary, equipment and mobility</a:t>
            </a:r>
          </a:p>
          <a:p>
            <a:pPr lvl="1"/>
            <a:r>
              <a:rPr lang="nl-NL"/>
              <a:t>up to limits and </a:t>
            </a:r>
            <a:r>
              <a:rPr lang="nl-NL" smtClean="0"/>
              <a:t>approval</a:t>
            </a:r>
          </a:p>
          <a:p>
            <a:pPr lvl="1"/>
            <a:r>
              <a:rPr lang="nl-NL" smtClean="0"/>
              <a:t>Funding rate: 70%</a:t>
            </a:r>
            <a:r>
              <a:rPr lang="nl-NL"/>
              <a:t/>
            </a:r>
            <a:br>
              <a:rPr lang="nl-NL"/>
            </a:br>
            <a:endParaRPr lang="nl-NL"/>
          </a:p>
          <a:p>
            <a:r>
              <a:rPr lang="nl-NL"/>
              <a:t>For a project with ITER, the requirement will be to spend a </a:t>
            </a:r>
            <a:r>
              <a:rPr lang="nl-NL" smtClean="0"/>
              <a:t>certain amount of time on site</a:t>
            </a:r>
          </a:p>
          <a:p>
            <a:pPr lvl="1"/>
            <a:r>
              <a:rPr lang="nl-NL" smtClean="0"/>
              <a:t>Conditions being worked out</a:t>
            </a:r>
            <a:endParaRPr lang="en-1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Guido Lange | EUROfusion Traineeship | Page </a:t>
            </a:r>
            <a:fld id="{A19DC85A-7359-43F7-8588-5B7577462B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1835"/>
      </p:ext>
    </p:extLst>
  </p:cSld>
  <p:clrMapOvr>
    <a:masterClrMapping/>
  </p:clrMapOvr>
</p:sld>
</file>

<file path=ppt/theme/theme1.xml><?xml version="1.0" encoding="utf-8"?>
<a:theme xmlns:a="http://schemas.openxmlformats.org/drawingml/2006/main" name="EUROfusion.1line_5_3_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EUROfusion.1line_5_3_2019</Template>
  <TotalTime>1895</TotalTime>
  <Words>1382</Words>
  <Application>Microsoft Office PowerPoint</Application>
  <PresentationFormat>On-screen Show (4:3)</PresentationFormat>
  <Paragraphs>246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EUROfusion.1line_5_3_2019</vt:lpstr>
      <vt:lpstr>EUROfusion Engineering Traineeship</vt:lpstr>
      <vt:lpstr>EUROfusion Engineering Grant</vt:lpstr>
      <vt:lpstr>Projects</vt:lpstr>
      <vt:lpstr>FSD/WP Projects longlist</vt:lpstr>
      <vt:lpstr>EEG setup: steps for improvement</vt:lpstr>
      <vt:lpstr>We want to deliver T-shaped engineers</vt:lpstr>
      <vt:lpstr>Programme breakdown</vt:lpstr>
      <vt:lpstr>Three trainee teams are foreseen</vt:lpstr>
      <vt:lpstr>Finance &amp; Mobility</vt:lpstr>
      <vt:lpstr>Joint courses and seminars</vt:lpstr>
      <vt:lpstr>Intervision groups</vt:lpstr>
      <vt:lpstr>Mentoring is a key element in growth</vt:lpstr>
      <vt:lpstr>Job description template</vt:lpstr>
      <vt:lpstr>Backup</vt:lpstr>
    </vt:vector>
  </TitlesOfParts>
  <Company>Windows User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Folk Viktorija</dc:creator>
  <cp:lastModifiedBy>Lange Guido</cp:lastModifiedBy>
  <cp:revision>281</cp:revision>
  <cp:lastPrinted>2014-10-16T14:51:28Z</cp:lastPrinted>
  <dcterms:created xsi:type="dcterms:W3CDTF">2019-06-28T13:16:02Z</dcterms:created>
  <dcterms:modified xsi:type="dcterms:W3CDTF">2021-05-18T05:38:54Z</dcterms:modified>
</cp:coreProperties>
</file>