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72" r:id="rId3"/>
    <p:sldId id="273" r:id="rId4"/>
    <p:sldId id="283" r:id="rId5"/>
    <p:sldId id="284" r:id="rId6"/>
    <p:sldId id="285" r:id="rId7"/>
    <p:sldId id="288" r:id="rId8"/>
    <p:sldId id="286" r:id="rId9"/>
    <p:sldId id="278" r:id="rId10"/>
    <p:sldId id="279" r:id="rId11"/>
    <p:sldId id="280" r:id="rId12"/>
    <p:sldId id="281" r:id="rId13"/>
    <p:sldId id="282" r:id="rId14"/>
    <p:sldId id="287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30" autoAdjust="0"/>
    <p:restoredTop sz="94660"/>
  </p:normalViewPr>
  <p:slideViewPr>
    <p:cSldViewPr snapToGrid="0">
      <p:cViewPr varScale="1">
        <p:scale>
          <a:sx n="56" d="100"/>
          <a:sy n="56" d="100"/>
        </p:scale>
        <p:origin x="90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5D6AD9-E75E-49E8-A243-CC5742D551FC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78F5321-5F7E-401D-B277-99573FC7E080}">
      <dgm:prSet phldrT="[Testo]"/>
      <dgm:spPr/>
      <dgm:t>
        <a:bodyPr/>
        <a:lstStyle/>
        <a:p>
          <a:r>
            <a:rPr lang="it-IT" dirty="0" err="1" smtClean="0"/>
            <a:t>Gyrokinetics</a:t>
          </a:r>
          <a:endParaRPr lang="it-IT" dirty="0"/>
        </a:p>
      </dgm:t>
    </dgm:pt>
    <dgm:pt modelId="{03543308-F20E-403A-9EA5-5A1464701D92}" type="parTrans" cxnId="{411A0967-958A-48FB-8A1F-91BBD857C3FF}">
      <dgm:prSet/>
      <dgm:spPr/>
      <dgm:t>
        <a:bodyPr/>
        <a:lstStyle/>
        <a:p>
          <a:endParaRPr lang="it-IT"/>
        </a:p>
      </dgm:t>
    </dgm:pt>
    <dgm:pt modelId="{CD752EC1-152B-4341-B2CC-3CCD3A8AC942}" type="sibTrans" cxnId="{411A0967-958A-48FB-8A1F-91BBD857C3FF}">
      <dgm:prSet/>
      <dgm:spPr/>
      <dgm:t>
        <a:bodyPr/>
        <a:lstStyle/>
        <a:p>
          <a:endParaRPr lang="it-IT"/>
        </a:p>
      </dgm:t>
    </dgm:pt>
    <dgm:pt modelId="{E2D3CF6A-388D-48C0-906C-2B5653025D18}">
      <dgm:prSet phldrT="[Testo]"/>
      <dgm:spPr/>
      <dgm:t>
        <a:bodyPr/>
        <a:lstStyle/>
        <a:p>
          <a:r>
            <a:rPr lang="it-IT" dirty="0" smtClean="0"/>
            <a:t>Dyson-</a:t>
          </a:r>
          <a:r>
            <a:rPr lang="it-IT" b="0" dirty="0" err="1" smtClean="0"/>
            <a:t>Schrödinger</a:t>
          </a:r>
          <a:endParaRPr lang="it-IT" dirty="0"/>
        </a:p>
      </dgm:t>
    </dgm:pt>
    <dgm:pt modelId="{6D36836A-76F4-4442-8DF3-0072E12358CC}" type="parTrans" cxnId="{29D68688-1C7A-4F8A-997B-B9D4F55F46F0}">
      <dgm:prSet/>
      <dgm:spPr/>
      <dgm:t>
        <a:bodyPr/>
        <a:lstStyle/>
        <a:p>
          <a:endParaRPr lang="it-IT"/>
        </a:p>
      </dgm:t>
    </dgm:pt>
    <dgm:pt modelId="{AA99C870-643D-4C43-A86A-9CEA7225B9BD}" type="sibTrans" cxnId="{29D68688-1C7A-4F8A-997B-B9D4F55F46F0}">
      <dgm:prSet/>
      <dgm:spPr/>
      <dgm:t>
        <a:bodyPr/>
        <a:lstStyle/>
        <a:p>
          <a:endParaRPr lang="it-IT"/>
        </a:p>
      </dgm:t>
    </dgm:pt>
    <dgm:pt modelId="{2CB1CC84-4A06-49F9-9192-E8A32DC35425}">
      <dgm:prSet phldrT="[Testo]"/>
      <dgm:spPr/>
      <dgm:t>
        <a:bodyPr/>
        <a:lstStyle/>
        <a:p>
          <a:r>
            <a:rPr lang="it-IT" dirty="0" err="1" smtClean="0"/>
            <a:t>Quasilinear</a:t>
          </a:r>
          <a:endParaRPr lang="it-IT" dirty="0"/>
        </a:p>
      </dgm:t>
    </dgm:pt>
    <dgm:pt modelId="{F9A5F268-3B25-4886-8A73-D26A9D6FA97C}" type="parTrans" cxnId="{4163AEEF-2E5D-4681-92A2-99BF2065F118}">
      <dgm:prSet/>
      <dgm:spPr/>
      <dgm:t>
        <a:bodyPr/>
        <a:lstStyle/>
        <a:p>
          <a:endParaRPr lang="it-IT"/>
        </a:p>
      </dgm:t>
    </dgm:pt>
    <dgm:pt modelId="{88D01C7E-F695-4D01-A48A-D0A42656055E}" type="sibTrans" cxnId="{4163AEEF-2E5D-4681-92A2-99BF2065F118}">
      <dgm:prSet/>
      <dgm:spPr/>
      <dgm:t>
        <a:bodyPr/>
        <a:lstStyle/>
        <a:p>
          <a:endParaRPr lang="it-IT"/>
        </a:p>
      </dgm:t>
    </dgm:pt>
    <dgm:pt modelId="{2705CDD3-9680-443E-AB4A-15CCFF9DB92E}" type="pres">
      <dgm:prSet presAssocID="{265D6AD9-E75E-49E8-A243-CC5742D551FC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D5BE51F-3AAC-4EE6-9E5F-BF43F72A5680}" type="pres">
      <dgm:prSet presAssocID="{265D6AD9-E75E-49E8-A243-CC5742D551FC}" presName="comp1" presStyleCnt="0"/>
      <dgm:spPr/>
    </dgm:pt>
    <dgm:pt modelId="{3509AAB9-1D27-4AE7-9829-CE36B3456872}" type="pres">
      <dgm:prSet presAssocID="{265D6AD9-E75E-49E8-A243-CC5742D551FC}" presName="circle1" presStyleLbl="node1" presStyleIdx="0" presStyleCnt="3"/>
      <dgm:spPr/>
      <dgm:t>
        <a:bodyPr/>
        <a:lstStyle/>
        <a:p>
          <a:endParaRPr lang="it-IT"/>
        </a:p>
      </dgm:t>
    </dgm:pt>
    <dgm:pt modelId="{D24DE665-5AD7-438B-84B8-2C1492A59C93}" type="pres">
      <dgm:prSet presAssocID="{265D6AD9-E75E-49E8-A243-CC5742D551FC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794D280-20F3-4A70-8561-90EB8BCB1555}" type="pres">
      <dgm:prSet presAssocID="{265D6AD9-E75E-49E8-A243-CC5742D551FC}" presName="comp2" presStyleCnt="0"/>
      <dgm:spPr/>
    </dgm:pt>
    <dgm:pt modelId="{9EB9A57A-8FF9-4312-B148-5C7724316772}" type="pres">
      <dgm:prSet presAssocID="{265D6AD9-E75E-49E8-A243-CC5742D551FC}" presName="circle2" presStyleLbl="node1" presStyleIdx="1" presStyleCnt="3"/>
      <dgm:spPr/>
      <dgm:t>
        <a:bodyPr/>
        <a:lstStyle/>
        <a:p>
          <a:endParaRPr lang="it-IT"/>
        </a:p>
      </dgm:t>
    </dgm:pt>
    <dgm:pt modelId="{AC8AE59B-0796-4303-A116-2CB6A3101B12}" type="pres">
      <dgm:prSet presAssocID="{265D6AD9-E75E-49E8-A243-CC5742D551FC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C4C336F-C1C9-4A8E-A9BD-8DD207710363}" type="pres">
      <dgm:prSet presAssocID="{265D6AD9-E75E-49E8-A243-CC5742D551FC}" presName="comp3" presStyleCnt="0"/>
      <dgm:spPr/>
    </dgm:pt>
    <dgm:pt modelId="{539794FE-760D-458E-9114-D521C01F9189}" type="pres">
      <dgm:prSet presAssocID="{265D6AD9-E75E-49E8-A243-CC5742D551FC}" presName="circle3" presStyleLbl="node1" presStyleIdx="2" presStyleCnt="3"/>
      <dgm:spPr/>
      <dgm:t>
        <a:bodyPr/>
        <a:lstStyle/>
        <a:p>
          <a:endParaRPr lang="it-IT"/>
        </a:p>
      </dgm:t>
    </dgm:pt>
    <dgm:pt modelId="{14CBD93E-C7EF-4007-A4C3-828EA7324B26}" type="pres">
      <dgm:prSet presAssocID="{265D6AD9-E75E-49E8-A243-CC5742D551FC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C3FFD85-2B00-4D60-865D-94051B1F6FCC}" type="presOf" srcId="{E2D3CF6A-388D-48C0-906C-2B5653025D18}" destId="{9EB9A57A-8FF9-4312-B148-5C7724316772}" srcOrd="0" destOrd="0" presId="urn:microsoft.com/office/officeart/2005/8/layout/venn2"/>
    <dgm:cxn modelId="{C04E9164-8E8C-4629-B5A5-47CC2A021E7D}" type="presOf" srcId="{E78F5321-5F7E-401D-B277-99573FC7E080}" destId="{3509AAB9-1D27-4AE7-9829-CE36B3456872}" srcOrd="0" destOrd="0" presId="urn:microsoft.com/office/officeart/2005/8/layout/venn2"/>
    <dgm:cxn modelId="{BB71DA44-8604-458F-B264-DE1D7CD7CC81}" type="presOf" srcId="{E2D3CF6A-388D-48C0-906C-2B5653025D18}" destId="{AC8AE59B-0796-4303-A116-2CB6A3101B12}" srcOrd="1" destOrd="0" presId="urn:microsoft.com/office/officeart/2005/8/layout/venn2"/>
    <dgm:cxn modelId="{29D68688-1C7A-4F8A-997B-B9D4F55F46F0}" srcId="{265D6AD9-E75E-49E8-A243-CC5742D551FC}" destId="{E2D3CF6A-388D-48C0-906C-2B5653025D18}" srcOrd="1" destOrd="0" parTransId="{6D36836A-76F4-4442-8DF3-0072E12358CC}" sibTransId="{AA99C870-643D-4C43-A86A-9CEA7225B9BD}"/>
    <dgm:cxn modelId="{411A0967-958A-48FB-8A1F-91BBD857C3FF}" srcId="{265D6AD9-E75E-49E8-A243-CC5742D551FC}" destId="{E78F5321-5F7E-401D-B277-99573FC7E080}" srcOrd="0" destOrd="0" parTransId="{03543308-F20E-403A-9EA5-5A1464701D92}" sibTransId="{CD752EC1-152B-4341-B2CC-3CCD3A8AC942}"/>
    <dgm:cxn modelId="{4DB13AA7-D0B5-4480-99F0-E52F3A0F9D9B}" type="presOf" srcId="{2CB1CC84-4A06-49F9-9192-E8A32DC35425}" destId="{539794FE-760D-458E-9114-D521C01F9189}" srcOrd="0" destOrd="0" presId="urn:microsoft.com/office/officeart/2005/8/layout/venn2"/>
    <dgm:cxn modelId="{B72BF09D-FC24-4846-BDDB-9AAD6145CAA1}" type="presOf" srcId="{2CB1CC84-4A06-49F9-9192-E8A32DC35425}" destId="{14CBD93E-C7EF-4007-A4C3-828EA7324B26}" srcOrd="1" destOrd="0" presId="urn:microsoft.com/office/officeart/2005/8/layout/venn2"/>
    <dgm:cxn modelId="{4163AEEF-2E5D-4681-92A2-99BF2065F118}" srcId="{265D6AD9-E75E-49E8-A243-CC5742D551FC}" destId="{2CB1CC84-4A06-49F9-9192-E8A32DC35425}" srcOrd="2" destOrd="0" parTransId="{F9A5F268-3B25-4886-8A73-D26A9D6FA97C}" sibTransId="{88D01C7E-F695-4D01-A48A-D0A42656055E}"/>
    <dgm:cxn modelId="{9BB82C65-53B7-4E34-9EE4-916693C880D4}" type="presOf" srcId="{E78F5321-5F7E-401D-B277-99573FC7E080}" destId="{D24DE665-5AD7-438B-84B8-2C1492A59C93}" srcOrd="1" destOrd="0" presId="urn:microsoft.com/office/officeart/2005/8/layout/venn2"/>
    <dgm:cxn modelId="{BCC0144C-066F-4866-AF8D-230CAA3D1F6C}" type="presOf" srcId="{265D6AD9-E75E-49E8-A243-CC5742D551FC}" destId="{2705CDD3-9680-443E-AB4A-15CCFF9DB92E}" srcOrd="0" destOrd="0" presId="urn:microsoft.com/office/officeart/2005/8/layout/venn2"/>
    <dgm:cxn modelId="{D978F2B4-736B-442C-9CED-66881EC57FEC}" type="presParOf" srcId="{2705CDD3-9680-443E-AB4A-15CCFF9DB92E}" destId="{7D5BE51F-3AAC-4EE6-9E5F-BF43F72A5680}" srcOrd="0" destOrd="0" presId="urn:microsoft.com/office/officeart/2005/8/layout/venn2"/>
    <dgm:cxn modelId="{A0D31C90-C72C-4530-94BD-0D1E078C1E45}" type="presParOf" srcId="{7D5BE51F-3AAC-4EE6-9E5F-BF43F72A5680}" destId="{3509AAB9-1D27-4AE7-9829-CE36B3456872}" srcOrd="0" destOrd="0" presId="urn:microsoft.com/office/officeart/2005/8/layout/venn2"/>
    <dgm:cxn modelId="{3DC578CA-A94E-4BAB-8632-6A9BA94EF128}" type="presParOf" srcId="{7D5BE51F-3AAC-4EE6-9E5F-BF43F72A5680}" destId="{D24DE665-5AD7-438B-84B8-2C1492A59C93}" srcOrd="1" destOrd="0" presId="urn:microsoft.com/office/officeart/2005/8/layout/venn2"/>
    <dgm:cxn modelId="{D654BF4A-9228-4B43-B68F-5E4859DE1DC6}" type="presParOf" srcId="{2705CDD3-9680-443E-AB4A-15CCFF9DB92E}" destId="{F794D280-20F3-4A70-8561-90EB8BCB1555}" srcOrd="1" destOrd="0" presId="urn:microsoft.com/office/officeart/2005/8/layout/venn2"/>
    <dgm:cxn modelId="{22DAE9E4-232F-40FD-B3EF-0AF6E53C663B}" type="presParOf" srcId="{F794D280-20F3-4A70-8561-90EB8BCB1555}" destId="{9EB9A57A-8FF9-4312-B148-5C7724316772}" srcOrd="0" destOrd="0" presId="urn:microsoft.com/office/officeart/2005/8/layout/venn2"/>
    <dgm:cxn modelId="{7B0E6D98-3902-47E2-AFC3-88AD71FDAE59}" type="presParOf" srcId="{F794D280-20F3-4A70-8561-90EB8BCB1555}" destId="{AC8AE59B-0796-4303-A116-2CB6A3101B12}" srcOrd="1" destOrd="0" presId="urn:microsoft.com/office/officeart/2005/8/layout/venn2"/>
    <dgm:cxn modelId="{0DAAF683-644B-49E2-825B-D7160BD47E6D}" type="presParOf" srcId="{2705CDD3-9680-443E-AB4A-15CCFF9DB92E}" destId="{DC4C336F-C1C9-4A8E-A9BD-8DD207710363}" srcOrd="2" destOrd="0" presId="urn:microsoft.com/office/officeart/2005/8/layout/venn2"/>
    <dgm:cxn modelId="{17F00A3B-9AD0-4AAE-9446-90C59212BF1D}" type="presParOf" srcId="{DC4C336F-C1C9-4A8E-A9BD-8DD207710363}" destId="{539794FE-760D-458E-9114-D521C01F9189}" srcOrd="0" destOrd="0" presId="urn:microsoft.com/office/officeart/2005/8/layout/venn2"/>
    <dgm:cxn modelId="{E5AF4736-5C3A-4B50-A3FF-227E7ED03468}" type="presParOf" srcId="{DC4C336F-C1C9-4A8E-A9BD-8DD207710363}" destId="{14CBD93E-C7EF-4007-A4C3-828EA7324B26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9AAB9-1D27-4AE7-9829-CE36B3456872}">
      <dsp:nvSpPr>
        <dsp:cNvPr id="0" name=""/>
        <dsp:cNvSpPr/>
      </dsp:nvSpPr>
      <dsp:spPr>
        <a:xfrm>
          <a:off x="1624188" y="0"/>
          <a:ext cx="6839656" cy="68396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err="1" smtClean="0"/>
            <a:t>Gyrokinetics</a:t>
          </a:r>
          <a:endParaRPr lang="it-IT" sz="2300" kern="1200" dirty="0"/>
        </a:p>
      </dsp:txBody>
      <dsp:txXfrm>
        <a:off x="3848787" y="341982"/>
        <a:ext cx="2390459" cy="1025948"/>
      </dsp:txXfrm>
    </dsp:sp>
    <dsp:sp modelId="{9EB9A57A-8FF9-4312-B148-5C7724316772}">
      <dsp:nvSpPr>
        <dsp:cNvPr id="0" name=""/>
        <dsp:cNvSpPr/>
      </dsp:nvSpPr>
      <dsp:spPr>
        <a:xfrm>
          <a:off x="2479145" y="1709913"/>
          <a:ext cx="5129742" cy="51297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/>
            <a:t>Dyson-</a:t>
          </a:r>
          <a:r>
            <a:rPr lang="it-IT" sz="2300" b="0" kern="1200" dirty="0" err="1" smtClean="0"/>
            <a:t>Schrödinger</a:t>
          </a:r>
          <a:endParaRPr lang="it-IT" sz="2300" kern="1200" dirty="0"/>
        </a:p>
      </dsp:txBody>
      <dsp:txXfrm>
        <a:off x="3848787" y="2030522"/>
        <a:ext cx="2390459" cy="961826"/>
      </dsp:txXfrm>
    </dsp:sp>
    <dsp:sp modelId="{539794FE-760D-458E-9114-D521C01F9189}">
      <dsp:nvSpPr>
        <dsp:cNvPr id="0" name=""/>
        <dsp:cNvSpPr/>
      </dsp:nvSpPr>
      <dsp:spPr>
        <a:xfrm>
          <a:off x="3334102" y="3419828"/>
          <a:ext cx="3419828" cy="34198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err="1" smtClean="0"/>
            <a:t>Quasilinear</a:t>
          </a:r>
          <a:endParaRPr lang="it-IT" sz="2300" kern="1200" dirty="0"/>
        </a:p>
      </dsp:txBody>
      <dsp:txXfrm>
        <a:off x="3834925" y="4274785"/>
        <a:ext cx="2418183" cy="1709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9" name="Shape 13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82545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t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8" y="5502"/>
            <a:ext cx="13000964" cy="1781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8269" y="1651905"/>
            <a:ext cx="13021338" cy="56689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8" y="5561778"/>
            <a:ext cx="13000964" cy="1781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" descr="Image"/>
          <p:cNvPicPr>
            <a:picLocks noChangeAspect="1"/>
          </p:cNvPicPr>
          <p:nvPr/>
        </p:nvPicPr>
        <p:blipFill>
          <a:blip r:embed="rId4">
            <a:alphaModFix amt="29515"/>
            <a:extLst/>
          </a:blip>
          <a:stretch>
            <a:fillRect/>
          </a:stretch>
        </p:blipFill>
        <p:spPr>
          <a:xfrm>
            <a:off x="6312184" y="671119"/>
            <a:ext cx="6650955" cy="6650955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85653" y="8478585"/>
            <a:ext cx="3034454" cy="482601"/>
          </a:xfrm>
          <a:prstGeom prst="rect">
            <a:avLst/>
          </a:prstGeom>
        </p:spPr>
        <p:txBody>
          <a:bodyPr lIns="70423" tIns="70423" rIns="70423" bIns="70423" anchor="ctr"/>
          <a:lstStyle>
            <a:lvl1pPr algn="r" defTabSz="1525853"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152" y="-16363"/>
            <a:ext cx="13004801" cy="1221446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Body Level One…"/>
          <p:cNvSpPr txBox="1">
            <a:spLocks noGrp="1"/>
          </p:cNvSpPr>
          <p:nvPr>
            <p:ph type="body" idx="1"/>
          </p:nvPr>
        </p:nvSpPr>
        <p:spPr>
          <a:xfrm>
            <a:off x="650239" y="2229859"/>
            <a:ext cx="11704322" cy="6428285"/>
          </a:xfrm>
          <a:prstGeom prst="rect">
            <a:avLst/>
          </a:prstGeom>
        </p:spPr>
        <p:txBody>
          <a:bodyPr lIns="70423" tIns="70423" rIns="70423" bIns="70423" anchor="t"/>
          <a:lstStyle>
            <a:lvl1pPr marL="546012" indent="-546012" defTabSz="1525853">
              <a:spcBef>
                <a:spcPts val="900"/>
              </a:spcBef>
              <a:buSzPct val="100000"/>
              <a:buFont typeface="Arial"/>
              <a:defRPr sz="3800">
                <a:latin typeface="Arial"/>
                <a:ea typeface="Arial"/>
                <a:cs typeface="Arial"/>
                <a:sym typeface="Arial"/>
              </a:defRPr>
            </a:lvl1pPr>
            <a:lvl2pPr marL="1090357" indent="-553924" defTabSz="1525853">
              <a:spcBef>
                <a:spcPts val="900"/>
              </a:spcBef>
              <a:buSzPct val="100000"/>
              <a:buFont typeface="Arial"/>
              <a:defRPr sz="3800">
                <a:latin typeface="Arial"/>
                <a:ea typeface="Arial"/>
                <a:cs typeface="Arial"/>
                <a:sym typeface="Arial"/>
              </a:defRPr>
            </a:lvl2pPr>
            <a:lvl3pPr marL="1558209" indent="-485343" defTabSz="1525853">
              <a:spcBef>
                <a:spcPts val="900"/>
              </a:spcBef>
              <a:buSzPct val="100000"/>
              <a:buFont typeface="Arial"/>
              <a:defRPr sz="3800">
                <a:latin typeface="Arial"/>
                <a:ea typeface="Arial"/>
                <a:cs typeface="Arial"/>
                <a:sym typeface="Arial"/>
              </a:defRPr>
            </a:lvl3pPr>
            <a:lvl4pPr marL="2052438" indent="-443139" defTabSz="1525853">
              <a:spcBef>
                <a:spcPts val="900"/>
              </a:spcBef>
              <a:buSzPct val="100000"/>
              <a:buFont typeface="Arial"/>
              <a:buChar char="–"/>
              <a:defRPr sz="3800">
                <a:latin typeface="Arial"/>
                <a:ea typeface="Arial"/>
                <a:cs typeface="Arial"/>
                <a:sym typeface="Arial"/>
              </a:defRPr>
            </a:lvl4pPr>
            <a:lvl5pPr marL="2588870" indent="-443139" defTabSz="1525853">
              <a:spcBef>
                <a:spcPts val="900"/>
              </a:spcBef>
              <a:buSzPct val="100000"/>
              <a:buFont typeface="Arial"/>
              <a:buChar char="»"/>
              <a:defRPr sz="3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Title Text"/>
          <p:cNvSpPr txBox="1">
            <a:spLocks noGrp="1"/>
          </p:cNvSpPr>
          <p:nvPr>
            <p:ph type="title"/>
          </p:nvPr>
        </p:nvSpPr>
        <p:spPr>
          <a:xfrm>
            <a:off x="701039" y="294249"/>
            <a:ext cx="10728962" cy="600222"/>
          </a:xfrm>
          <a:prstGeom prst="rect">
            <a:avLst/>
          </a:prstGeom>
        </p:spPr>
        <p:txBody>
          <a:bodyPr lIns="70423" tIns="70423" rIns="70423" bIns="70423"/>
          <a:lstStyle>
            <a:lvl1pPr algn="l" defTabSz="1525853">
              <a:lnSpc>
                <a:spcPts val="5200"/>
              </a:lnSpc>
              <a:defRPr sz="4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pic>
        <p:nvPicPr>
          <p:cNvPr id="13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12045" y="207964"/>
            <a:ext cx="746761" cy="746761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756986" y="353059"/>
            <a:ext cx="3034455" cy="482601"/>
          </a:xfrm>
          <a:prstGeom prst="rect">
            <a:avLst/>
          </a:prstGeom>
        </p:spPr>
        <p:txBody>
          <a:bodyPr lIns="70423" tIns="70423" rIns="70423" bIns="70423" anchor="ctr"/>
          <a:lstStyle>
            <a:lvl1pPr algn="r" defTabSz="1525853"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21"/>
          </p:nvPr>
        </p:nvSpPr>
        <p:spPr>
          <a:xfrm>
            <a:off x="-812800" y="0"/>
            <a:ext cx="14622784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87307" y="6527237"/>
            <a:ext cx="11216640" cy="21335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/>
          <a:lstStyle/>
          <a:p>
            <a:fld id="{15F6372B-BA4D-408D-AD43-1C5FA1A1867E}" type="datetimeFigureOut">
              <a:rPr lang="it-IT" smtClean="0"/>
              <a:t>07/06/2021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284454" y="9251950"/>
            <a:ext cx="423193" cy="379591"/>
          </a:xfrm>
        </p:spPr>
        <p:txBody>
          <a:bodyPr/>
          <a:lstStyle/>
          <a:p>
            <a:fld id="{ED71258C-65AE-4938-91A1-DF3FE776B1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87995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59" r:id="rId3"/>
    <p:sldLayoutId id="2147483663" r:id="rId4"/>
    <p:sldLayoutId id="2147483660" r:id="rId5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Energetic Particle effects…"/>
          <p:cNvSpPr txBox="1"/>
          <p:nvPr/>
        </p:nvSpPr>
        <p:spPr>
          <a:xfrm>
            <a:off x="660924" y="1894501"/>
            <a:ext cx="9071394" cy="902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52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dirty="0" smtClean="0"/>
              <a:t>WP1: </a:t>
            </a:r>
            <a:r>
              <a:rPr lang="it-IT" dirty="0" err="1" smtClean="0"/>
              <a:t>Theoretical</a:t>
            </a:r>
            <a:r>
              <a:rPr lang="it-IT" dirty="0" smtClean="0"/>
              <a:t> </a:t>
            </a:r>
            <a:r>
              <a:rPr lang="it-IT" dirty="0" err="1" smtClean="0"/>
              <a:t>framework</a:t>
            </a:r>
            <a:endParaRPr dirty="0"/>
          </a:p>
        </p:txBody>
      </p:sp>
      <p:sp>
        <p:nvSpPr>
          <p:cNvPr id="148" name="Rectangle 18"/>
          <p:cNvSpPr txBox="1"/>
          <p:nvPr/>
        </p:nvSpPr>
        <p:spPr>
          <a:xfrm>
            <a:off x="536865" y="5489055"/>
            <a:ext cx="9349870" cy="634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0423" tIns="70423" rIns="70423" bIns="70423">
            <a:spAutoFit/>
          </a:bodyPr>
          <a:lstStyle/>
          <a:p>
            <a:pPr algn="l" defTabSz="1525853">
              <a:defRPr sz="3200" b="1" baseline="30687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baseline="0" dirty="0" smtClean="0"/>
              <a:t>M. V. Falessi</a:t>
            </a:r>
            <a:r>
              <a:rPr lang="it-IT" dirty="0" smtClean="0"/>
              <a:t>1,2</a:t>
            </a:r>
            <a:r>
              <a:rPr lang="it-IT" baseline="0" dirty="0" smtClean="0"/>
              <a:t>, F.Zonca</a:t>
            </a:r>
            <a:r>
              <a:rPr lang="it-IT" dirty="0" smtClean="0"/>
              <a:t>1,3</a:t>
            </a:r>
            <a:r>
              <a:rPr lang="it-IT" baseline="0" dirty="0" smtClean="0"/>
              <a:t>, Y. Li</a:t>
            </a:r>
            <a:r>
              <a:rPr lang="it-IT" dirty="0" smtClean="0"/>
              <a:t>1,2,3</a:t>
            </a:r>
            <a:r>
              <a:rPr lang="it-IT" baseline="0" dirty="0" smtClean="0"/>
              <a:t>,</a:t>
            </a:r>
            <a:r>
              <a:rPr lang="it-IT" dirty="0" smtClean="0"/>
              <a:t> </a:t>
            </a:r>
            <a:r>
              <a:rPr lang="it-IT" baseline="0" dirty="0" smtClean="0"/>
              <a:t>L.Chen</a:t>
            </a:r>
            <a:r>
              <a:rPr lang="it-IT" dirty="0" smtClean="0"/>
              <a:t>3,4,1</a:t>
            </a:r>
            <a:r>
              <a:rPr lang="it-IT" baseline="0" dirty="0" smtClean="0"/>
              <a:t>, Z. Qiu</a:t>
            </a:r>
            <a:r>
              <a:rPr lang="it-IT" baseline="30687" dirty="0" smtClean="0"/>
              <a:t>3,1</a:t>
            </a:r>
            <a:endParaRPr sz="3200" b="1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388377" y="6045803"/>
            <a:ext cx="12560189" cy="1822709"/>
            <a:chOff x="374186" y="5453766"/>
            <a:chExt cx="12560189" cy="1822709"/>
          </a:xfrm>
        </p:grpSpPr>
        <p:sp>
          <p:nvSpPr>
            <p:cNvPr id="144" name="Rectangle 18"/>
            <p:cNvSpPr txBox="1"/>
            <p:nvPr/>
          </p:nvSpPr>
          <p:spPr>
            <a:xfrm>
              <a:off x="509295" y="5453766"/>
              <a:ext cx="8628519" cy="4499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0423" tIns="70423" rIns="70423" bIns="70423">
              <a:spAutoFit/>
            </a:bodyPr>
            <a:lstStyle/>
            <a:p>
              <a:pPr algn="l" defTabSz="1525853">
                <a:defRPr sz="2800" baseline="305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2000" i="1" dirty="0" smtClean="0"/>
                <a:t>1</a:t>
              </a:r>
              <a:r>
                <a:rPr sz="2000" i="1" baseline="0" dirty="0" smtClean="0"/>
                <a:t>Center for Nonlinear Plasma Science and ENEA C.R. </a:t>
              </a:r>
              <a:r>
                <a:rPr sz="2000" i="1" baseline="0" dirty="0" err="1" smtClean="0"/>
                <a:t>Frascati</a:t>
              </a:r>
              <a:r>
                <a:rPr sz="2000" i="1" baseline="0" dirty="0" smtClean="0"/>
                <a:t>, 00044 </a:t>
              </a:r>
              <a:r>
                <a:rPr sz="2000" i="1" baseline="0" dirty="0" err="1" smtClean="0"/>
                <a:t>Frascati</a:t>
              </a:r>
              <a:r>
                <a:rPr sz="2000" i="1" baseline="0" dirty="0" smtClean="0"/>
                <a:t>, Italy</a:t>
              </a:r>
              <a:endParaRPr sz="2000" i="1" baseline="0" dirty="0"/>
            </a:p>
          </p:txBody>
        </p:sp>
        <p:sp>
          <p:nvSpPr>
            <p:cNvPr id="145" name="Rectangle 19"/>
            <p:cNvSpPr txBox="1"/>
            <p:nvPr/>
          </p:nvSpPr>
          <p:spPr>
            <a:xfrm>
              <a:off x="509295" y="6108194"/>
              <a:ext cx="12411701" cy="38844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70423" tIns="70423" rIns="70423" bIns="70423">
              <a:spAutoFit/>
            </a:bodyPr>
            <a:lstStyle/>
            <a:p>
              <a:pPr algn="l" defTabSz="1525853">
                <a:lnSpc>
                  <a:spcPct val="80000"/>
                </a:lnSpc>
                <a:defRPr sz="2800" baseline="305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it-IT" sz="2000" i="1" baseline="30500" dirty="0"/>
                <a:t>3</a:t>
              </a:r>
              <a:r>
                <a:rPr sz="2000" i="1" baseline="0" dirty="0" smtClean="0"/>
                <a:t>IFTS </a:t>
              </a:r>
              <a:r>
                <a:rPr sz="2000" i="1" baseline="0" dirty="0"/>
                <a:t>and Dept. Physics, Zhejiang University, Hangzhou, 310027 P.R. China</a:t>
              </a:r>
            </a:p>
          </p:txBody>
        </p:sp>
        <p:sp>
          <p:nvSpPr>
            <p:cNvPr id="11" name="Rectangle 19"/>
            <p:cNvSpPr txBox="1"/>
            <p:nvPr/>
          </p:nvSpPr>
          <p:spPr>
            <a:xfrm>
              <a:off x="522674" y="6888032"/>
              <a:ext cx="12411701" cy="38844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70423" tIns="70423" rIns="70423" bIns="70423">
              <a:spAutoFit/>
            </a:bodyPr>
            <a:lstStyle/>
            <a:p>
              <a:pPr algn="l" defTabSz="1525853">
                <a:lnSpc>
                  <a:spcPct val="80000"/>
                </a:lnSpc>
                <a:defRPr sz="2800" baseline="30500">
                  <a:latin typeface="Calibri"/>
                  <a:ea typeface="Calibri"/>
                  <a:cs typeface="Calibri"/>
                  <a:sym typeface="Calibri"/>
                </a:defRPr>
              </a:pPr>
              <a:endParaRPr sz="2000" i="1" baseline="0" dirty="0"/>
            </a:p>
          </p:txBody>
        </p:sp>
        <p:sp>
          <p:nvSpPr>
            <p:cNvPr id="2" name="CasellaDiTesto 1"/>
            <p:cNvSpPr txBox="1"/>
            <p:nvPr/>
          </p:nvSpPr>
          <p:spPr>
            <a:xfrm>
              <a:off x="374186" y="6376850"/>
              <a:ext cx="12297669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/>
              <a:r>
                <a:rPr lang="en-US" sz="2000" i="1" baseline="30000" dirty="0" smtClean="0">
                  <a:latin typeface="Calibri"/>
                  <a:ea typeface="Calibri"/>
                  <a:cs typeface="Calibri"/>
                </a:rPr>
                <a:t>   4</a:t>
              </a:r>
              <a:r>
                <a:rPr lang="en-US" sz="2000" i="1" dirty="0" smtClean="0">
                  <a:latin typeface="Calibri"/>
                  <a:ea typeface="Calibri"/>
                  <a:cs typeface="Calibri"/>
                </a:rPr>
                <a:t>Dept. Physics and Astronomy, University of California, Irvine, CA 92697-4575, USA</a:t>
              </a:r>
              <a:endParaRPr lang="it-IT" sz="2000" i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3" name="Rectangle 18"/>
            <p:cNvSpPr txBox="1"/>
            <p:nvPr/>
          </p:nvSpPr>
          <p:spPr>
            <a:xfrm>
              <a:off x="509295" y="5770726"/>
              <a:ext cx="4906346" cy="4499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0423" tIns="70423" rIns="70423" bIns="70423">
              <a:spAutoFit/>
            </a:bodyPr>
            <a:lstStyle/>
            <a:p>
              <a:pPr algn="l" defTabSz="1525853">
                <a:defRPr sz="2800" baseline="305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it-IT" sz="2000" i="1" dirty="0" smtClean="0"/>
                <a:t>2</a:t>
              </a:r>
              <a:r>
                <a:rPr lang="it-IT" sz="2000" i="1" baseline="0" dirty="0" smtClean="0"/>
                <a:t>Consorzio Create, Via Claudio 21 Napoli, </a:t>
              </a:r>
              <a:r>
                <a:rPr lang="it-IT" sz="2000" i="1" baseline="0" dirty="0" err="1" smtClean="0"/>
                <a:t>Italy</a:t>
              </a:r>
              <a:endParaRPr sz="2000" i="1" baseline="0" dirty="0"/>
            </a:p>
          </p:txBody>
        </p:sp>
      </p:grpSp>
      <p:sp>
        <p:nvSpPr>
          <p:cNvPr id="10" name="TextBox 3"/>
          <p:cNvSpPr txBox="1"/>
          <p:nvPr/>
        </p:nvSpPr>
        <p:spPr>
          <a:xfrm>
            <a:off x="9152005" y="56922"/>
            <a:ext cx="3796561" cy="399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022" tIns="60022" rIns="60022" bIns="60022">
            <a:spAutoFit/>
          </a:bodyPr>
          <a:lstStyle/>
          <a:p>
            <a:pPr algn="l" defTabSz="1525853">
              <a:defRPr sz="1800" i="1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/>
              <a:t>ATEP kick off</a:t>
            </a:r>
            <a:r>
              <a:rPr dirty="0"/>
              <a:t> meeting – </a:t>
            </a:r>
            <a:r>
              <a:rPr lang="it-IT" dirty="0" err="1"/>
              <a:t>June</a:t>
            </a:r>
            <a:r>
              <a:rPr dirty="0"/>
              <a:t> </a:t>
            </a:r>
            <a:r>
              <a:rPr lang="it-IT" dirty="0"/>
              <a:t>09</a:t>
            </a:r>
            <a:r>
              <a:rPr dirty="0"/>
              <a:t>, 202</a:t>
            </a:r>
            <a:r>
              <a:rPr lang="it-IT" dirty="0"/>
              <a:t>1</a:t>
            </a:r>
            <a:endParaRPr dirty="0"/>
          </a:p>
        </p:txBody>
      </p:sp>
      <p:pic>
        <p:nvPicPr>
          <p:cNvPr id="12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77" y="8669877"/>
            <a:ext cx="1914570" cy="962545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ctangle 17"/>
          <p:cNvSpPr txBox="1"/>
          <p:nvPr/>
        </p:nvSpPr>
        <p:spPr>
          <a:xfrm>
            <a:off x="4818026" y="9186774"/>
            <a:ext cx="3820999" cy="445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Frascati, </a:t>
            </a:r>
            <a:r>
              <a:rPr lang="it-IT" dirty="0" err="1"/>
              <a:t>June</a:t>
            </a:r>
            <a:r>
              <a:rPr dirty="0"/>
              <a:t> </a:t>
            </a:r>
            <a:r>
              <a:rPr lang="it-IT" dirty="0"/>
              <a:t>9</a:t>
            </a:r>
            <a:r>
              <a:rPr baseline="29899" dirty="0"/>
              <a:t>th</a:t>
            </a:r>
            <a:r>
              <a:rPr dirty="0"/>
              <a:t> 202</a:t>
            </a:r>
            <a:r>
              <a:rPr lang="it-IT" dirty="0"/>
              <a:t>1</a:t>
            </a:r>
            <a:endParaRPr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2913" y="8660893"/>
            <a:ext cx="1023133" cy="102313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/>
              <a:t>WP1-D1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Segnaposto contenuto 2"/>
              <p:cNvSpPr txBox="1">
                <a:spLocks/>
              </p:cNvSpPr>
              <p:nvPr/>
            </p:nvSpPr>
            <p:spPr>
              <a:xfrm>
                <a:off x="650238" y="2382258"/>
                <a:ext cx="11849212" cy="737134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70423" tIns="70423" rIns="70423" bIns="70423" anchor="t">
                <a:normAutofit fontScale="55000" lnSpcReduction="20000"/>
              </a:bodyPr>
              <a:lstStyle>
                <a:lvl1pPr marL="546012" marR="0" indent="-546012" algn="l" defTabSz="1525853" rtl="0" latinLnBrk="0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3800" b="0" i="0" u="none" strike="noStrike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  <a:sym typeface="Arial"/>
                  </a:defRPr>
                </a:lvl1pPr>
                <a:lvl2pPr marL="1090357" marR="0" indent="-553924" algn="l" defTabSz="1525853" rtl="0" latinLnBrk="0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3800" b="0" i="0" u="none" strike="noStrike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  <a:sym typeface="Arial"/>
                  </a:defRPr>
                </a:lvl2pPr>
                <a:lvl3pPr marL="1558209" marR="0" indent="-485343" algn="l" defTabSz="1525853" rtl="0" latinLnBrk="0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3800" b="0" i="0" u="none" strike="noStrike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  <a:sym typeface="Arial"/>
                  </a:defRPr>
                </a:lvl3pPr>
                <a:lvl4pPr marL="2052438" marR="0" indent="-443139" algn="l" defTabSz="1525853" rtl="0" latinLnBrk="0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–"/>
                  <a:tabLst/>
                  <a:defRPr sz="3800" b="0" i="0" u="none" strike="noStrike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  <a:sym typeface="Arial"/>
                  </a:defRPr>
                </a:lvl4pPr>
                <a:lvl5pPr marL="2588870" marR="0" indent="-443139" algn="l" defTabSz="1525853" rtl="0" latinLnBrk="0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»"/>
                  <a:tabLst/>
                  <a:defRPr sz="3800" b="0" i="0" u="none" strike="noStrike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  <a:sym typeface="Arial"/>
                  </a:defRPr>
                </a:lvl5pPr>
                <a:lvl6pPr marL="2667000" marR="0" indent="-444500" algn="l" defTabSz="584200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tabLst/>
                  <a:defRPr sz="3600" b="0" i="0" u="none" strike="noStrike" cap="none" spc="0" baseline="0"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6pPr>
                <a:lvl7pPr marL="3111500" marR="0" indent="-444500" algn="l" defTabSz="584200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tabLst/>
                  <a:defRPr sz="3600" b="0" i="0" u="none" strike="noStrike" cap="none" spc="0" baseline="0"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7pPr>
                <a:lvl8pPr marL="3556000" marR="0" indent="-444500" algn="l" defTabSz="584200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tabLst/>
                  <a:defRPr sz="3600" b="0" i="0" u="none" strike="noStrike" cap="none" spc="0" baseline="0"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8pPr>
                <a:lvl9pPr marL="4000500" marR="0" indent="-444500" algn="l" defTabSz="584200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tabLst/>
                  <a:defRPr sz="3600" b="0" i="0" u="none" strike="noStrike" cap="none" spc="0" baseline="0"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9pPr>
              </a:lstStyle>
              <a:p>
                <a:pPr lvl="0"/>
                <a:r>
                  <a:rPr lang="en-US" sz="5800" dirty="0"/>
                  <a:t>We have shown how to calculate an </a:t>
                </a:r>
                <a:r>
                  <a:rPr lang="en-US" sz="5800" b="1" dirty="0"/>
                  <a:t>evolving </a:t>
                </a:r>
                <a:r>
                  <a:rPr lang="en-US" sz="5800" b="1" dirty="0" smtClean="0"/>
                  <a:t>equilibrium </a:t>
                </a:r>
                <a:r>
                  <a:rPr lang="en-US" sz="5800" dirty="0"/>
                  <a:t>consistent with the finite level of fluctuations;</a:t>
                </a:r>
                <a:endParaRPr lang="it-IT" sz="5800" dirty="0"/>
              </a:p>
              <a:p>
                <a:pPr lvl="0"/>
                <a:r>
                  <a:rPr lang="en-US" sz="5800" dirty="0" smtClean="0"/>
                  <a:t>we </a:t>
                </a:r>
                <a:r>
                  <a:rPr lang="en-US" sz="5800" dirty="0"/>
                  <a:t>write every moment of the zonal distribution function using their push-forward </a:t>
                </a:r>
                <a:r>
                  <a:rPr lang="en-US" sz="5800" dirty="0" smtClean="0"/>
                  <a:t>representation</a:t>
                </a:r>
                <a:r>
                  <a:rPr lang="en-US" sz="5800" dirty="0"/>
                  <a:t> </a:t>
                </a:r>
                <a:r>
                  <a:rPr lang="en-US" sz="5800" dirty="0" smtClean="0"/>
                  <a:t>e.g.:</a:t>
                </a:r>
              </a:p>
              <a:p>
                <a:pPr lvl="0"/>
                <a:endParaRPr lang="it-IT" sz="5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it-IT" sz="49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it-IT" sz="4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900" b="1" i="1">
                                    <a:latin typeface="Cambria Math" panose="02040503050406030204" pitchFamily="18" charset="0"/>
                                  </a:rPr>
                                  <m:t>𝐉</m:t>
                                </m:r>
                              </m:e>
                              <m:sub>
                                <m:r>
                                  <a:rPr lang="en-US" sz="49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n-US" sz="49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9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4900">
                                <a:latin typeface="Cambria Math" panose="02040503050406030204" pitchFamily="18" charset="0"/>
                              </a:rPr>
                              <m:t>)=</m:t>
                            </m:r>
                            <m:r>
                              <a:rPr lang="en-US" sz="49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e>
                            <m:r>
                              <a:rPr lang="en-US" sz="49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nary>
                              <m:naryPr>
                                <m:limLoc m:val="undOvr"/>
                                <m:subHide m:val="on"/>
                                <m:supHide m:val="on"/>
                                <m:ctrlPr>
                                  <a:rPr lang="en-US" sz="490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en-US" sz="49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4900" i="1">
                                    <a:latin typeface="Cambria Math" panose="02040503050406030204" pitchFamily="18" charset="0"/>
                                  </a:rPr>
                                  <m:t>ℰ</m:t>
                                </m:r>
                              </m:e>
                            </m:nary>
                            <m:r>
                              <a:rPr lang="en-US" sz="49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49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sz="49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49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sSup>
                              <m:sSupPr>
                                <m:ctrlPr>
                                  <a:rPr lang="it-IT" sz="49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9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490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4900" b="1" i="1">
                                <a:latin typeface="Cambria Math" panose="02040503050406030204" pitchFamily="18" charset="0"/>
                              </a:rPr>
                              <m:t>𝐗</m:t>
                            </m:r>
                            <m:r>
                              <a:rPr lang="en-US" sz="49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it-IT" sz="49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it-IT" sz="49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9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en-US" sz="49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9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US" sz="4900" b="1" i="1"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</m:d>
                            <m:r>
                              <a:rPr lang="en-US" sz="49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sz="49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900" b="1" i="1">
                                <a:latin typeface="Cambria Math" panose="02040503050406030204" pitchFamily="18" charset="0"/>
                              </a:rPr>
                              <m:t>𝐗</m:t>
                            </m:r>
                            <m:r>
                              <a:rPr lang="en-US" sz="490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9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sz="49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900" b="1" i="1">
                                <a:latin typeface="Cambria Math" panose="02040503050406030204" pitchFamily="18" charset="0"/>
                              </a:rPr>
                              <m:t>𝐫</m:t>
                            </m:r>
                            <m:r>
                              <a:rPr lang="en-US" sz="4900">
                                <a:latin typeface="Cambria Math" panose="02040503050406030204" pitchFamily="18" charset="0"/>
                              </a:rPr>
                              <m:t>)</m:t>
                            </m:r>
                            <m:d>
                              <m:dPr>
                                <m:begChr m:val="["/>
                                <m:endChr m:val=""/>
                                <m:ctrlPr>
                                  <a:rPr lang="it-IT" sz="49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it-IT" sz="49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9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490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49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900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sSub>
                                  <m:sSubPr>
                                    <m:ctrlPr>
                                      <a:rPr lang="it-IT" sz="49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9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49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a:rPr lang="en-US" sz="49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it-IT" sz="49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9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num>
                                  <m:den>
                                    <m:r>
                                      <a:rPr lang="en-US" sz="49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it-IT" sz="49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lang="it-IT" sz="49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900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sSub>
                                          <m:sSubPr>
                                            <m:ctrlPr>
                                              <a:rPr lang="it-IT" sz="49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900" i="1">
                                                <a:latin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e>
                                          <m:sub>
                                            <m:r>
                                              <a:rPr lang="en-US" sz="4900" i="1">
                                                <a:latin typeface="Cambria Math" panose="02040503050406030204" pitchFamily="18" charset="0"/>
                                              </a:rPr>
                                              <m:t>𝑔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sz="49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  <m:f>
                                  <m:fPr>
                                    <m:ctrlPr>
                                      <a:rPr lang="it-IT" sz="49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90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num>
                                  <m:den>
                                    <m:r>
                                      <a:rPr lang="en-US" sz="490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4900" i="1">
                                        <a:latin typeface="Cambria Math" panose="02040503050406030204" pitchFamily="18" charset="0"/>
                                      </a:rPr>
                                      <m:t>ℰ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it-IT" sz="49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9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490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49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</m:d>
                          </m:e>
                        </m:mr>
                        <m:mr>
                          <m:e/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it-IT" sz="49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9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it-IT" sz="49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9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num>
                                  <m:den>
                                    <m:r>
                                      <a:rPr lang="en-US" sz="49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it-IT" sz="49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90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num>
                                  <m:den>
                                    <m:r>
                                      <a:rPr lang="en-US" sz="490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49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it-IT" sz="49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9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490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it-IT" sz="49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lang="it-IT" sz="49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900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sSub>
                                          <m:sSubPr>
                                            <m:ctrlPr>
                                              <a:rPr lang="it-IT" sz="49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900" i="1">
                                                <a:latin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e>
                                          <m:sub>
                                            <m:r>
                                              <a:rPr lang="en-US" sz="4900" i="1">
                                                <a:latin typeface="Cambria Math" panose="02040503050406030204" pitchFamily="18" charset="0"/>
                                              </a:rPr>
                                              <m:t>𝑔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sz="49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490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it-IT" sz="49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it-IT" sz="49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9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49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49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den>
                            </m:f>
                            <m:nary>
                              <m:naryPr>
                                <m:limLoc m:val="undOvr"/>
                                <m:subHide m:val="on"/>
                                <m:supHide m:val="on"/>
                                <m:ctrlPr>
                                  <a:rPr lang="it-IT" sz="49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en-US" sz="49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nary>
                            <m:r>
                              <a:rPr lang="en-US" sz="49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4900" i="1">
                                <a:latin typeface="Cambria Math" panose="02040503050406030204" pitchFamily="18" charset="0"/>
                              </a:rPr>
                              <m:t>ℰ</m:t>
                            </m:r>
                            <m:r>
                              <a:rPr lang="en-US" sz="49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49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sz="49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49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sSup>
                              <m:sSupPr>
                                <m:ctrlPr>
                                  <a:rPr lang="it-IT" sz="49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9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490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4900" b="1" i="1">
                                <a:latin typeface="Cambria Math" panose="02040503050406030204" pitchFamily="18" charset="0"/>
                              </a:rPr>
                              <m:t>𝐗</m:t>
                            </m:r>
                            <m:r>
                              <a:rPr lang="en-US" sz="49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it-IT" sz="49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it-IT" sz="49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90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num>
                                  <m:den>
                                    <m:r>
                                      <a:rPr lang="en-US" sz="490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4900" i="1">
                                        <a:latin typeface="Cambria Math" panose="02040503050406030204" pitchFamily="18" charset="0"/>
                                      </a:rPr>
                                      <m:t>ℰ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it-IT" sz="49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9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490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4900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sSub>
                                  <m:sSubPr>
                                    <m:ctrlPr>
                                      <a:rPr lang="it-IT" sz="49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900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sz="49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a:rPr lang="en-US" sz="49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it-IT" sz="49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9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t-IT" sz="49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9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90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  <m:f>
                                  <m:fPr>
                                    <m:ctrlPr>
                                      <a:rPr lang="it-IT" sz="49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90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num>
                                  <m:den>
                                    <m:r>
                                      <a:rPr lang="en-US" sz="490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49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it-IT" sz="49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9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490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4900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sSub>
                                  <m:sSubPr>
                                    <m:ctrlPr>
                                      <a:rPr lang="it-IT" sz="49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9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sz="49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it-IT" sz="4900" dirty="0"/>
              </a:p>
              <a:p>
                <a:pPr lvl="0"/>
                <a:endParaRPr lang="en-US" sz="5800" dirty="0" smtClean="0"/>
              </a:p>
              <a:p>
                <a:pPr lvl="0"/>
                <a:r>
                  <a:rPr lang="en-US" sz="5800" dirty="0" smtClean="0"/>
                  <a:t>we </a:t>
                </a:r>
                <a:r>
                  <a:rPr lang="en-US" sz="5800" dirty="0"/>
                  <a:t>can substitute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5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58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5800" dirty="0"/>
                  <a:t> for the PSZS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5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‾"/>
                            <m:ctrlPr>
                              <a:rPr lang="it-IT" sz="5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8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58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58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58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5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it-IT" sz="5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5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58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58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580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it-IT" sz="5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8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5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5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sSub>
                                  <m:sSubPr>
                                    <m:ctrlPr>
                                      <a:rPr lang="it-IT" sz="5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5800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58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sup>
                            </m:sSup>
                            <m:r>
                              <a:rPr lang="en-US" sz="58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sSub>
                              <m:sSubPr>
                                <m:ctrlPr>
                                  <a:rPr lang="it-IT" sz="5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‾"/>
                                    <m:ctrlPr>
                                      <a:rPr lang="it-IT" sz="5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58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5800" i="1">
                                    <a:latin typeface="Cambria Math" panose="02040503050406030204" pitchFamily="18" charset="0"/>
                                  </a:rPr>
                                  <m:t>𝐵𝑧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58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5800" dirty="0"/>
                  <a:t>;</a:t>
                </a:r>
                <a:endParaRPr lang="it-IT" sz="5800" dirty="0"/>
              </a:p>
              <a:p>
                <a:pPr lvl="0"/>
                <a:r>
                  <a:rPr lang="en-US" sz="5800" dirty="0"/>
                  <a:t>we obtain, from a multipole expansion, an equilibrium that is consistent with an anisotropic </a:t>
                </a:r>
                <a:r>
                  <a:rPr lang="en-US" sz="5800" b="1" dirty="0"/>
                  <a:t>CGL pressure tensor</a:t>
                </a:r>
                <a:r>
                  <a:rPr lang="en-US" sz="5800" dirty="0"/>
                  <a:t>;</a:t>
                </a:r>
                <a:endParaRPr lang="it-IT" sz="5800" dirty="0"/>
              </a:p>
              <a:p>
                <a:pPr marL="536433" lvl="1" indent="0" hangingPunct="1">
                  <a:buNone/>
                </a:pPr>
                <a:endParaRPr lang="it-IT" sz="2800" dirty="0" smtClean="0"/>
              </a:p>
              <a:p>
                <a:pPr marL="536433" lvl="1" indent="0" hangingPunct="1">
                  <a:buNone/>
                </a:pPr>
                <a:endParaRPr lang="it-IT" sz="2800" dirty="0"/>
              </a:p>
              <a:p>
                <a:pPr lvl="1" hangingPunct="1"/>
                <a:endParaRPr lang="en-US" dirty="0"/>
              </a:p>
            </p:txBody>
          </p:sp>
        </mc:Choice>
        <mc:Fallback>
          <p:sp>
            <p:nvSpPr>
              <p:cNvPr id="4" name="Segnaposto contenu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38" y="2382258"/>
                <a:ext cx="11849212" cy="7371341"/>
              </a:xfrm>
              <a:prstGeom prst="rect">
                <a:avLst/>
              </a:prstGeom>
              <a:blipFill rotWithShape="0">
                <a:blip r:embed="rId2"/>
                <a:stretch>
                  <a:fillRect l="-1390" t="-2068" r="-175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53334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/>
              <a:t>WP1-D1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Segnaposto contenuto 2"/>
              <p:cNvSpPr txBox="1">
                <a:spLocks/>
              </p:cNvSpPr>
              <p:nvPr/>
            </p:nvSpPr>
            <p:spPr>
              <a:xfrm>
                <a:off x="650238" y="2382258"/>
                <a:ext cx="11704323" cy="737134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70423" tIns="70423" rIns="70423" bIns="70423" anchor="t">
                <a:normAutofit/>
              </a:bodyPr>
              <a:lstStyle>
                <a:lvl1pPr marL="546012" marR="0" indent="-546012" algn="l" defTabSz="1525853" rtl="0" latinLnBrk="0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3800" b="0" i="0" u="none" strike="noStrike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  <a:sym typeface="Arial"/>
                  </a:defRPr>
                </a:lvl1pPr>
                <a:lvl2pPr marL="1090357" marR="0" indent="-553924" algn="l" defTabSz="1525853" rtl="0" latinLnBrk="0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3800" b="0" i="0" u="none" strike="noStrike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  <a:sym typeface="Arial"/>
                  </a:defRPr>
                </a:lvl2pPr>
                <a:lvl3pPr marL="1558209" marR="0" indent="-485343" algn="l" defTabSz="1525853" rtl="0" latinLnBrk="0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3800" b="0" i="0" u="none" strike="noStrike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  <a:sym typeface="Arial"/>
                  </a:defRPr>
                </a:lvl3pPr>
                <a:lvl4pPr marL="2052438" marR="0" indent="-443139" algn="l" defTabSz="1525853" rtl="0" latinLnBrk="0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–"/>
                  <a:tabLst/>
                  <a:defRPr sz="3800" b="0" i="0" u="none" strike="noStrike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  <a:sym typeface="Arial"/>
                  </a:defRPr>
                </a:lvl4pPr>
                <a:lvl5pPr marL="2588870" marR="0" indent="-443139" algn="l" defTabSz="1525853" rtl="0" latinLnBrk="0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»"/>
                  <a:tabLst/>
                  <a:defRPr sz="3800" b="0" i="0" u="none" strike="noStrike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  <a:sym typeface="Arial"/>
                  </a:defRPr>
                </a:lvl5pPr>
                <a:lvl6pPr marL="2667000" marR="0" indent="-444500" algn="l" defTabSz="584200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tabLst/>
                  <a:defRPr sz="3600" b="0" i="0" u="none" strike="noStrike" cap="none" spc="0" baseline="0"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6pPr>
                <a:lvl7pPr marL="3111500" marR="0" indent="-444500" algn="l" defTabSz="584200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tabLst/>
                  <a:defRPr sz="3600" b="0" i="0" u="none" strike="noStrike" cap="none" spc="0" baseline="0"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7pPr>
                <a:lvl8pPr marL="3556000" marR="0" indent="-444500" algn="l" defTabSz="584200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tabLst/>
                  <a:defRPr sz="3600" b="0" i="0" u="none" strike="noStrike" cap="none" spc="0" baseline="0"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8pPr>
                <a:lvl9pPr marL="4000500" marR="0" indent="-444500" algn="l" defTabSz="584200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tabLst/>
                  <a:defRPr sz="3600" b="0" i="0" u="none" strike="noStrike" cap="none" spc="0" baseline="0"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9pPr>
              </a:lstStyle>
              <a:p>
                <a:pPr lvl="0"/>
                <a:r>
                  <a:rPr lang="en-US" sz="3200" dirty="0" smtClean="0"/>
                  <a:t>the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𝐉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3200" dirty="0"/>
                  <a:t> and the pressure tensor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en-US" sz="3200" dirty="0"/>
                  <a:t> satisfy the following force balance equation</a:t>
                </a:r>
                <a:r>
                  <a:rPr lang="en-US" sz="3200" dirty="0" smtClean="0"/>
                  <a:t>:</a:t>
                </a:r>
              </a:p>
              <a:p>
                <a:pPr marL="0" lvl="0" indent="0">
                  <a:buNone/>
                </a:pPr>
                <a:endParaRPr lang="it-IT" sz="3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𝜎</m:t>
                      </m:r>
                      <m:f>
                        <m:f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𝐉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𝐁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sz="32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∥</m:t>
                          </m:r>
                        </m:sub>
                      </m:sSub>
                      <m:r>
                        <a:rPr lang="en-US" sz="320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>
                          <a:latin typeface="Cambria Math" panose="02040503050406030204" pitchFamily="18" charset="0"/>
                        </a:rPr>
                        <m:t>1)</m:t>
                      </m:r>
                      <m:r>
                        <a:rPr lang="en-US" sz="3200">
                          <a:latin typeface="Cambria Math" panose="02040503050406030204" pitchFamily="18" charset="0"/>
                        </a:rPr>
                        <m:t>𝛻</m:t>
                      </m:r>
                      <m:d>
                        <m:d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3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20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d>
                      <m:r>
                        <a:rPr lang="en-US" sz="32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32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sSub>
                        <m:sSub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it-IT" sz="3200" dirty="0"/>
              </a:p>
              <a:p>
                <a:pPr marL="0" indent="0">
                  <a:buNone/>
                </a:pPr>
                <a:r>
                  <a:rPr lang="en-US" sz="3200" dirty="0" smtClean="0"/>
                  <a:t>    where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=1+</m:t>
                    </m:r>
                    <m:f>
                      <m:fPr>
                        <m:ctrlPr>
                          <a:rPr lang="it-IT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p>
                          <m:sSupPr>
                            <m:ctrlPr>
                              <a:rPr lang="it-IT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it-IT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it-IT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∥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/>
                  <a:t>;</a:t>
                </a:r>
                <a:endParaRPr lang="it-IT" sz="3200" dirty="0"/>
              </a:p>
              <a:p>
                <a:pPr lvl="0"/>
                <a:r>
                  <a:rPr lang="en-US" sz="3200" dirty="0"/>
                  <a:t>the self-consistent </a:t>
                </a:r>
                <a:r>
                  <a:rPr lang="en-US" sz="3200" b="1" dirty="0"/>
                  <a:t>modification of the equilibrium </a:t>
                </a:r>
                <a:r>
                  <a:rPr lang="en-US" sz="3200" dirty="0"/>
                  <a:t>magnetic field due to PSZS can be calculated solving this equation, e.g.</a:t>
                </a:r>
                <a:endParaRPr lang="it-IT" sz="3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32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>
                          <a:latin typeface="Cambria Math" panose="02040503050406030204" pitchFamily="18" charset="0"/>
                        </a:rPr>
                        <m:t>𝛻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320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20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32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it-IT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32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it-IT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32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𝐺</m:t>
                          </m:r>
                        </m:num>
                        <m:den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𝜓</m:t>
                          </m:r>
                        </m:den>
                      </m:f>
                    </m:oMath>
                  </m:oMathPara>
                </a14:m>
                <a:endParaRPr lang="it-IT" sz="3200" dirty="0"/>
              </a:p>
              <a:p>
                <a:r>
                  <a:rPr lang="en-US" sz="3200" dirty="0"/>
                  <a:t>where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𝜎</m:t>
                    </m:r>
                    <m:sSup>
                      <m:sSupPr>
                        <m:ctrlPr>
                          <a:rPr lang="it-IT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32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3200" dirty="0"/>
                  <a:t> is a flux function;</a:t>
                </a:r>
                <a:endParaRPr lang="it-IT" sz="3200" dirty="0"/>
              </a:p>
              <a:p>
                <a:pPr marL="536433" lvl="1" indent="0" hangingPunct="1">
                  <a:buNone/>
                </a:pPr>
                <a:endParaRPr lang="it-IT" sz="2800" dirty="0" smtClean="0"/>
              </a:p>
              <a:p>
                <a:pPr marL="536433" lvl="1" indent="0" hangingPunct="1">
                  <a:buNone/>
                </a:pPr>
                <a:endParaRPr lang="it-IT" sz="2800" dirty="0"/>
              </a:p>
              <a:p>
                <a:pPr lvl="1" hangingPunct="1"/>
                <a:endParaRPr lang="en-US" dirty="0"/>
              </a:p>
            </p:txBody>
          </p:sp>
        </mc:Choice>
        <mc:Fallback>
          <p:sp>
            <p:nvSpPr>
              <p:cNvPr id="5" name="Segnaposto contenu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38" y="2382258"/>
                <a:ext cx="11704323" cy="7371341"/>
              </a:xfrm>
              <a:prstGeom prst="rect">
                <a:avLst/>
              </a:prstGeom>
              <a:blipFill rotWithShape="0">
                <a:blip r:embed="rId2"/>
                <a:stretch>
                  <a:fillRect l="-1406" t="-744" r="-36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80444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/>
              <a:t>Next steps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sz="3200" dirty="0"/>
              <a:t>WP1-M1 related results will be presented in a couple of papers in the next months;</a:t>
            </a:r>
          </a:p>
          <a:p>
            <a:pPr lvl="1"/>
            <a:r>
              <a:rPr sz="3200" dirty="0"/>
              <a:t>A. </a:t>
            </a:r>
            <a:r>
              <a:rPr sz="3200" dirty="0" err="1"/>
              <a:t>Zocco</a:t>
            </a:r>
            <a:r>
              <a:rPr sz="3200" dirty="0"/>
              <a:t> et al. are writing a paper </a:t>
            </a:r>
            <a:r>
              <a:rPr lang="it-IT" sz="3200" dirty="0" err="1" smtClean="0"/>
              <a:t>describing</a:t>
            </a:r>
            <a:r>
              <a:rPr sz="3200" dirty="0" smtClean="0"/>
              <a:t> </a:t>
            </a:r>
            <a:r>
              <a:rPr sz="3200" dirty="0"/>
              <a:t>the </a:t>
            </a:r>
            <a:r>
              <a:rPr sz="3200" b="1" dirty="0"/>
              <a:t>3D extension of PSZS </a:t>
            </a:r>
            <a:r>
              <a:rPr sz="3200" dirty="0"/>
              <a:t>theory;</a:t>
            </a:r>
          </a:p>
          <a:p>
            <a:pPr lvl="1"/>
            <a:r>
              <a:rPr sz="3200" dirty="0"/>
              <a:t>all the terms appearing in the PSZS equations will be written using the </a:t>
            </a:r>
            <a:r>
              <a:rPr sz="3200" b="1" dirty="0"/>
              <a:t>MSD </a:t>
            </a:r>
            <a:r>
              <a:rPr sz="3200" b="1" dirty="0" smtClean="0"/>
              <a:t>approach</a:t>
            </a:r>
            <a:r>
              <a:rPr lang="it-IT" sz="3200" dirty="0" smtClean="0"/>
              <a:t>, i.e. </a:t>
            </a:r>
            <a:r>
              <a:rPr lang="en-US" sz="3200" dirty="0" smtClean="0"/>
              <a:t>separating the </a:t>
            </a:r>
            <a:r>
              <a:rPr lang="en-US" sz="3200" b="1" dirty="0"/>
              <a:t>dependences from nonlinear radial envelope</a:t>
            </a:r>
            <a:r>
              <a:rPr lang="en-US" sz="3200" dirty="0"/>
              <a:t> and parallel </a:t>
            </a:r>
            <a:r>
              <a:rPr lang="en-US" sz="3200"/>
              <a:t>mode </a:t>
            </a:r>
            <a:r>
              <a:rPr lang="en-US" sz="3200" smtClean="0"/>
              <a:t>structures;</a:t>
            </a:r>
            <a:endParaRPr lang="en-US" sz="3200" dirty="0"/>
          </a:p>
          <a:p>
            <a:pPr marL="536433" lvl="1" indent="0">
              <a:buNone/>
            </a:pP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2471145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err="1"/>
              <a:t>Sinergies</a:t>
            </a:r>
            <a:r>
              <a:rPr dirty="0"/>
              <a:t> &amp; Travel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sz="3200" dirty="0"/>
              <a:t>WP2.1/WP3.3/WP3.5 will </a:t>
            </a:r>
            <a:r>
              <a:rPr sz="3200" b="1" dirty="0"/>
              <a:t>evaluate PS nonlinear fluxes derived in WP1</a:t>
            </a:r>
          </a:p>
          <a:p>
            <a:pPr lvl="1"/>
            <a:r>
              <a:rPr sz="3200" dirty="0"/>
              <a:t>WP3.4 RABBIT could be used to solve for the </a:t>
            </a:r>
            <a:r>
              <a:rPr sz="3200" b="1" dirty="0" smtClean="0"/>
              <a:t>PS</a:t>
            </a:r>
            <a:r>
              <a:rPr lang="it-IT" sz="3200" b="1" dirty="0" smtClean="0"/>
              <a:t>ZS</a:t>
            </a:r>
            <a:r>
              <a:rPr sz="3200" b="1" dirty="0" smtClean="0"/>
              <a:t> </a:t>
            </a:r>
            <a:r>
              <a:rPr sz="3200" b="1" dirty="0"/>
              <a:t>transport equations</a:t>
            </a:r>
          </a:p>
          <a:p>
            <a:pPr lvl="1"/>
            <a:r>
              <a:rPr sz="3200" dirty="0"/>
              <a:t>WP3.5 will introduce generalized distribution functions thus describing </a:t>
            </a:r>
            <a:r>
              <a:rPr sz="3200" b="1" dirty="0"/>
              <a:t>PSZS</a:t>
            </a:r>
          </a:p>
          <a:p>
            <a:pPr lvl="1"/>
            <a:r>
              <a:rPr sz="3200" dirty="0"/>
              <a:t>WP3.6 PSZS will be calculated by </a:t>
            </a:r>
            <a:r>
              <a:rPr sz="3200" b="1" dirty="0"/>
              <a:t>ORB5</a:t>
            </a:r>
            <a:r>
              <a:rPr sz="3200" dirty="0"/>
              <a:t> for </a:t>
            </a:r>
            <a:r>
              <a:rPr sz="3200" b="1" dirty="0"/>
              <a:t>validation of reduced models</a:t>
            </a:r>
          </a:p>
          <a:p>
            <a:pPr marL="0" indent="0">
              <a:buNone/>
            </a:pPr>
            <a:endParaRPr lang="it-IT" sz="3200" dirty="0" smtClean="0"/>
          </a:p>
          <a:p>
            <a:pPr marL="0" indent="0">
              <a:buNone/>
            </a:pPr>
            <a:r>
              <a:rPr sz="3200" dirty="0" smtClean="0"/>
              <a:t>Travel </a:t>
            </a:r>
            <a:r>
              <a:rPr sz="3200" dirty="0"/>
              <a:t>will be of crucial importance to develop these </a:t>
            </a:r>
            <a:r>
              <a:rPr lang="it-IT" sz="3200" dirty="0" smtClean="0"/>
              <a:t>   </a:t>
            </a:r>
            <a:r>
              <a:rPr sz="3200" dirty="0" smtClean="0"/>
              <a:t>collaborations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7077688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57401" y="4757159"/>
            <a:ext cx="8839200" cy="1211841"/>
          </a:xfrm>
        </p:spPr>
        <p:txBody>
          <a:bodyPr anchor="ctr">
            <a:noAutofit/>
          </a:bodyPr>
          <a:lstStyle/>
          <a:p>
            <a:pPr marL="536433" lvl="1" indent="0">
              <a:buNone/>
            </a:pPr>
            <a:r>
              <a:rPr lang="it-IT" sz="4800" dirty="0" err="1" smtClean="0"/>
              <a:t>Thank</a:t>
            </a:r>
            <a:r>
              <a:rPr lang="it-IT" sz="4800" dirty="0" smtClean="0"/>
              <a:t> </a:t>
            </a:r>
            <a:r>
              <a:rPr lang="it-IT" sz="4800" dirty="0" err="1" smtClean="0"/>
              <a:t>you</a:t>
            </a:r>
            <a:r>
              <a:rPr lang="it-IT" sz="4800" dirty="0" smtClean="0"/>
              <a:t> for </a:t>
            </a:r>
            <a:r>
              <a:rPr lang="it-IT" sz="4800" dirty="0" err="1" smtClean="0"/>
              <a:t>your</a:t>
            </a:r>
            <a:r>
              <a:rPr lang="it-IT" sz="4800" dirty="0" smtClean="0"/>
              <a:t> </a:t>
            </a:r>
            <a:r>
              <a:rPr lang="it-IT" sz="4800" dirty="0" err="1" smtClean="0"/>
              <a:t>attention</a:t>
            </a:r>
            <a:r>
              <a:rPr lang="it-IT" sz="4800" dirty="0" smtClean="0"/>
              <a:t>!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24557723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/>
              <a:t>People Involved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01039" y="3771788"/>
            <a:ext cx="11704322" cy="2933811"/>
          </a:xfrm>
        </p:spPr>
        <p:txBody>
          <a:bodyPr/>
          <a:lstStyle/>
          <a:p>
            <a:pPr lvl="1"/>
            <a:r>
              <a:rPr dirty="0"/>
              <a:t>M. V. Falessi</a:t>
            </a:r>
          </a:p>
          <a:p>
            <a:pPr lvl="1"/>
            <a:r>
              <a:rPr dirty="0"/>
              <a:t>Y. Li</a:t>
            </a:r>
          </a:p>
          <a:p>
            <a:pPr lvl="1"/>
            <a:r>
              <a:rPr dirty="0"/>
              <a:t>A. </a:t>
            </a:r>
            <a:r>
              <a:rPr dirty="0" err="1"/>
              <a:t>Zocco</a:t>
            </a:r>
            <a:endParaRPr dirty="0"/>
          </a:p>
          <a:p>
            <a:pPr lvl="1"/>
            <a:r>
              <a:rPr dirty="0"/>
              <a:t>F. </a:t>
            </a:r>
            <a:r>
              <a:rPr dirty="0" err="1"/>
              <a:t>Zonca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45196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/>
              <a:t>Background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sz="3200" dirty="0"/>
              <a:t>Predicting the dynamics of a </a:t>
            </a:r>
            <a:r>
              <a:rPr sz="3200" b="1" dirty="0"/>
              <a:t>burning plasma</a:t>
            </a:r>
            <a:r>
              <a:rPr sz="3200" dirty="0"/>
              <a:t> over </a:t>
            </a:r>
            <a:r>
              <a:rPr sz="3200" b="1" dirty="0"/>
              <a:t>long time scales</a:t>
            </a:r>
            <a:r>
              <a:rPr sz="3200" dirty="0"/>
              <a:t>, i.e. comparable with the energy confinement time or even longer, is essential to understand next generation fusion experiments</a:t>
            </a:r>
          </a:p>
          <a:p>
            <a:pPr lvl="1"/>
            <a:r>
              <a:rPr sz="3200" dirty="0"/>
              <a:t>most of the works for the study of core plasma transport are based on a </a:t>
            </a:r>
            <a:r>
              <a:rPr sz="3200" b="1" dirty="0"/>
              <a:t>systematic separation of scales </a:t>
            </a:r>
            <a:r>
              <a:rPr sz="3200" dirty="0"/>
              <a:t>between the reference equilibrium and fluctuations</a:t>
            </a:r>
          </a:p>
          <a:p>
            <a:pPr lvl="1"/>
            <a:r>
              <a:rPr sz="3200" dirty="0"/>
              <a:t>energetic particle (</a:t>
            </a:r>
            <a:r>
              <a:rPr sz="3200" b="1" dirty="0"/>
              <a:t>EP</a:t>
            </a:r>
            <a:r>
              <a:rPr sz="3200" dirty="0"/>
              <a:t>) transport in fusion devices is a </a:t>
            </a:r>
            <a:r>
              <a:rPr sz="3200" b="1" dirty="0"/>
              <a:t>spatiotemporal multi-scale </a:t>
            </a:r>
            <a:r>
              <a:rPr sz="3200" dirty="0"/>
              <a:t>process</a:t>
            </a:r>
          </a:p>
          <a:p>
            <a:pPr lvl="1"/>
            <a:r>
              <a:rPr sz="3200" dirty="0" err="1"/>
              <a:t>spatio</a:t>
            </a:r>
            <a:r>
              <a:rPr sz="3200" dirty="0"/>
              <a:t>-temporal mesoscales can be observed even in drift wave plasma turbulence simulations</a:t>
            </a:r>
          </a:p>
        </p:txBody>
      </p:sp>
    </p:spTree>
    <p:extLst>
      <p:ext uri="{BB962C8B-B14F-4D97-AF65-F5344CB8AC3E}">
        <p14:creationId xmlns:p14="http://schemas.microsoft.com/office/powerpoint/2010/main" val="20473417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/>
              <a:t>MET legacy</a:t>
            </a: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650239" y="2229859"/>
            <a:ext cx="11704322" cy="6428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0423" tIns="70423" rIns="70423" bIns="70423" anchor="t">
            <a:normAutofit/>
          </a:bodyPr>
          <a:lstStyle>
            <a:lvl1pPr marL="546012" marR="0" indent="-546012" algn="l" defTabSz="1525853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090357" marR="0" indent="-553924" algn="l" defTabSz="1525853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209" marR="0" indent="-485343" algn="l" defTabSz="1525853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52438" marR="0" indent="-443139" algn="l" defTabSz="1525853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588870" marR="0" indent="-443139" algn="l" defTabSz="1525853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1" hangingPunct="1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Segnaposto contenuto 2"/>
              <p:cNvSpPr txBox="1">
                <a:spLocks/>
              </p:cNvSpPr>
              <p:nvPr/>
            </p:nvSpPr>
            <p:spPr>
              <a:xfrm>
                <a:off x="650238" y="2382258"/>
                <a:ext cx="12354561" cy="737134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70423" tIns="70423" rIns="70423" bIns="70423" anchor="t">
                <a:normAutofit fontScale="92500"/>
              </a:bodyPr>
              <a:lstStyle>
                <a:lvl1pPr marL="546012" marR="0" indent="-546012" algn="l" defTabSz="1525853" rtl="0" latinLnBrk="0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3800" b="0" i="0" u="none" strike="noStrike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  <a:sym typeface="Arial"/>
                  </a:defRPr>
                </a:lvl1pPr>
                <a:lvl2pPr marL="1090357" marR="0" indent="-553924" algn="l" defTabSz="1525853" rtl="0" latinLnBrk="0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3800" b="0" i="0" u="none" strike="noStrike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  <a:sym typeface="Arial"/>
                  </a:defRPr>
                </a:lvl2pPr>
                <a:lvl3pPr marL="1558209" marR="0" indent="-485343" algn="l" defTabSz="1525853" rtl="0" latinLnBrk="0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3800" b="0" i="0" u="none" strike="noStrike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  <a:sym typeface="Arial"/>
                  </a:defRPr>
                </a:lvl3pPr>
                <a:lvl4pPr marL="2052438" marR="0" indent="-443139" algn="l" defTabSz="1525853" rtl="0" latinLnBrk="0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–"/>
                  <a:tabLst/>
                  <a:defRPr sz="3800" b="0" i="0" u="none" strike="noStrike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  <a:sym typeface="Arial"/>
                  </a:defRPr>
                </a:lvl4pPr>
                <a:lvl5pPr marL="2588870" marR="0" indent="-443139" algn="l" defTabSz="1525853" rtl="0" latinLnBrk="0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»"/>
                  <a:tabLst/>
                  <a:defRPr sz="3800" b="0" i="0" u="none" strike="noStrike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  <a:sym typeface="Arial"/>
                  </a:defRPr>
                </a:lvl5pPr>
                <a:lvl6pPr marL="2667000" marR="0" indent="-444500" algn="l" defTabSz="584200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tabLst/>
                  <a:defRPr sz="3600" b="0" i="0" u="none" strike="noStrike" cap="none" spc="0" baseline="0"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6pPr>
                <a:lvl7pPr marL="3111500" marR="0" indent="-444500" algn="l" defTabSz="584200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tabLst/>
                  <a:defRPr sz="3600" b="0" i="0" u="none" strike="noStrike" cap="none" spc="0" baseline="0"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7pPr>
                <a:lvl8pPr marL="3556000" marR="0" indent="-444500" algn="l" defTabSz="584200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tabLst/>
                  <a:defRPr sz="3600" b="0" i="0" u="none" strike="noStrike" cap="none" spc="0" baseline="0"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8pPr>
                <a:lvl9pPr marL="4000500" marR="0" indent="-444500" algn="l" defTabSz="584200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tabLst/>
                  <a:defRPr sz="3600" b="0" i="0" u="none" strike="noStrike" cap="none" spc="0" baseline="0"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9pPr>
              </a:lstStyle>
              <a:p>
                <a:pPr lvl="1" hangingPunct="1"/>
                <a:r>
                  <a:rPr lang="en-US" sz="3500" dirty="0"/>
                  <a:t>Particle motion </a:t>
                </a:r>
                <a:r>
                  <a:rPr lang="en-US" sz="3500" dirty="0"/>
                  <a:t>in the reference magnetic field is characterized by three </a:t>
                </a:r>
                <a:r>
                  <a:rPr lang="en-US" sz="3500" b="1" dirty="0"/>
                  <a:t>integrals of motion</a:t>
                </a:r>
                <a:r>
                  <a:rPr lang="en-US" sz="3500" dirty="0"/>
                  <a:t>,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3500"/>
                        </m:ctrlPr>
                      </m:sSubPr>
                      <m:e>
                        <m:r>
                          <a:rPr lang="en-US" sz="3500"/>
                          <m:t>𝑃</m:t>
                        </m:r>
                      </m:e>
                      <m:sub>
                        <m:r>
                          <a:rPr lang="en-US" sz="3500"/>
                          <m:t>𝜙</m:t>
                        </m:r>
                      </m:sub>
                    </m:sSub>
                    <m:r>
                      <a:rPr lang="en-US" sz="3500"/>
                      <m:t>,</m:t>
                    </m:r>
                    <m:r>
                      <a:rPr lang="en-US" sz="3500"/>
                      <m:t>𝜇</m:t>
                    </m:r>
                    <m:r>
                      <a:rPr lang="en-US" sz="3500"/>
                      <m:t>,</m:t>
                    </m:r>
                    <m:r>
                      <a:rPr lang="en-US" sz="3500"/>
                      <m:t>ℰ</m:t>
                    </m:r>
                  </m:oMath>
                </a14:m>
                <a:r>
                  <a:rPr lang="en-US" sz="3500" dirty="0"/>
                  <a:t>;</a:t>
                </a:r>
              </a:p>
              <a:p>
                <a:pPr lvl="1" hangingPunct="1"/>
                <a:r>
                  <a:rPr lang="en-US" sz="3500" dirty="0"/>
                  <a:t>PSZS equation is connected with the </a:t>
                </a:r>
                <a:r>
                  <a:rPr lang="en-US" sz="3500" dirty="0"/>
                  <a:t>macro/</a:t>
                </a:r>
                <a:r>
                  <a:rPr lang="en-US" sz="3500" dirty="0" err="1"/>
                  <a:t>meso</a:t>
                </a:r>
                <a:r>
                  <a:rPr lang="en-US" sz="3500" dirty="0"/>
                  <a:t>- </a:t>
                </a:r>
                <a:r>
                  <a:rPr lang="en-US" sz="3500" dirty="0" err="1"/>
                  <a:t>scopic</a:t>
                </a:r>
                <a:r>
                  <a:rPr lang="en-US" sz="3500" dirty="0"/>
                  <a:t> component, i.e. </a:t>
                </a:r>
                <a14:m>
                  <m:oMath xmlns:m="http://schemas.openxmlformats.org/officeDocument/2006/math">
                    <m:r>
                      <a:rPr lang="en-US" sz="3500"/>
                      <m:t>[…</m:t>
                    </m:r>
                    <m:sSub>
                      <m:sSubPr>
                        <m:ctrlPr>
                          <a:rPr lang="it-IT" sz="3500"/>
                        </m:ctrlPr>
                      </m:sSubPr>
                      <m:e>
                        <m:r>
                          <a:rPr lang="en-US" sz="3500"/>
                          <m:t>]</m:t>
                        </m:r>
                      </m:e>
                      <m:sub>
                        <m:r>
                          <a:rPr lang="en-US" sz="3500"/>
                          <m:t>𝑆</m:t>
                        </m:r>
                      </m:sub>
                    </m:sSub>
                  </m:oMath>
                </a14:m>
                <a:r>
                  <a:rPr lang="en-US" sz="3500" dirty="0"/>
                  <a:t>, unperturbed </a:t>
                </a:r>
                <a:r>
                  <a:rPr lang="en-US" sz="3500" b="1" dirty="0"/>
                  <a:t>orbit-averaged</a:t>
                </a:r>
                <a:r>
                  <a:rPr lang="en-US" sz="3500" dirty="0"/>
                  <a:t> distribution function (Falessi et al. </a:t>
                </a:r>
                <a:r>
                  <a:rPr lang="en-US" sz="3500" dirty="0"/>
                  <a:t>29):</a:t>
                </a:r>
              </a:p>
              <a:p>
                <a:pPr lvl="1" hangingPunct="1"/>
                <a:endParaRPr lang="en-US" dirty="0"/>
              </a:p>
              <a:p>
                <a:pPr marL="536433" lvl="1" indent="0" hangingPunct="1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acc>
                        <m:accPr>
                          <m:chr m:val="̅"/>
                          <m:ctrlPr>
                            <a:rPr lang="it-IT" sz="3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it-IT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3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  <m:r>
                        <a:rPr lang="en-US" sz="30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t-IT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it-IT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sz="3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3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00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sz="300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it-IT" sz="3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</m:den>
                              </m:f>
                              <m:acc>
                                <m:accPr>
                                  <m:chr m:val="̅"/>
                                  <m:ctrlPr>
                                    <a:rPr lang="it-IT" sz="3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it-IT" sz="3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it-IT" sz="3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it-IT" sz="3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000" i="1">
                                                  <a:latin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000" i="1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3000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it-IT" sz="3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˙"/>
                                                  <m:ctrlPr>
                                                    <a:rPr lang="it-IT" sz="3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3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𝑃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3000" i="1">
                                                  <a:latin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3000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  <m:r>
                                            <a:rPr lang="en-US" sz="3000" i="1"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30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it-IT" sz="3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00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sz="300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ℰ</m:t>
                                  </m:r>
                                </m:den>
                              </m:f>
                              <m:acc>
                                <m:accPr>
                                  <m:chr m:val="̅"/>
                                  <m:ctrlPr>
                                    <a:rPr lang="it-IT" sz="3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it-IT" sz="3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it-IT" sz="3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it-IT" sz="3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000" i="1">
                                                  <a:latin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000" i="1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3000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  <m:acc>
                                            <m:accPr>
                                              <m:chr m:val="˙"/>
                                              <m:ctrlPr>
                                                <a:rPr lang="it-IT" sz="3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3000" i="1">
                                                  <a:latin typeface="Cambria Math" panose="02040503050406030204" pitchFamily="18" charset="0"/>
                                                </a:rPr>
                                                <m:t>ℰ</m:t>
                                              </m:r>
                                            </m:e>
                                          </m:acc>
                                          <m:r>
                                            <a:rPr lang="en-US" sz="3000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  <m:r>
                                            <a:rPr lang="en-US" sz="3000" i="1"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300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it-IT" sz="3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it-IT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it-IT" sz="3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limLoc m:val="undOvr"/>
                                      <m:grow m:val="on"/>
                                      <m:supHide m:val="on"/>
                                      <m:ctrlPr>
                                        <a:rPr lang="it-IT" sz="3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  <m:sup/>
                                    <m:e>
                                      <m:r>
                                        <a:rPr lang="en-US" sz="3000">
                                          <a:latin typeface="Cambria Math" panose="02040503050406030204" pitchFamily="18" charset="0"/>
                                        </a:rPr>
                                        <m:t> </m:t>
                                      </m:r>
                                    </m:e>
                                  </m:nary>
                                  <m:r>
                                    <a:rPr lang="en-US" sz="3000">
                                      <a:latin typeface="Cambria Math" panose="02040503050406030204" pitchFamily="18" charset="0"/>
                                    </a:rPr>
                                    <m:t> </m:t>
                                  </m:r>
                                  <m:sSubSup>
                                    <m:sSubSupPr>
                                      <m:ctrlPr>
                                        <a:rPr lang="it-IT" sz="3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  <m:sup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p>
                                  </m:sSubSup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it-IT" sz="3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  <m:r>
                                        <a:rPr lang="en-US" sz="300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it-IT" sz="3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000" i="1"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lang="en-US" sz="30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30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𝒮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𝑧𝑆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it-IT" sz="3000" dirty="0" smtClean="0"/>
              </a:p>
              <a:p>
                <a:pPr marL="536433" lvl="1" indent="0" hangingPunct="1">
                  <a:buNone/>
                </a:pPr>
                <a:endParaRPr lang="it-IT" sz="2800" dirty="0"/>
              </a:p>
              <a:p>
                <a:pPr lvl="1" hangingPunct="1"/>
                <a:r>
                  <a:rPr lang="en-US" sz="3500" dirty="0"/>
                  <a:t>this expression describe </a:t>
                </a:r>
                <a:r>
                  <a:rPr lang="en-US" sz="3500" b="1" dirty="0"/>
                  <a:t>transport processes in the phase space</a:t>
                </a:r>
                <a:r>
                  <a:rPr lang="en-US" sz="3500" dirty="0"/>
                  <a:t> due to fluctuations or collisions and sources</a:t>
                </a:r>
                <a:endParaRPr lang="it-IT" sz="3500" dirty="0"/>
              </a:p>
              <a:p>
                <a:pPr marL="536433" lvl="1" indent="0" hangingPunct="1">
                  <a:buNone/>
                </a:pPr>
                <a:endParaRPr lang="it-IT" sz="2800" dirty="0" smtClean="0"/>
              </a:p>
              <a:p>
                <a:pPr marL="536433" lvl="1" indent="0" hangingPunct="1">
                  <a:buNone/>
                </a:pPr>
                <a:endParaRPr lang="it-IT" sz="2800" dirty="0"/>
              </a:p>
              <a:p>
                <a:pPr lvl="1" hangingPunct="1"/>
                <a:endParaRPr lang="en-US" dirty="0"/>
              </a:p>
            </p:txBody>
          </p:sp>
        </mc:Choice>
        <mc:Fallback>
          <p:sp>
            <p:nvSpPr>
              <p:cNvPr id="10" name="Segnaposto contenu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38" y="2382258"/>
                <a:ext cx="12354561" cy="7371341"/>
              </a:xfrm>
              <a:prstGeom prst="rect">
                <a:avLst/>
              </a:prstGeom>
              <a:blipFill rotWithShape="0">
                <a:blip r:embed="rId2"/>
                <a:stretch>
                  <a:fillRect t="-744" r="-99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07682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/>
              <a:t>MET legacy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Segnaposto contenuto 2"/>
              <p:cNvSpPr txBox="1">
                <a:spLocks/>
              </p:cNvSpPr>
              <p:nvPr/>
            </p:nvSpPr>
            <p:spPr>
              <a:xfrm>
                <a:off x="650239" y="2229859"/>
                <a:ext cx="5987844" cy="707379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70423" tIns="70423" rIns="70423" bIns="70423" anchor="t">
                <a:normAutofit fontScale="85000" lnSpcReduction="20000"/>
              </a:bodyPr>
              <a:lstStyle>
                <a:lvl1pPr marL="546012" marR="0" indent="-546012" algn="l" defTabSz="1525853" rtl="0" latinLnBrk="0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3800" b="0" i="0" u="none" strike="noStrike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  <a:sym typeface="Arial"/>
                  </a:defRPr>
                </a:lvl1pPr>
                <a:lvl2pPr marL="1090357" marR="0" indent="-553924" algn="l" defTabSz="1525853" rtl="0" latinLnBrk="0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3800" b="0" i="0" u="none" strike="noStrike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  <a:sym typeface="Arial"/>
                  </a:defRPr>
                </a:lvl2pPr>
                <a:lvl3pPr marL="1558209" marR="0" indent="-485343" algn="l" defTabSz="1525853" rtl="0" latinLnBrk="0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3800" b="0" i="0" u="none" strike="noStrike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  <a:sym typeface="Arial"/>
                  </a:defRPr>
                </a:lvl3pPr>
                <a:lvl4pPr marL="2052438" marR="0" indent="-443139" algn="l" defTabSz="1525853" rtl="0" latinLnBrk="0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–"/>
                  <a:tabLst/>
                  <a:defRPr sz="3800" b="0" i="0" u="none" strike="noStrike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  <a:sym typeface="Arial"/>
                  </a:defRPr>
                </a:lvl4pPr>
                <a:lvl5pPr marL="2588870" marR="0" indent="-443139" algn="l" defTabSz="1525853" rtl="0" latinLnBrk="0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»"/>
                  <a:tabLst/>
                  <a:defRPr sz="3800" b="0" i="0" u="none" strike="noStrike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  <a:sym typeface="Arial"/>
                  </a:defRPr>
                </a:lvl5pPr>
                <a:lvl6pPr marL="2667000" marR="0" indent="-444500" algn="l" defTabSz="584200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tabLst/>
                  <a:defRPr sz="3600" b="0" i="0" u="none" strike="noStrike" cap="none" spc="0" baseline="0"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6pPr>
                <a:lvl7pPr marL="3111500" marR="0" indent="-444500" algn="l" defTabSz="584200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tabLst/>
                  <a:defRPr sz="3600" b="0" i="0" u="none" strike="noStrike" cap="none" spc="0" baseline="0"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7pPr>
                <a:lvl8pPr marL="3556000" marR="0" indent="-444500" algn="l" defTabSz="584200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tabLst/>
                  <a:defRPr sz="3600" b="0" i="0" u="none" strike="noStrike" cap="none" spc="0" baseline="0"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8pPr>
                <a:lvl9pPr marL="4000500" marR="0" indent="-444500" algn="l" defTabSz="584200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tabLst/>
                  <a:defRPr sz="3600" b="0" i="0" u="none" strike="noStrike" cap="none" spc="0" baseline="0"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9pPr>
              </a:lstStyle>
              <a:p>
                <a:pPr lvl="0"/>
                <a:r>
                  <a:rPr lang="en-US" dirty="0"/>
                  <a:t>we </a:t>
                </a:r>
                <a:r>
                  <a:rPr lang="en-US" dirty="0"/>
                  <a:t>can decompose the </a:t>
                </a:r>
                <a:r>
                  <a:rPr lang="en-US" dirty="0" err="1"/>
                  <a:t>toroidally</a:t>
                </a:r>
                <a:r>
                  <a:rPr lang="en-US" dirty="0"/>
                  <a:t> symmetric distribution function;</a:t>
                </a:r>
                <a:endParaRPr lang="it-IT" dirty="0"/>
              </a:p>
              <a:p>
                <a:pPr lvl="0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/>
                        </m:ctrlPr>
                      </m:accPr>
                      <m:e>
                        <m:sSub>
                          <m:sSubPr>
                            <m:ctrlPr>
                              <a:rPr lang="it-IT"/>
                            </m:ctrlPr>
                          </m:sSubPr>
                          <m:e>
                            <m:r>
                              <a:rPr lang="en-US"/>
                              <m:t>𝐹</m:t>
                            </m:r>
                          </m:e>
                          <m:sub>
                            <m:r>
                              <a:rPr lang="en-US"/>
                              <m:t>𝑧</m:t>
                            </m:r>
                            <m:r>
                              <a:rPr lang="it-IT"/>
                              <m:t>0</m:t>
                            </m:r>
                          </m:sub>
                        </m:sSub>
                      </m:e>
                    </m:acc>
                  </m:oMath>
                </a14:m>
                <a:r>
                  <a:rPr lang="it-IT" dirty="0"/>
                  <a:t> </a:t>
                </a:r>
                <a:r>
                  <a:rPr lang="it-IT" dirty="0" err="1"/>
                  <a:t>describe</a:t>
                </a:r>
                <a:r>
                  <a:rPr lang="it-IT" dirty="0"/>
                  <a:t> </a:t>
                </a:r>
                <a:r>
                  <a:rPr lang="it-IT" b="1" dirty="0"/>
                  <a:t>macro-</a:t>
                </a:r>
                <a:r>
                  <a:rPr lang="it-IT" dirty="0"/>
                  <a:t> &amp; </a:t>
                </a:r>
                <a:r>
                  <a:rPr lang="it-IT" b="1" dirty="0" err="1"/>
                  <a:t>meso-scales</a:t>
                </a:r>
                <a:r>
                  <a:rPr lang="it-IT" dirty="0"/>
                  <a:t>;</a:t>
                </a:r>
              </a:p>
              <a:p>
                <a:pPr lvl="0"/>
                <a:r>
                  <a:rPr lang="en-US" b="1" dirty="0"/>
                  <a:t>micro-scales</a:t>
                </a:r>
                <a:r>
                  <a:rPr lang="en-US" dirty="0"/>
                  <a:t> are accounted by </a:t>
                </a:r>
                <a14:m>
                  <m:oMath xmlns:m="http://schemas.openxmlformats.org/officeDocument/2006/math">
                    <m:r>
                      <a:rPr lang="en-US"/>
                      <m:t>𝛿</m:t>
                    </m:r>
                    <m:sSub>
                      <m:sSubPr>
                        <m:ctrlPr>
                          <a:rPr lang="it-IT"/>
                        </m:ctrlPr>
                      </m:sSubPr>
                      <m:e>
                        <m:acc>
                          <m:accPr>
                            <m:chr m:val="‾"/>
                            <m:ctrlPr>
                              <a:rPr lang="it-IT"/>
                            </m:ctrlPr>
                          </m:accPr>
                          <m:e>
                            <m:r>
                              <a:rPr lang="en-US"/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/>
                          <m:t>𝑧</m:t>
                        </m:r>
                      </m:sub>
                    </m:sSub>
                  </m:oMath>
                </a14:m>
                <a:r>
                  <a:rPr lang="en-US" dirty="0"/>
                  <a:t>;</a:t>
                </a:r>
                <a:endParaRPr lang="it-IT" dirty="0"/>
              </a:p>
              <a:p>
                <a:pPr lvl="0"/>
                <a:r>
                  <a:rPr lang="en-US" dirty="0"/>
                  <a:t>transitions </a:t>
                </a:r>
                <a:r>
                  <a:rPr lang="en-US" dirty="0"/>
                  <a:t>between neighboring </a:t>
                </a:r>
                <a:r>
                  <a:rPr lang="en-US" b="1" dirty="0"/>
                  <a:t>nonlinear equilibria</a:t>
                </a:r>
                <a:r>
                  <a:rPr lang="en-US" dirty="0"/>
                  <a:t>, see Chen and </a:t>
                </a:r>
                <a:r>
                  <a:rPr lang="en-US" dirty="0" err="1"/>
                  <a:t>Zonca</a:t>
                </a:r>
                <a:r>
                  <a:rPr lang="en-US" dirty="0"/>
                  <a:t> 2007 ; Falessi and </a:t>
                </a:r>
                <a:r>
                  <a:rPr lang="en-US" dirty="0" err="1"/>
                  <a:t>Zonca</a:t>
                </a:r>
                <a:r>
                  <a:rPr lang="en-US" dirty="0"/>
                  <a:t> 2019 </a:t>
                </a:r>
                <a:endParaRPr lang="it-IT" dirty="0"/>
              </a:p>
              <a:p>
                <a:pPr lvl="0"/>
                <a:r>
                  <a:rPr lang="en-US" dirty="0"/>
                  <a:t>nonlinear equilibria, together with zonal field structures, form a </a:t>
                </a:r>
                <a:r>
                  <a:rPr lang="en-US" b="1" dirty="0"/>
                  <a:t>zonal state</a:t>
                </a:r>
                <a:r>
                  <a:rPr lang="en-US" dirty="0"/>
                  <a:t>, see Falessi and </a:t>
                </a:r>
                <a:r>
                  <a:rPr lang="en-US" dirty="0" err="1"/>
                  <a:t>Zonca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/>
                      <m:t>2019.</m:t>
                    </m:r>
                  </m:oMath>
                </a14:m>
                <a:endParaRPr lang="it-IT" dirty="0"/>
              </a:p>
              <a:p>
                <a:pPr lvl="1" hangingPunct="1"/>
                <a:endParaRPr lang="en-US" dirty="0"/>
              </a:p>
            </p:txBody>
          </p:sp>
        </mc:Choice>
        <mc:Fallback>
          <p:sp>
            <p:nvSpPr>
              <p:cNvPr id="5" name="Segnaposto contenu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39" y="2229859"/>
                <a:ext cx="5987844" cy="7073798"/>
              </a:xfrm>
              <a:prstGeom prst="rect">
                <a:avLst/>
              </a:prstGeom>
              <a:blipFill rotWithShape="0">
                <a:blip r:embed="rId2"/>
                <a:stretch>
                  <a:fillRect l="-2749" t="-2155" r="-2648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083" y="2083862"/>
            <a:ext cx="6265117" cy="651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322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/>
              <a:t>MET legacy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58" y="2194113"/>
            <a:ext cx="5669362" cy="566936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401" y="2194113"/>
            <a:ext cx="5670000" cy="567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/>
              <p:cNvSpPr txBox="1"/>
              <p:nvPr/>
            </p:nvSpPr>
            <p:spPr>
              <a:xfrm>
                <a:off x="1514733" y="8122434"/>
                <a:ext cx="10219336" cy="14335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acc>
                        <m:accPr>
                          <m:chr m:val="̅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</m:den>
                              </m:f>
                              <m:acc>
                                <m:accPr>
                                  <m:chr m:val="̅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˙"/>
                                                  <m:ctrlPr>
                                                    <a:rPr lang="it-IT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𝑃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ℰ</m:t>
                                  </m:r>
                                </m:den>
                              </m:f>
                              <m:acc>
                                <m:accPr>
                                  <m:chr m:val="̅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  <m:acc>
                                            <m:accPr>
                                              <m:chr m:val="˙"/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ℰ</m:t>
                                              </m:r>
                                            </m:e>
                                          </m:acc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0" lang="it-IT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11" name="CasellaDiTes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733" y="8122434"/>
                <a:ext cx="10219336" cy="14335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sellaDiTesto 12"/>
          <p:cNvSpPr txBox="1"/>
          <p:nvPr/>
        </p:nvSpPr>
        <p:spPr>
          <a:xfrm>
            <a:off x="504499" y="1454211"/>
            <a:ext cx="12246301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PSZS</a:t>
            </a:r>
            <a:r>
              <a:rPr kumimoji="0" lang="it-IT" sz="3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 </a:t>
            </a:r>
            <a:r>
              <a:rPr kumimoji="0" lang="it-IT" sz="30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have</a:t>
            </a:r>
            <a:r>
              <a:rPr kumimoji="0" lang="it-IT" sz="3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 </a:t>
            </a:r>
            <a:r>
              <a:rPr kumimoji="0" lang="it-IT" sz="30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been</a:t>
            </a:r>
            <a:r>
              <a:rPr kumimoji="0" lang="it-IT" sz="3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 </a:t>
            </a:r>
            <a:r>
              <a:rPr kumimoji="0" lang="it-IT" sz="30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extracted</a:t>
            </a:r>
            <a:r>
              <a:rPr kumimoji="0" lang="it-IT" sz="3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 from an HMGC</a:t>
            </a:r>
            <a:r>
              <a:rPr kumimoji="0" lang="it-IT" sz="3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 EPM </a:t>
            </a:r>
            <a:r>
              <a:rPr kumimoji="0" lang="it-IT" sz="30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simulation</a:t>
            </a:r>
            <a:endParaRPr kumimoji="0" lang="it-IT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106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/>
              <a:t>MET legacy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58" y="2194113"/>
            <a:ext cx="5669362" cy="566936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401" y="2194113"/>
            <a:ext cx="5670000" cy="567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/>
              <p:cNvSpPr txBox="1"/>
              <p:nvPr/>
            </p:nvSpPr>
            <p:spPr>
              <a:xfrm>
                <a:off x="1514733" y="8122434"/>
                <a:ext cx="10219336" cy="14335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acc>
                        <m:accPr>
                          <m:chr m:val="̅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</m:den>
                              </m:f>
                              <m:acc>
                                <m:accPr>
                                  <m:chr m:val="̅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˙"/>
                                                  <m:ctrlPr>
                                                    <a:rPr lang="it-IT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𝑃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ℰ</m:t>
                                  </m:r>
                                </m:den>
                              </m:f>
                              <m:acc>
                                <m:accPr>
                                  <m:chr m:val="̅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  <m:acc>
                                            <m:accPr>
                                              <m:chr m:val="˙"/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ℰ</m:t>
                                              </m:r>
                                            </m:e>
                                          </m:acc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0" lang="it-IT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11" name="CasellaDiTes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733" y="8122434"/>
                <a:ext cx="10219336" cy="14335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sellaDiTesto 12"/>
          <p:cNvSpPr txBox="1"/>
          <p:nvPr/>
        </p:nvSpPr>
        <p:spPr>
          <a:xfrm>
            <a:off x="504499" y="1454211"/>
            <a:ext cx="12246301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PSZS </a:t>
            </a:r>
            <a:r>
              <a:rPr kumimoji="0" lang="it-IT" sz="30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have</a:t>
            </a:r>
            <a:r>
              <a:rPr kumimoji="0" lang="it-IT" sz="3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 </a:t>
            </a:r>
            <a:r>
              <a:rPr kumimoji="0" lang="it-IT" sz="30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been</a:t>
            </a:r>
            <a:r>
              <a:rPr kumimoji="0" lang="it-IT" sz="3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 </a:t>
            </a:r>
            <a:r>
              <a:rPr kumimoji="0" lang="it-IT" sz="30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extracted</a:t>
            </a:r>
            <a:r>
              <a:rPr kumimoji="0" lang="it-IT" sz="3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 from an HMGC</a:t>
            </a:r>
            <a:r>
              <a:rPr kumimoji="0" lang="it-IT" sz="3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 EPM </a:t>
            </a:r>
            <a:r>
              <a:rPr kumimoji="0" lang="it-IT" sz="30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simulation</a:t>
            </a:r>
            <a:endParaRPr kumimoji="0" lang="it-IT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7712015" y="8122434"/>
            <a:ext cx="2639683" cy="1245853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Connettore 1 9"/>
          <p:cNvCxnSpPr/>
          <p:nvPr/>
        </p:nvCxnSpPr>
        <p:spPr>
          <a:xfrm flipV="1">
            <a:off x="8005313" y="8039760"/>
            <a:ext cx="2156604" cy="1328527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8688765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MET legacy</a:t>
            </a: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2779240094"/>
              </p:ext>
            </p:extLst>
          </p:nvPr>
        </p:nvGraphicFramePr>
        <p:xfrm>
          <a:off x="1545166" y="2126544"/>
          <a:ext cx="10088034" cy="6839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27898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/>
              <a:t>2021 Planning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sz="3200" dirty="0"/>
              <a:t>WP1-D1 Complete </a:t>
            </a:r>
            <a:r>
              <a:rPr sz="3200" b="1" dirty="0"/>
              <a:t>transport theory</a:t>
            </a:r>
            <a:r>
              <a:rPr sz="3200" dirty="0"/>
              <a:t> of Phase Space Zonal Structures and Zonal State </a:t>
            </a:r>
            <a:r>
              <a:rPr sz="3200" b="1" dirty="0"/>
              <a:t>separating its microscale structures from macro-/</a:t>
            </a:r>
            <a:r>
              <a:rPr sz="3200" b="1" dirty="0" err="1"/>
              <a:t>meso</a:t>
            </a:r>
            <a:r>
              <a:rPr sz="3200" b="1" dirty="0"/>
              <a:t>- scale components</a:t>
            </a:r>
          </a:p>
          <a:p>
            <a:pPr lvl="1"/>
            <a:r>
              <a:rPr sz="3200" dirty="0"/>
              <a:t>WP1-M1 2D and 3D formulation of </a:t>
            </a:r>
            <a:r>
              <a:rPr sz="3200" b="1" dirty="0"/>
              <a:t>Phase Space Zonal Structures transport equations</a:t>
            </a:r>
            <a:r>
              <a:rPr sz="3200" dirty="0"/>
              <a:t>, and definition of </a:t>
            </a:r>
            <a:r>
              <a:rPr sz="3200" b="1" dirty="0"/>
              <a:t>Zonal State</a:t>
            </a:r>
            <a:r>
              <a:rPr sz="3200" dirty="0"/>
              <a:t> with corresponding equations for </a:t>
            </a:r>
            <a:r>
              <a:rPr sz="3200" b="1" dirty="0"/>
              <a:t>Zonal Field Structures</a:t>
            </a:r>
            <a:r>
              <a:rPr sz="3200" dirty="0"/>
              <a:t> governing equations with separated </a:t>
            </a:r>
            <a:r>
              <a:rPr sz="3200" b="1" dirty="0"/>
              <a:t>dependences from nonlinear radial envelope</a:t>
            </a:r>
            <a:r>
              <a:rPr sz="3200" dirty="0"/>
              <a:t> and parallel mode structures</a:t>
            </a:r>
          </a:p>
        </p:txBody>
      </p:sp>
    </p:spTree>
    <p:extLst>
      <p:ext uri="{BB962C8B-B14F-4D97-AF65-F5344CB8AC3E}">
        <p14:creationId xmlns:p14="http://schemas.microsoft.com/office/powerpoint/2010/main" val="5780855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478</Words>
  <Application>Microsoft Office PowerPoint</Application>
  <PresentationFormat>Personalizzato</PresentationFormat>
  <Paragraphs>75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1" baseType="lpstr">
      <vt:lpstr>Arial</vt:lpstr>
      <vt:lpstr>Avenir Roman</vt:lpstr>
      <vt:lpstr>Calibri</vt:lpstr>
      <vt:lpstr>Cambria Math</vt:lpstr>
      <vt:lpstr>Helvetica</vt:lpstr>
      <vt:lpstr>Helvetica Light</vt:lpstr>
      <vt:lpstr>White</vt:lpstr>
      <vt:lpstr>Presentazione standard di PowerPoint</vt:lpstr>
      <vt:lpstr>People Involved</vt:lpstr>
      <vt:lpstr>Background</vt:lpstr>
      <vt:lpstr>MET legacy</vt:lpstr>
      <vt:lpstr>MET legacy</vt:lpstr>
      <vt:lpstr>MET legacy</vt:lpstr>
      <vt:lpstr>MET legacy</vt:lpstr>
      <vt:lpstr>MET legacy</vt:lpstr>
      <vt:lpstr>2021 Planning</vt:lpstr>
      <vt:lpstr>WP1-D1</vt:lpstr>
      <vt:lpstr>WP1-D1</vt:lpstr>
      <vt:lpstr>Next steps</vt:lpstr>
      <vt:lpstr>Sinergies &amp; Travel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Matteo Valerio Falessi</cp:lastModifiedBy>
  <cp:revision>47</cp:revision>
  <dcterms:modified xsi:type="dcterms:W3CDTF">2021-06-07T09:22:35Z</dcterms:modified>
</cp:coreProperties>
</file>