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81" r:id="rId4"/>
    <p:sldId id="282" r:id="rId5"/>
    <p:sldId id="283" r:id="rId6"/>
    <p:sldId id="284" r:id="rId7"/>
    <p:sldId id="285" r:id="rId8"/>
    <p:sldId id="286" r:id="rId9"/>
    <p:sldId id="271" r:id="rId10"/>
    <p:sldId id="278" r:id="rId11"/>
    <p:sldId id="277" r:id="rId12"/>
    <p:sldId id="275" r:id="rId13"/>
    <p:sldId id="280" r:id="rId14"/>
    <p:sldId id="274" r:id="rId15"/>
    <p:sldId id="287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78" d="100"/>
          <a:sy n="78" d="100"/>
        </p:scale>
        <p:origin x="1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4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17"/>
          <p:cNvSpPr txBox="1"/>
          <p:nvPr/>
        </p:nvSpPr>
        <p:spPr>
          <a:xfrm>
            <a:off x="4818026" y="9186774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June</a:t>
            </a:r>
            <a:r>
              <a:rPr dirty="0"/>
              <a:t> </a:t>
            </a:r>
            <a:r>
              <a:rPr lang="it-IT" dirty="0"/>
              <a:t>9</a:t>
            </a:r>
            <a:r>
              <a:rPr baseline="29899" dirty="0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44" name="Rectangle 18"/>
          <p:cNvSpPr txBox="1"/>
          <p:nvPr/>
        </p:nvSpPr>
        <p:spPr>
          <a:xfrm>
            <a:off x="522675" y="6073799"/>
            <a:ext cx="11869423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</a:t>
            </a:r>
            <a:r>
              <a:rPr baseline="0" dirty="0"/>
              <a:t>Center for Nonlinear Plasma Science and ENEA C.R. Frascati, 00044 Frascati, Italy</a:t>
            </a:r>
          </a:p>
        </p:txBody>
      </p:sp>
      <p:sp>
        <p:nvSpPr>
          <p:cNvPr id="145" name="Rectangle 19"/>
          <p:cNvSpPr txBox="1"/>
          <p:nvPr/>
        </p:nvSpPr>
        <p:spPr>
          <a:xfrm>
            <a:off x="522675" y="6502874"/>
            <a:ext cx="12411701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</a:t>
            </a:r>
            <a:r>
              <a:rPr baseline="0" dirty="0"/>
              <a:t>IFTS and Dept. Physics, Zhejiang University, Hangzhou, 310027 P.R. China</a:t>
            </a:r>
          </a:p>
        </p:txBody>
      </p:sp>
      <p:sp>
        <p:nvSpPr>
          <p:cNvPr id="146" name="TextBox 3"/>
          <p:cNvSpPr txBox="1"/>
          <p:nvPr/>
        </p:nvSpPr>
        <p:spPr>
          <a:xfrm>
            <a:off x="9152005" y="56922"/>
            <a:ext cx="3796561" cy="399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022" tIns="60022" rIns="60022" bIns="60022">
            <a:spAutoFit/>
          </a:bodyPr>
          <a:lstStyle/>
          <a:p>
            <a:pPr algn="l" defTabSz="1525853">
              <a:defRPr sz="1800" i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ATEP kick off</a:t>
            </a:r>
            <a:r>
              <a:rPr dirty="0"/>
              <a:t> meeting – </a:t>
            </a:r>
            <a:r>
              <a:rPr lang="it-IT" dirty="0" err="1"/>
              <a:t>June</a:t>
            </a:r>
            <a:r>
              <a:rPr dirty="0"/>
              <a:t> </a:t>
            </a:r>
            <a:r>
              <a:rPr lang="it-IT" dirty="0"/>
              <a:t>09</a:t>
            </a:r>
            <a:r>
              <a:rPr dirty="0"/>
              <a:t>,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47" name="Energetic Particle effects…"/>
          <p:cNvSpPr txBox="1"/>
          <p:nvPr/>
        </p:nvSpPr>
        <p:spPr>
          <a:xfrm>
            <a:off x="660924" y="3246352"/>
            <a:ext cx="11328422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ATEP kick off meeting: </a:t>
            </a:r>
          </a:p>
          <a:p>
            <a:pPr algn="l">
              <a:defRPr sz="5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CNPS </a:t>
            </a:r>
            <a:r>
              <a:rPr lang="it-IT" dirty="0" err="1"/>
              <a:t>contribution</a:t>
            </a:r>
            <a:r>
              <a:rPr lang="it-IT" dirty="0"/>
              <a:t> to WP1 &amp; WP2.1</a:t>
            </a:r>
            <a:endParaRPr dirty="0"/>
          </a:p>
        </p:txBody>
      </p:sp>
      <p:sp>
        <p:nvSpPr>
          <p:cNvPr id="148" name="Rectangle 18"/>
          <p:cNvSpPr txBox="1"/>
          <p:nvPr/>
        </p:nvSpPr>
        <p:spPr>
          <a:xfrm>
            <a:off x="649675" y="5547657"/>
            <a:ext cx="9325826" cy="63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3200" b="1" baseline="30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baseline="0" dirty="0"/>
              <a:t>Fulvio Zonca</a:t>
            </a:r>
            <a:r>
              <a:rPr lang="it-IT" dirty="0"/>
              <a:t>1,2</a:t>
            </a:r>
            <a:r>
              <a:rPr lang="it-IT" baseline="0" dirty="0"/>
              <a:t>, </a:t>
            </a:r>
            <a:r>
              <a:rPr lang="it-IT" baseline="0" dirty="0" err="1"/>
              <a:t>Yueyan</a:t>
            </a:r>
            <a:r>
              <a:rPr lang="it-IT" baseline="0" dirty="0"/>
              <a:t> Li</a:t>
            </a:r>
            <a:r>
              <a:rPr lang="it-IT" dirty="0"/>
              <a:t>1,2,3</a:t>
            </a:r>
            <a:r>
              <a:rPr lang="it-IT" baseline="0" dirty="0"/>
              <a:t> and Matteo V. Falessi</a:t>
            </a:r>
            <a:r>
              <a:rPr lang="it-IT" dirty="0"/>
              <a:t>1,3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C35F0-311B-B948-99B6-2F6E1DDFECC1}"/>
              </a:ext>
            </a:extLst>
          </p:cNvPr>
          <p:cNvSpPr txBox="1"/>
          <p:nvPr/>
        </p:nvSpPr>
        <p:spPr>
          <a:xfrm>
            <a:off x="519043" y="7366121"/>
            <a:ext cx="746358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Contributions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Liu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Chen</a:t>
            </a:r>
            <a:r>
              <a:rPr lang="it-IT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Zhiyong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Qiu</a:t>
            </a:r>
            <a:r>
              <a:rPr lang="it-IT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  <a:endParaRPr kumimoji="0" lang="it-IT" sz="280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FB0C406-9DB6-8542-83C4-0040C65E2341}"/>
              </a:ext>
            </a:extLst>
          </p:cNvPr>
          <p:cNvSpPr txBox="1"/>
          <p:nvPr/>
        </p:nvSpPr>
        <p:spPr>
          <a:xfrm>
            <a:off x="522675" y="6815419"/>
            <a:ext cx="8517912" cy="573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3</a:t>
            </a:r>
            <a:r>
              <a:rPr lang="it-IT" baseline="0" dirty="0"/>
              <a:t>CREATE </a:t>
            </a:r>
            <a:r>
              <a:rPr lang="it-IT" baseline="0" dirty="0" err="1"/>
              <a:t>Consortium</a:t>
            </a:r>
            <a:r>
              <a:rPr lang="it-IT" baseline="0" dirty="0"/>
              <a:t>, Via Claudio 21, 80125 Napoli, </a:t>
            </a:r>
            <a:r>
              <a:rPr lang="it-IT" baseline="0" dirty="0" err="1"/>
              <a:t>Italy</a:t>
            </a:r>
            <a:endParaRPr baseline="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Model equation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pic>
        <p:nvPicPr>
          <p:cNvPr id="239" name="Picture 6 1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Calculate (analytically) DW/DAW scattering cross sections:…"/>
              <p:cNvSpPr txBox="1"/>
              <p:nvPr/>
            </p:nvSpPr>
            <p:spPr>
              <a:xfrm>
                <a:off x="388541" y="1720748"/>
                <a:ext cx="12606734" cy="6837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t">
                <a:spAutoFit/>
              </a:bodyPr>
              <a:lstStyle/>
              <a:p>
                <a:pPr marL="321027" marR="457200" indent="-321027" algn="l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3200" b="1">
                    <a:solidFill>
                      <a:srgbClr val="FF030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Model equation and numerical model: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Vorticity equation in the Schrödinger-like form (s-α model):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lang="en-US" altLang="zh-CN" dirty="0"/>
              </a:p>
              <a:p>
                <a:pPr marL="1778000" marR="457200" lvl="4" indent="0" algn="just" defTabSz="457200">
                  <a:spcBef>
                    <a:spcPts val="1000"/>
                  </a:spcBef>
                  <a:buSzPct val="45000"/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lang="en-US" altLang="zh-CN" dirty="0"/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FEM discretization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CN" dirty="0"/>
                  <a:t>: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lang="en-US" altLang="zh-CN" dirty="0"/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lang="en-US" altLang="zh-CN" dirty="0"/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Boundary condition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Connection with GFLDR theoretical framework</a:t>
                </a:r>
              </a:p>
              <a:p>
                <a:pPr marL="3877027" marR="457200" lvl="8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Variational nature of FEM and the integral formulation of GFLDR</a:t>
                </a:r>
              </a:p>
              <a:p>
                <a:pPr marL="3877027" marR="457200" lvl="8" indent="-321027" algn="just" defTabSz="457200">
                  <a:spcBef>
                    <a:spcPts val="1000"/>
                  </a:spcBef>
                  <a:buSzPct val="45000"/>
                  <a:buBlip>
                    <a:blip r:embed="rId6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Boundary condition equivalent to the asymptotic matching with inertial region</a:t>
                </a:r>
              </a:p>
            </p:txBody>
          </p:sp>
        </mc:Choice>
        <mc:Fallback xmlns="">
          <p:sp>
            <p:nvSpPr>
              <p:cNvPr id="241" name="Calculate (analytically) DW/DAW scattering cross section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1" y="1720748"/>
                <a:ext cx="12606734" cy="6837962"/>
              </a:xfrm>
              <a:prstGeom prst="rect">
                <a:avLst/>
              </a:prstGeom>
              <a:blipFill>
                <a:blip r:embed="rId7"/>
                <a:stretch>
                  <a:fillRect t="-1070" b="-12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DD2459EB-1A3A-4091-9FF8-64BE75C961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1" y="2894168"/>
            <a:ext cx="11221518" cy="98663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699F84D-0B78-4EAF-BFCB-3433E2DEE3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4" y="4533839"/>
            <a:ext cx="12598451" cy="8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69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altLang="zh-CN" dirty="0"/>
              <a:t>Features and verifications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Calculate (analytically) DW/DAW scattering cross sections:…"/>
              <p:cNvSpPr txBox="1"/>
              <p:nvPr/>
            </p:nvSpPr>
            <p:spPr>
              <a:xfrm>
                <a:off x="388541" y="1720748"/>
                <a:ext cx="12606734" cy="29803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t">
                <a:spAutoFit/>
              </a:bodyPr>
              <a:lstStyle/>
              <a:p>
                <a:pPr marL="321027" marR="457200" indent="-321027" algn="l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3200" b="1">
                    <a:solidFill>
                      <a:srgbClr val="FF030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dirty="0"/>
                  <a:t>Features and verifications: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dirty="0"/>
                  <a:t>Benchmarked with other numerical codes and theories for mode frequency and growth rate for BAE, KBM and EP excited TAE.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dirty="0"/>
                  <a:t>Benchmarked with GFLDR using inertial layer contribution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dirty="0"/>
                  <a:t>Reduced model by constructing simplified kinetic compression terms with trial function close to the mode structure.</a:t>
                </a:r>
              </a:p>
            </p:txBody>
          </p:sp>
        </mc:Choice>
        <mc:Fallback xmlns="">
          <p:sp>
            <p:nvSpPr>
              <p:cNvPr id="241" name="Calculate (analytically) DW/DAW scattering cross section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1" y="1720748"/>
                <a:ext cx="12606734" cy="2980303"/>
              </a:xfrm>
              <a:prstGeom prst="rect">
                <a:avLst/>
              </a:prstGeom>
              <a:blipFill>
                <a:blip r:embed="rId5"/>
                <a:stretch>
                  <a:fillRect t="-2454" b="-409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F924EA55-BFFB-472F-B0F0-4B0EC1519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6"/>
          <a:stretch/>
        </p:blipFill>
        <p:spPr bwMode="auto">
          <a:xfrm>
            <a:off x="0" y="4757477"/>
            <a:ext cx="3941746" cy="40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B37D7F5-B671-4B10-87C9-72C505DD8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671"/>
          <a:stretch/>
        </p:blipFill>
        <p:spPr bwMode="auto">
          <a:xfrm>
            <a:off x="3953775" y="4757476"/>
            <a:ext cx="3803918" cy="40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2DF68DD-FAB3-4242-AD9A-A5A40021E040}"/>
              </a:ext>
            </a:extLst>
          </p:cNvPr>
          <p:cNvSpPr txBox="1"/>
          <p:nvPr/>
        </p:nvSpPr>
        <p:spPr>
          <a:xfrm>
            <a:off x="2359152" y="8679545"/>
            <a:ext cx="34930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Helvetica Neue"/>
              </a:rPr>
              <a:t>Benchmark on KBM</a:t>
            </a:r>
            <a:endParaRPr lang="zh-CN" altLang="en-US" sz="2400" dirty="0">
              <a:latin typeface="Helvetica Neue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1D5A916-3AF9-4E1D-B601-6BB61E20D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684" y="4701051"/>
            <a:ext cx="4169950" cy="36139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986F762-E177-4B1C-9AB6-E0FF6C6FEF8A}"/>
              </a:ext>
            </a:extLst>
          </p:cNvPr>
          <p:cNvSpPr txBox="1"/>
          <p:nvPr/>
        </p:nvSpPr>
        <p:spPr>
          <a:xfrm>
            <a:off x="7820214" y="8240285"/>
            <a:ext cx="50337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Helvetica Neue"/>
              </a:rPr>
              <a:t>Benchmark on BAE with GFLDR (w/o FLR &amp; FOW)</a:t>
            </a:r>
            <a:endParaRPr lang="zh-CN" altLang="en-US" sz="24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923043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Numerical model in the inertial region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Calculate (analytically) DW/DAW scattering cross sections:…"/>
              <p:cNvSpPr txBox="1"/>
              <p:nvPr/>
            </p:nvSpPr>
            <p:spPr>
              <a:xfrm>
                <a:off x="388541" y="1738702"/>
                <a:ext cx="12606734" cy="30221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t">
                <a:spAutoFit/>
              </a:bodyPr>
              <a:lstStyle/>
              <a:p>
                <a:pPr marL="321027" marR="457200" indent="-321027" algn="l" defTabSz="457200">
                  <a:spcBef>
                    <a:spcPts val="1000"/>
                  </a:spcBef>
                  <a:buSzPct val="45000"/>
                  <a:buBlip>
                    <a:blip r:embed="rId5"/>
                  </a:buBlip>
                  <a:defRPr sz="3200" b="1">
                    <a:solidFill>
                      <a:srgbClr val="FF030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dirty="0"/>
                  <a:t>Model equation in the inertial region and numerical method in calculating low frequency continuum: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5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dirty="0"/>
                  <a:t>Fourier decomposition on fluctuation fields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and Spectral FEM is used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5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dirty="0"/>
                  <a:t>Reduced particle model consists of well circulating particles and deeply trapped particles only [Chavdarovski2009PPCF]</a:t>
                </a:r>
              </a:p>
            </p:txBody>
          </p:sp>
        </mc:Choice>
        <mc:Fallback xmlns="">
          <p:sp>
            <p:nvSpPr>
              <p:cNvPr id="241" name="Calculate (analytically) DW/DAW scattering cross section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1" y="1738702"/>
                <a:ext cx="12606734" cy="3022109"/>
              </a:xfrm>
              <a:prstGeom prst="rect">
                <a:avLst/>
              </a:prstGeom>
              <a:blipFill>
                <a:blip r:embed="rId6"/>
                <a:stretch>
                  <a:fillRect t="-2419" b="-403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D20FA3CF-3ADA-41DE-B9F3-F67B3DC2F2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3" y="4992790"/>
            <a:ext cx="11316614" cy="26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93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Low frequency continuum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lculate (analytically) DW/DAW scattering cross sections:…"/>
          <p:cNvSpPr txBox="1"/>
          <p:nvPr/>
        </p:nvSpPr>
        <p:spPr>
          <a:xfrm>
            <a:off x="388541" y="1738702"/>
            <a:ext cx="12606734" cy="35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Features and verification: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The numerical result is benchmarked with theoretical result for LFAW, BAAE and BAE continuous spectrum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The numerical model in the inertial region can be used to: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Calculate the low frequency kinetic continuum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Calculate the inertial layer contribution with kinetic response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043DD4-5099-42F2-90AC-4A7954356C02}"/>
              </a:ext>
            </a:extLst>
          </p:cNvPr>
          <p:cNvSpPr txBox="1"/>
          <p:nvPr/>
        </p:nvSpPr>
        <p:spPr>
          <a:xfrm>
            <a:off x="2359152" y="8494879"/>
            <a:ext cx="45496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Helvetica Neue"/>
              </a:rPr>
              <a:t>Benchmark on BAE, BAAE and LFAW continuous spectrum</a:t>
            </a:r>
            <a:endParaRPr lang="zh-CN" altLang="en-US" sz="2400" dirty="0">
              <a:latin typeface="Helvetica Neue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0474B64-BA9A-4FD6-96D4-E05D4CF9C247}"/>
              </a:ext>
            </a:extLst>
          </p:cNvPr>
          <p:cNvGrpSpPr/>
          <p:nvPr/>
        </p:nvGrpSpPr>
        <p:grpSpPr>
          <a:xfrm>
            <a:off x="8195734" y="4876800"/>
            <a:ext cx="4653238" cy="3509948"/>
            <a:chOff x="4982400" y="1274399"/>
            <a:chExt cx="4161601" cy="313910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128BD29-EBFF-4466-9C01-16AC79BB5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" r="32426"/>
            <a:stretch/>
          </p:blipFill>
          <p:spPr>
            <a:xfrm>
              <a:off x="4982400" y="1274400"/>
              <a:ext cx="3539528" cy="313910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FEFF239-2DD2-4B05-9C93-090012BC9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6" t="26206" r="10239" b="33231"/>
            <a:stretch/>
          </p:blipFill>
          <p:spPr>
            <a:xfrm>
              <a:off x="8137237" y="1274399"/>
              <a:ext cx="1006764" cy="1118627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450C3E87-E4C1-4751-8AE3-4D5BD42B94D2}"/>
              </a:ext>
            </a:extLst>
          </p:cNvPr>
          <p:cNvSpPr txBox="1"/>
          <p:nvPr/>
        </p:nvSpPr>
        <p:spPr>
          <a:xfrm>
            <a:off x="8478156" y="8280299"/>
            <a:ext cx="349300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Helvetica Neue"/>
              </a:rPr>
              <a:t>Beam instability of BAE and KBM</a:t>
            </a:r>
            <a:endParaRPr lang="zh-CN" altLang="en-US" sz="2400" dirty="0">
              <a:latin typeface="Helvetica Neue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F228AEC-BD6C-4F4C-B844-B5D535649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781" y="5247355"/>
            <a:ext cx="3375141" cy="33751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7C0EAD-B0C5-4D73-97F1-01C4B81B3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257" y="5241288"/>
            <a:ext cx="3380127" cy="33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92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altLang="zh-CN" dirty="0"/>
              <a:t>Action-angle approach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1" name="Calculate (analytically) DW/DAW scattering cross sections:…"/>
              <p:cNvSpPr txBox="1"/>
              <p:nvPr/>
            </p:nvSpPr>
            <p:spPr>
              <a:xfrm>
                <a:off x="388541" y="1720748"/>
                <a:ext cx="12606734" cy="75713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t">
                <a:spAutoFit/>
              </a:bodyPr>
              <a:lstStyle/>
              <a:p>
                <a:pPr marL="321027" marR="457200" indent="-321027" algn="l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3200" b="1">
                    <a:solidFill>
                      <a:srgbClr val="FF030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Motivations: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Extending the numerical model to account for both trapped and circulating particle physics in general geometry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Developing the analytical (or semi-analytical) trapped particle model for acceleration </a:t>
                </a:r>
                <a:r>
                  <a:rPr lang="it-IT" sz="2600" dirty="0"/>
                  <a:t>(</a:t>
                </a:r>
                <a:r>
                  <a:rPr lang="it-IT" sz="2600" b="1" dirty="0" err="1"/>
                  <a:t>other</a:t>
                </a:r>
                <a:r>
                  <a:rPr lang="it-IT" sz="2600" b="1" dirty="0"/>
                  <a:t> WP2.X; WP3.X</a:t>
                </a:r>
                <a:r>
                  <a:rPr lang="it-IT" sz="2600" dirty="0"/>
                  <a:t>)</a:t>
                </a:r>
                <a:endParaRPr lang="en-US" altLang="zh-CN" dirty="0"/>
              </a:p>
              <a:p>
                <a:pPr marL="321027" marR="457200" indent="-321027" algn="l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3200" b="1">
                    <a:solidFill>
                      <a:srgbClr val="FF030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On-going work: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Model equation and gyrokinetic equation with action-angle approach</a:t>
                </a:r>
              </a:p>
              <a:p>
                <a:pPr marL="3877027" marR="457200" lvl="8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Continuous spectrum calculation in the inertial region</a:t>
                </a:r>
              </a:p>
              <a:p>
                <a:pPr marL="3877027" marR="457200" lvl="8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Eigenmodes calculation in the ideal region and inertial region</a:t>
                </a:r>
              </a:p>
              <a:p>
                <a:pPr marL="2099027" marR="457200" lvl="4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Treatment of numerical problem</a:t>
                </a:r>
              </a:p>
              <a:p>
                <a:pPr marL="3877027" marR="457200" lvl="8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Singularity of barely trapped/circulating particles</a:t>
                </a:r>
              </a:p>
              <a:p>
                <a:pPr marL="3877027" marR="457200" lvl="8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dirty="0"/>
                  <a:t>Singularity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dirty="0"/>
                  <a:t> limit</a:t>
                </a:r>
              </a:p>
              <a:p>
                <a:pPr marL="3877027" marR="457200" lvl="8" indent="-321027" algn="just" defTabSz="457200">
                  <a:spcBef>
                    <a:spcPts val="1000"/>
                  </a:spcBef>
                  <a:buSzPct val="45000"/>
                  <a:buBlip>
                    <a:blip r:embed="rId4"/>
                  </a:buBlip>
                  <a:defRPr sz="26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lang="en-US" altLang="zh-CN" dirty="0"/>
              </a:p>
            </p:txBody>
          </p:sp>
        </mc:Choice>
        <mc:Fallback>
          <p:sp>
            <p:nvSpPr>
              <p:cNvPr id="241" name="Calculate (analytically) DW/DAW scattering cross section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1" y="1720748"/>
                <a:ext cx="12606734" cy="7571303"/>
              </a:xfrm>
              <a:prstGeom prst="rect">
                <a:avLst/>
              </a:prstGeom>
              <a:blipFill>
                <a:blip r:embed="rId5"/>
                <a:stretch>
                  <a:fillRect t="-83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626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Conclusions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lculate (analytically) DW/DAW scattering cross sections:…"/>
          <p:cNvSpPr txBox="1"/>
          <p:nvPr/>
        </p:nvSpPr>
        <p:spPr>
          <a:xfrm>
            <a:off x="394851" y="1189225"/>
            <a:ext cx="12606734" cy="245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Your questions are welcome: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WP1 (</a:t>
            </a:r>
            <a:r>
              <a:rPr lang="it-IT" sz="2600" dirty="0">
                <a:sym typeface="Helvetica Neue"/>
              </a:rPr>
              <a:t>M. </a:t>
            </a:r>
            <a:r>
              <a:rPr lang="it-IT" sz="2600" dirty="0" err="1">
                <a:sym typeface="Helvetica Neue"/>
              </a:rPr>
              <a:t>Falessi</a:t>
            </a:r>
            <a:r>
              <a:rPr lang="it-IT" sz="2600" dirty="0">
                <a:sym typeface="Helvetica Neue"/>
              </a:rPr>
              <a:t>, Y. Li, A. Zocco, </a:t>
            </a:r>
            <a:r>
              <a:rPr lang="it-IT" sz="2600" dirty="0" err="1">
                <a:sym typeface="Helvetica Neue"/>
              </a:rPr>
              <a:t>F</a:t>
            </a:r>
            <a:r>
              <a:rPr lang="it-IT" sz="2600" dirty="0">
                <a:sym typeface="Helvetica Neue"/>
              </a:rPr>
              <a:t>. Zonca</a:t>
            </a:r>
            <a:r>
              <a:rPr lang="en-US" altLang="zh-CN" dirty="0"/>
              <a:t>): theoretical framework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dirty="0"/>
              <a:t>WP2.1 (</a:t>
            </a:r>
            <a:r>
              <a:rPr lang="it-IT" sz="2600" dirty="0">
                <a:sym typeface="Helvetica Neue"/>
              </a:rPr>
              <a:t>M. </a:t>
            </a:r>
            <a:r>
              <a:rPr lang="it-IT" sz="2600" dirty="0" err="1">
                <a:sym typeface="Helvetica Neue"/>
              </a:rPr>
              <a:t>Falessi</a:t>
            </a:r>
            <a:r>
              <a:rPr lang="it-IT" sz="2600" dirty="0">
                <a:sym typeface="Helvetica Neue"/>
              </a:rPr>
              <a:t>, </a:t>
            </a:r>
            <a:r>
              <a:rPr lang="it-IT" sz="2600" dirty="0" err="1">
                <a:sym typeface="Helvetica Neue"/>
              </a:rPr>
              <a:t>Ph</a:t>
            </a:r>
            <a:r>
              <a:rPr lang="it-IT" sz="2600" dirty="0">
                <a:sym typeface="Helvetica Neue"/>
              </a:rPr>
              <a:t>. </a:t>
            </a:r>
            <a:r>
              <a:rPr lang="it-IT" sz="2600" dirty="0" err="1">
                <a:sym typeface="Helvetica Neue"/>
              </a:rPr>
              <a:t>Lauber</a:t>
            </a:r>
            <a:r>
              <a:rPr lang="it-IT" sz="2600" dirty="0">
                <a:sym typeface="Helvetica Neue"/>
              </a:rPr>
              <a:t>, Y. Li, </a:t>
            </a:r>
            <a:r>
              <a:rPr lang="it-IT" sz="2600" dirty="0" err="1">
                <a:sym typeface="Helvetica Neue"/>
              </a:rPr>
              <a:t>F</a:t>
            </a:r>
            <a:r>
              <a:rPr lang="it-IT" sz="2600" dirty="0">
                <a:sym typeface="Helvetica Neue"/>
              </a:rPr>
              <a:t>. Zonca</a:t>
            </a:r>
            <a:r>
              <a:rPr lang="en-US" altLang="zh-CN" dirty="0"/>
              <a:t>): </a:t>
            </a:r>
            <a:r>
              <a:rPr lang="it-IT" dirty="0"/>
              <a:t>Development of a </a:t>
            </a:r>
            <a:r>
              <a:rPr lang="it-IT" dirty="0" err="1"/>
              <a:t>comprehensive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GK </a:t>
            </a:r>
            <a:r>
              <a:rPr lang="it-IT" dirty="0" err="1"/>
              <a:t>framework</a:t>
            </a:r>
            <a:r>
              <a:rPr lang="it-IT" dirty="0"/>
              <a:t> for </a:t>
            </a:r>
            <a:r>
              <a:rPr lang="it-IT" dirty="0" err="1"/>
              <a:t>solution</a:t>
            </a:r>
            <a:r>
              <a:rPr lang="it-IT" dirty="0"/>
              <a:t> of </a:t>
            </a:r>
            <a:r>
              <a:rPr lang="it-IT" dirty="0" err="1"/>
              <a:t>parallel</a:t>
            </a:r>
            <a:r>
              <a:rPr lang="it-IT" dirty="0"/>
              <a:t> mode </a:t>
            </a:r>
            <a:r>
              <a:rPr lang="it-IT" dirty="0" err="1"/>
              <a:t>structures</a:t>
            </a:r>
            <a:r>
              <a:rPr lang="it-IT" dirty="0"/>
              <a:t> and </a:t>
            </a:r>
            <a:r>
              <a:rPr lang="it-IT" dirty="0" err="1"/>
              <a:t>dispersion</a:t>
            </a:r>
            <a:r>
              <a:rPr lang="it-IT" dirty="0"/>
              <a:t> relation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D43B0-F6BF-3849-B9F1-1CACD6FB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1" y="3563356"/>
            <a:ext cx="12371462" cy="3660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272AD-D5C2-194F-A3C8-D2E18118D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51" y="7220342"/>
            <a:ext cx="12371462" cy="22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18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Outline</a:t>
            </a:r>
            <a:r>
              <a:rPr lang="it-IT" dirty="0"/>
              <a:t>/WP1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lculate (analytically) DW/DAW scattering cross sections:…"/>
          <p:cNvSpPr txBox="1"/>
          <p:nvPr/>
        </p:nvSpPr>
        <p:spPr>
          <a:xfrm>
            <a:off x="184707" y="1287409"/>
            <a:ext cx="12606734" cy="669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WP1</a:t>
            </a:r>
            <a:r>
              <a:rPr dirty="0"/>
              <a:t>:</a:t>
            </a:r>
            <a:r>
              <a:rPr lang="it-IT" dirty="0"/>
              <a:t> </a:t>
            </a:r>
            <a:r>
              <a:rPr lang="it-IT" sz="3200" b="1" dirty="0" err="1">
                <a:sym typeface="Helvetica Neue"/>
              </a:rPr>
              <a:t>theoretical</a:t>
            </a:r>
            <a:r>
              <a:rPr lang="it-IT" sz="3200" b="1" dirty="0">
                <a:sym typeface="Helvetica Neue"/>
              </a:rPr>
              <a:t> </a:t>
            </a:r>
            <a:r>
              <a:rPr lang="it-IT" sz="3200" b="1" dirty="0" err="1">
                <a:sym typeface="Helvetica Neue"/>
              </a:rPr>
              <a:t>framework</a:t>
            </a:r>
            <a:endParaRPr dirty="0"/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 err="1"/>
              <a:t>Key</a:t>
            </a:r>
            <a:r>
              <a:rPr lang="it-IT" sz="2600" dirty="0"/>
              <a:t> </a:t>
            </a:r>
            <a:r>
              <a:rPr lang="it-IT" sz="2600" dirty="0" err="1"/>
              <a:t>persons</a:t>
            </a:r>
            <a:r>
              <a:rPr lang="it-IT" sz="2600" dirty="0"/>
              <a:t>: </a:t>
            </a:r>
            <a:r>
              <a:rPr lang="it-IT" sz="2600" dirty="0">
                <a:sym typeface="Helvetica Neue"/>
              </a:rPr>
              <a:t>M. </a:t>
            </a:r>
            <a:r>
              <a:rPr lang="it-IT" sz="2600" dirty="0" err="1">
                <a:sym typeface="Helvetica Neue"/>
              </a:rPr>
              <a:t>Falessi</a:t>
            </a:r>
            <a:r>
              <a:rPr lang="it-IT" sz="2600" dirty="0">
                <a:sym typeface="Helvetica Neue"/>
              </a:rPr>
              <a:t>, Y. Li, A. Zocco, </a:t>
            </a:r>
            <a:r>
              <a:rPr lang="it-IT" sz="2600" dirty="0" err="1">
                <a:sym typeface="Helvetica Neue"/>
              </a:rPr>
              <a:t>F</a:t>
            </a:r>
            <a:r>
              <a:rPr lang="it-IT" sz="2600" dirty="0">
                <a:sym typeface="Helvetica Neue"/>
              </a:rPr>
              <a:t>. Zonca</a:t>
            </a:r>
            <a:endParaRPr sz="2600" dirty="0"/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 err="1"/>
              <a:t>Main</a:t>
            </a:r>
            <a:r>
              <a:rPr lang="it-IT" sz="2600" dirty="0"/>
              <a:t> </a:t>
            </a:r>
            <a:r>
              <a:rPr lang="it-IT" sz="2600" dirty="0" err="1"/>
              <a:t>motivation</a:t>
            </a:r>
            <a:r>
              <a:rPr lang="it-IT" sz="2600" dirty="0"/>
              <a:t> of WP1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consolidate and </a:t>
            </a:r>
            <a:r>
              <a:rPr lang="it-IT" dirty="0" err="1"/>
              <a:t>extend</a:t>
            </a:r>
            <a:r>
              <a:rPr lang="it-IT" dirty="0"/>
              <a:t> the </a:t>
            </a:r>
            <a:r>
              <a:rPr lang="it-IT" dirty="0" err="1"/>
              <a:t>theoretical</a:t>
            </a:r>
            <a:r>
              <a:rPr lang="it-IT" dirty="0"/>
              <a:t> </a:t>
            </a:r>
            <a:r>
              <a:rPr lang="it-IT" dirty="0" err="1"/>
              <a:t>framework</a:t>
            </a:r>
            <a:r>
              <a:rPr lang="it-IT" dirty="0"/>
              <a:t> </a:t>
            </a:r>
            <a:r>
              <a:rPr lang="it-IT" dirty="0" err="1"/>
              <a:t>describing</a:t>
            </a:r>
            <a:r>
              <a:rPr lang="it-IT" dirty="0"/>
              <a:t> EP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dynamics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and </a:t>
            </a:r>
            <a:r>
              <a:rPr lang="it-IT" dirty="0" err="1"/>
              <a:t>demonstrated</a:t>
            </a:r>
            <a:r>
              <a:rPr lang="it-IT" dirty="0"/>
              <a:t> by the MET ENR Project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General </a:t>
            </a:r>
            <a:r>
              <a:rPr lang="it-IT" dirty="0" err="1"/>
              <a:t>framework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PSZS </a:t>
            </a:r>
            <a:r>
              <a:rPr lang="it-IT" dirty="0" err="1"/>
              <a:t>theory</a:t>
            </a:r>
            <a:r>
              <a:rPr lang="it-IT" dirty="0"/>
              <a:t> (Matteo) and NLSE for </a:t>
            </a:r>
            <a:r>
              <a:rPr lang="it-IT" dirty="0" err="1"/>
              <a:t>envelope</a:t>
            </a:r>
            <a:r>
              <a:rPr lang="it-IT" dirty="0"/>
              <a:t> </a:t>
            </a:r>
            <a:r>
              <a:rPr lang="it-IT" dirty="0" err="1"/>
              <a:t>equations</a:t>
            </a:r>
            <a:r>
              <a:rPr lang="it-IT" dirty="0"/>
              <a:t> (DSM model; FZ joint ATEP-TSVV10 seminar on </a:t>
            </a:r>
            <a:r>
              <a:rPr lang="it-IT" dirty="0" err="1"/>
              <a:t>May</a:t>
            </a:r>
            <a:r>
              <a:rPr lang="it-IT" dirty="0"/>
              <a:t> 25th)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Brief </a:t>
            </a:r>
            <a:r>
              <a:rPr lang="it-IT" dirty="0" err="1"/>
              <a:t>reminder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NLSE/DSM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Extensions to </a:t>
            </a:r>
            <a:r>
              <a:rPr lang="it-IT" dirty="0" err="1"/>
              <a:t>Stellarators</a:t>
            </a:r>
            <a:r>
              <a:rPr lang="it-IT" dirty="0"/>
              <a:t> (Alessandro </a:t>
            </a:r>
            <a:r>
              <a:rPr lang="it-IT" dirty="0" err="1"/>
              <a:t>Z</a:t>
            </a:r>
            <a:r>
              <a:rPr lang="it-IT" dirty="0"/>
              <a:t>, </a:t>
            </a:r>
            <a:r>
              <a:rPr lang="it-IT" dirty="0" err="1"/>
              <a:t>Axel</a:t>
            </a:r>
            <a:r>
              <a:rPr lang="it-IT" dirty="0"/>
              <a:t>): </a:t>
            </a:r>
            <a:r>
              <a:rPr lang="it-IT" dirty="0" err="1"/>
              <a:t>later</a:t>
            </a:r>
            <a:r>
              <a:rPr lang="it-IT" dirty="0"/>
              <a:t> in 2022 (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subject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)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4922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Outline</a:t>
            </a:r>
            <a:r>
              <a:rPr lang="it-IT" dirty="0"/>
              <a:t>/WP1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CAC1DA-6400-5444-996B-92621857E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5" y="1270914"/>
            <a:ext cx="12371462" cy="36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48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Outline</a:t>
            </a:r>
            <a:r>
              <a:rPr lang="it-IT" dirty="0"/>
              <a:t>/WP2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lculate (analytically) DW/DAW scattering cross sections:…"/>
          <p:cNvSpPr txBox="1"/>
          <p:nvPr/>
        </p:nvSpPr>
        <p:spPr>
          <a:xfrm>
            <a:off x="184707" y="1369736"/>
            <a:ext cx="12606734" cy="697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WP2</a:t>
            </a:r>
            <a:r>
              <a:rPr dirty="0"/>
              <a:t>:</a:t>
            </a:r>
            <a:r>
              <a:rPr lang="it-IT" dirty="0"/>
              <a:t> </a:t>
            </a:r>
            <a:r>
              <a:rPr lang="it-IT" sz="3200" b="1" dirty="0" err="1">
                <a:sym typeface="Helvetica Neue"/>
              </a:rPr>
              <a:t>Advancing</a:t>
            </a:r>
            <a:r>
              <a:rPr lang="it-IT" sz="3200" b="1" dirty="0">
                <a:sym typeface="Helvetica Neue"/>
              </a:rPr>
              <a:t> the </a:t>
            </a:r>
            <a:r>
              <a:rPr lang="it-IT" sz="3200" b="1" dirty="0" err="1">
                <a:sym typeface="Helvetica Neue"/>
              </a:rPr>
              <a:t>comprehensive</a:t>
            </a:r>
            <a:r>
              <a:rPr lang="it-IT" sz="3200" b="1" dirty="0">
                <a:sym typeface="Helvetica Neue"/>
              </a:rPr>
              <a:t> GK </a:t>
            </a:r>
            <a:r>
              <a:rPr lang="it-IT" sz="3200" b="1" dirty="0" err="1">
                <a:sym typeface="Helvetica Neue"/>
              </a:rPr>
              <a:t>framework</a:t>
            </a:r>
            <a:endParaRPr dirty="0"/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 err="1"/>
              <a:t>Deeply</a:t>
            </a:r>
            <a:r>
              <a:rPr lang="it-IT" sz="2600" dirty="0"/>
              <a:t> </a:t>
            </a:r>
            <a:r>
              <a:rPr lang="it-IT" sz="2600" dirty="0" err="1"/>
              <a:t>rooted</a:t>
            </a:r>
            <a:r>
              <a:rPr lang="it-IT" sz="2600" dirty="0"/>
              <a:t> in MET ENR </a:t>
            </a:r>
            <a:r>
              <a:rPr lang="it-IT" sz="2600" dirty="0" err="1"/>
              <a:t>results</a:t>
            </a:r>
            <a:r>
              <a:rPr lang="it-IT" sz="2600" dirty="0"/>
              <a:t> &amp; DSM model with multi-</a:t>
            </a:r>
            <a:r>
              <a:rPr lang="it-IT" sz="2600" dirty="0" err="1"/>
              <a:t>level</a:t>
            </a:r>
            <a:r>
              <a:rPr lang="it-IT" sz="2600" dirty="0"/>
              <a:t> </a:t>
            </a:r>
            <a:r>
              <a:rPr lang="it-IT" sz="2600" dirty="0" err="1"/>
              <a:t>approach</a:t>
            </a:r>
            <a:endParaRPr lang="it-IT" sz="2600" dirty="0"/>
          </a:p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WP2.1: Development of a </a:t>
            </a:r>
            <a:r>
              <a:rPr lang="it-IT" dirty="0" err="1"/>
              <a:t>comprehensive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GK </a:t>
            </a:r>
            <a:r>
              <a:rPr lang="it-IT" dirty="0" err="1"/>
              <a:t>framework</a:t>
            </a:r>
            <a:r>
              <a:rPr lang="it-IT" dirty="0"/>
              <a:t> for </a:t>
            </a:r>
            <a:r>
              <a:rPr lang="it-IT" dirty="0" err="1"/>
              <a:t>solution</a:t>
            </a:r>
            <a:r>
              <a:rPr lang="it-IT" dirty="0"/>
              <a:t> of </a:t>
            </a:r>
            <a:r>
              <a:rPr lang="it-IT" dirty="0" err="1"/>
              <a:t>parallel</a:t>
            </a:r>
            <a:r>
              <a:rPr lang="it-IT" dirty="0"/>
              <a:t> mode </a:t>
            </a:r>
            <a:r>
              <a:rPr lang="it-IT" dirty="0" err="1"/>
              <a:t>structures</a:t>
            </a:r>
            <a:r>
              <a:rPr lang="it-IT" dirty="0"/>
              <a:t> and </a:t>
            </a:r>
            <a:r>
              <a:rPr lang="it-IT" dirty="0" err="1"/>
              <a:t>dispersion</a:t>
            </a:r>
            <a:r>
              <a:rPr lang="it-IT" dirty="0"/>
              <a:t> relation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 err="1"/>
              <a:t>Key</a:t>
            </a:r>
            <a:r>
              <a:rPr lang="it-IT" sz="2600" dirty="0"/>
              <a:t> </a:t>
            </a:r>
            <a:r>
              <a:rPr lang="it-IT" sz="2600" dirty="0" err="1"/>
              <a:t>persons</a:t>
            </a:r>
            <a:r>
              <a:rPr lang="it-IT" sz="2600" dirty="0"/>
              <a:t>: </a:t>
            </a:r>
            <a:r>
              <a:rPr lang="it-IT" sz="2600" dirty="0">
                <a:sym typeface="Helvetica Neue"/>
              </a:rPr>
              <a:t>M. </a:t>
            </a:r>
            <a:r>
              <a:rPr lang="it-IT" sz="2600" dirty="0" err="1">
                <a:sym typeface="Helvetica Neue"/>
              </a:rPr>
              <a:t>Falessi</a:t>
            </a:r>
            <a:r>
              <a:rPr lang="it-IT" sz="2600" dirty="0">
                <a:sym typeface="Helvetica Neue"/>
              </a:rPr>
              <a:t>, </a:t>
            </a:r>
            <a:r>
              <a:rPr lang="it-IT" sz="2600" dirty="0" err="1">
                <a:sym typeface="Helvetica Neue"/>
              </a:rPr>
              <a:t>Ph</a:t>
            </a:r>
            <a:r>
              <a:rPr lang="it-IT" sz="2600" dirty="0">
                <a:sym typeface="Helvetica Neue"/>
              </a:rPr>
              <a:t>. </a:t>
            </a:r>
            <a:r>
              <a:rPr lang="it-IT" sz="2600" dirty="0" err="1">
                <a:sym typeface="Helvetica Neue"/>
              </a:rPr>
              <a:t>Lauber</a:t>
            </a:r>
            <a:r>
              <a:rPr lang="it-IT" sz="2600" dirty="0">
                <a:sym typeface="Helvetica Neue"/>
              </a:rPr>
              <a:t>, Y. Li, </a:t>
            </a:r>
            <a:r>
              <a:rPr lang="it-IT" sz="2600" dirty="0" err="1">
                <a:sym typeface="Helvetica Neue"/>
              </a:rPr>
              <a:t>F</a:t>
            </a:r>
            <a:r>
              <a:rPr lang="it-IT" sz="2600" dirty="0">
                <a:sym typeface="Helvetica Neue"/>
              </a:rPr>
              <a:t>. Zonca</a:t>
            </a:r>
            <a:endParaRPr sz="2600" dirty="0"/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/>
              <a:t>Extension of DAEPS to </a:t>
            </a:r>
            <a:r>
              <a:rPr lang="it-IT" sz="2600" dirty="0" err="1"/>
              <a:t>trapped</a:t>
            </a:r>
            <a:r>
              <a:rPr lang="it-IT" sz="2600" dirty="0"/>
              <a:t> and </a:t>
            </a:r>
            <a:r>
              <a:rPr lang="it-IT" sz="2600" dirty="0" err="1"/>
              <a:t>circulating</a:t>
            </a:r>
            <a:r>
              <a:rPr lang="it-IT" sz="2600" dirty="0"/>
              <a:t> </a:t>
            </a:r>
            <a:r>
              <a:rPr lang="it-IT" sz="2600" dirty="0" err="1"/>
              <a:t>particles</a:t>
            </a:r>
            <a:r>
              <a:rPr lang="it-IT" sz="2600" dirty="0"/>
              <a:t> in general </a:t>
            </a:r>
            <a:r>
              <a:rPr lang="it-IT" sz="2600" dirty="0" err="1"/>
              <a:t>toroidal</a:t>
            </a:r>
            <a:r>
              <a:rPr lang="it-IT" sz="2600" dirty="0"/>
              <a:t> </a:t>
            </a:r>
            <a:r>
              <a:rPr lang="it-IT" sz="2600" dirty="0" err="1"/>
              <a:t>geometry</a:t>
            </a:r>
            <a:endParaRPr lang="it-IT" sz="2600" dirty="0"/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/>
              <a:t>Benchmark DAEPS vs. LIGKA in the </a:t>
            </a:r>
            <a:r>
              <a:rPr lang="it-IT" sz="2600" dirty="0" err="1"/>
              <a:t>local</a:t>
            </a:r>
            <a:r>
              <a:rPr lang="it-IT" sz="2600" dirty="0"/>
              <a:t> </a:t>
            </a:r>
            <a:r>
              <a:rPr lang="it-IT" sz="2600" dirty="0" err="1"/>
              <a:t>limit</a:t>
            </a:r>
            <a:r>
              <a:rPr lang="it-IT" sz="2600" dirty="0"/>
              <a:t> (</a:t>
            </a:r>
            <a:r>
              <a:rPr lang="it-IT" sz="2600" b="1" dirty="0" err="1"/>
              <a:t>other</a:t>
            </a:r>
            <a:r>
              <a:rPr lang="it-IT" sz="2600" b="1" dirty="0"/>
              <a:t> WP2.X</a:t>
            </a:r>
            <a:r>
              <a:rPr lang="it-IT" sz="2600" dirty="0"/>
              <a:t>)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/>
              <a:t>Development of </a:t>
            </a:r>
            <a:r>
              <a:rPr lang="it-IT" sz="2600" dirty="0" err="1"/>
              <a:t>analytic</a:t>
            </a:r>
            <a:r>
              <a:rPr lang="it-IT" sz="2600" dirty="0"/>
              <a:t>/semi-</a:t>
            </a:r>
            <a:r>
              <a:rPr lang="it-IT" sz="2600" dirty="0" err="1"/>
              <a:t>analytic</a:t>
            </a:r>
            <a:r>
              <a:rPr lang="it-IT" sz="2600" dirty="0"/>
              <a:t> treatment for </a:t>
            </a:r>
            <a:r>
              <a:rPr lang="it-IT" sz="2600" dirty="0" err="1"/>
              <a:t>kinetic</a:t>
            </a:r>
            <a:r>
              <a:rPr lang="it-IT" sz="2600" dirty="0"/>
              <a:t> </a:t>
            </a:r>
            <a:r>
              <a:rPr lang="it-IT" sz="2600" dirty="0" err="1"/>
              <a:t>particle</a:t>
            </a:r>
            <a:r>
              <a:rPr lang="it-IT" sz="2600" dirty="0"/>
              <a:t> </a:t>
            </a:r>
            <a:r>
              <a:rPr lang="it-IT" sz="2600" dirty="0" err="1"/>
              <a:t>response</a:t>
            </a:r>
            <a:endParaRPr lang="it-IT" sz="2600" dirty="0"/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/>
              <a:t>Use DAEPS output, </a:t>
            </a:r>
            <a:r>
              <a:rPr lang="it-IT" sz="2600" dirty="0" err="1"/>
              <a:t>including</a:t>
            </a:r>
            <a:r>
              <a:rPr lang="it-IT" sz="2600" dirty="0"/>
              <a:t> PSZS and ZFS, to </a:t>
            </a:r>
            <a:r>
              <a:rPr lang="it-IT" sz="2600" dirty="0" err="1"/>
              <a:t>calculate</a:t>
            </a:r>
            <a:r>
              <a:rPr lang="it-IT" sz="2600" dirty="0"/>
              <a:t> the NL </a:t>
            </a:r>
            <a:r>
              <a:rPr lang="it-IT" sz="2600" dirty="0" err="1"/>
              <a:t>fluxes</a:t>
            </a:r>
            <a:r>
              <a:rPr lang="it-IT" sz="2600" dirty="0"/>
              <a:t> in </a:t>
            </a:r>
            <a:r>
              <a:rPr lang="it-IT" sz="2600" dirty="0" err="1"/>
              <a:t>phase</a:t>
            </a:r>
            <a:r>
              <a:rPr lang="it-IT" sz="2600" dirty="0"/>
              <a:t> </a:t>
            </a:r>
            <a:r>
              <a:rPr lang="it-IT" sz="2600" dirty="0" err="1"/>
              <a:t>space</a:t>
            </a:r>
            <a:r>
              <a:rPr lang="it-IT" sz="2600" dirty="0"/>
              <a:t> </a:t>
            </a:r>
            <a:r>
              <a:rPr lang="it-IT" sz="2600" dirty="0" err="1"/>
              <a:t>as</a:t>
            </a:r>
            <a:r>
              <a:rPr lang="it-IT" sz="2600" dirty="0"/>
              <a:t> input to DSM and </a:t>
            </a:r>
            <a:r>
              <a:rPr lang="it-IT" sz="2600" dirty="0" err="1"/>
              <a:t>phase</a:t>
            </a:r>
            <a:r>
              <a:rPr lang="it-IT" sz="2600" dirty="0"/>
              <a:t> </a:t>
            </a:r>
            <a:r>
              <a:rPr lang="it-IT" sz="2600" dirty="0" err="1"/>
              <a:t>space</a:t>
            </a:r>
            <a:r>
              <a:rPr lang="it-IT" sz="2600" dirty="0"/>
              <a:t> </a:t>
            </a:r>
            <a:r>
              <a:rPr lang="it-IT" sz="2600" dirty="0" err="1"/>
              <a:t>transport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27965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Outline</a:t>
            </a:r>
            <a:r>
              <a:rPr lang="it-IT" dirty="0"/>
              <a:t>/WP2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CAC1DA-6400-5444-996B-92621857E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5" y="1270914"/>
            <a:ext cx="12371462" cy="3660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63FFA-9147-464F-9809-0CD3CA92D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95" y="2654358"/>
            <a:ext cx="12371462" cy="22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05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Introduction to DSM: WP1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lculate (analytically) DW/DAW scattering cross sections:…"/>
          <p:cNvSpPr txBox="1"/>
          <p:nvPr/>
        </p:nvSpPr>
        <p:spPr>
          <a:xfrm>
            <a:off x="394851" y="1487463"/>
            <a:ext cx="1260673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NLSE: evolution of the radial envelope          </a:t>
            </a:r>
            <a:r>
              <a:rPr lang="en-US" sz="2800" dirty="0">
                <a:solidFill>
                  <a:schemeClr val="tx1"/>
                </a:solidFill>
              </a:rPr>
              <a:t>(FZ seminar 03/25)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9AC65-A172-0941-9575-B642FE0E2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2076468"/>
            <a:ext cx="12992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7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Introduction to DSM: WP1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ACE9D0-DF24-EA47-94EE-76AFE38AE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1530350"/>
            <a:ext cx="12992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348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Introduction to DSM: WP1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59CFF-4A5E-DC4A-94EE-4DD7BCAC2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1530350"/>
            <a:ext cx="12992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12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Introduction to DAEPS: WP2.1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lculate (analytically) DW/DAW scattering cross sections:…"/>
          <p:cNvSpPr txBox="1"/>
          <p:nvPr/>
        </p:nvSpPr>
        <p:spPr>
          <a:xfrm>
            <a:off x="388541" y="1720748"/>
            <a:ext cx="12606734" cy="603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Drift Alfv</a:t>
            </a:r>
            <a:r>
              <a:rPr lang="en-US" altLang="zh-CN" dirty="0"/>
              <a:t>én Energetic Particle Stability (DAEPS)</a:t>
            </a:r>
            <a:r>
              <a:rPr lang="en-US" dirty="0"/>
              <a:t>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An eigenvalue code using FEM to study physics of low frequency modes, e.g. SAW and DAW, excited by EP in collisionless plasmas [Li2020POP]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Calculate frequency, growth rate, and the parallel mode structure in the ballooning space as well as the asymptotic behavior in the inertial region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Connection with GFLDR theoretical framework [Zonca14POP]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Self-consistent treatment of asymptotic behavior [Falessi2019POP]</a:t>
            </a:r>
          </a:p>
          <a:p>
            <a:pPr marL="3877027" marR="457200" lvl="8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Able to calculate unstable modes, damped modes and continuous spectrum</a:t>
            </a:r>
          </a:p>
        </p:txBody>
      </p:sp>
    </p:spTree>
    <p:extLst>
      <p:ext uri="{BB962C8B-B14F-4D97-AF65-F5344CB8AC3E}">
        <p14:creationId xmlns:p14="http://schemas.microsoft.com/office/powerpoint/2010/main" val="102583377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5"/>
  <p:tag name="ORIGINALWIDTH" val="4248"/>
  <p:tag name="LATEXADDIN" val="\documentclass{article}&#10;\usepackage{amsmath}&#10;\pagestyle{empty}&#10;\begin{document}&#10;&#10;\begin{equation}&#10;\left[\partial_\theta^2+\frac{\omega\left(\omega-\omega_{*pi}\right)}{\omega_A^2}+\frac{\alpha\cos\theta}{\kappa_\perp^2}-\frac{\left(s-\alpha\cos\theta\right)^2}{\kappa_\perp^4}\right]\Psi = \frac{4\pi e_s q^2 R^2}{k_\theta^2 c^2\kappa_\perp}\sum_s\left&lt;J_0\omega\omega_{ds}\delta K_s\right&gt;\nonumber&#10;\end{equation}&#10;&#10;&#10;&#10;\end{document}"/>
  <p:tag name="IGUANATEXSIZE" val="26"/>
  <p:tag name="IGUANATEXCURSOR" val="288"/>
  <p:tag name="TRANSPARENCY" val="True"/>
  <p:tag name="FILENAME" val=""/>
  <p:tag name="LATEXENGINEID" val="0"/>
  <p:tag name="TEMPFOLDER" val="c:\temp\"/>
  <p:tag name="LATEXFORMHEIGHT" val="312"/>
  <p:tag name="LATEXFORMWIDTH" val="969.6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"/>
  <p:tag name="ORIGINALWIDTH" val="4769.25"/>
  <p:tag name="LATEXADDIN" val="\documentclass{article}&#10;\usepackage{amsmath}&#10;\pagestyle{empty}&#10;\begin{document}&#10;&#10;\begin{equation}&#10;\sum_i\Psi_i\left[\left&lt;j\left|\partial_\theta\right|i\right&gt;^{+\theta_m}_{-\theta_m}-\left(\partial_\theta\left|j\right&gt;\right)^\dagger\left(\partial_\theta\left|i\right&gt;\right)+\left&lt;j\left|\Omega^2+V\right|i\right&gt;\right] = \left&lt;j\right|\frac{4\pi e_s q^2 R^2}{k_\theta^2 c^2\kappa_\perp}\sum_s\left&lt;J_0\omega\omega_{ds}\delta K_s\right&gt;\nonumber&#10;\end{equation}&#10;&#10;&#10;&#10;\end{document}"/>
  <p:tag name="IGUANATEXSIZE" val="26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565.2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0.75"/>
  <p:tag name="ORIGINALWIDTH" val="4284"/>
  <p:tag name="LATEXADDIN" val="\documentclass{article}&#10;\usepackage{amsmath}&#10;\pagestyle{empty}&#10;\begin{document}&#10;&#10;\begin{align}&#10;\left(1+\frac{T_{i}}{T_{e}}-I_{0,l}\right)\Phi_{l}&amp;=\frac{1}{2i}\frac{\omega_{d}^{T}}{\omega}I_{1,l}\left(\Psi_{l-1}-\Psi_{l+1}\right)\nonumber\\&#10;\left[-\left(l+\Lambda\right)^{2}+\frac{\omega\left(\omega-\omega_{*pi}\right)}{\omega_{A}^{2}}\right]\Psi_{l}&amp;=\frac{1}{4}\frac{q^{2}\beta_{i}}{2}\left[I_{2,l-1}\left(\Psi_{l}-\Psi_{l-2}\right)+I_{2,l+1}\left(\Psi_{l}-\Psi_{l+2}\right)\right.\nonumber\\&#10;&amp;\quad\left.+\left(2i\right)\frac{\omega}{\omega_{d}^{T}}\left(I_{1,l-1}\Phi_{l-1}-I_{1,l+1}\Phi_{l+1}\right)\right]\nonumber&#10;\end{align}&#10;&#10;&#10;\end{document}"/>
  <p:tag name="IGUANATEXSIZE" val="26"/>
  <p:tag name="IGUANATEXCURSOR" val="4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846</Words>
  <Application>Microsoft Macintosh PowerPoint</Application>
  <PresentationFormat>Custom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Roman</vt:lpstr>
      <vt:lpstr>Calibri</vt:lpstr>
      <vt:lpstr>Cambria Math</vt:lpstr>
      <vt:lpstr>Helvetica</vt:lpstr>
      <vt:lpstr>Helvetica Light</vt:lpstr>
      <vt:lpstr>Helvetica Neue</vt:lpstr>
      <vt:lpstr>White</vt:lpstr>
      <vt:lpstr>PowerPoint Presentation</vt:lpstr>
      <vt:lpstr>Outline/WP1</vt:lpstr>
      <vt:lpstr>Outline/WP1</vt:lpstr>
      <vt:lpstr>Outline/WP2</vt:lpstr>
      <vt:lpstr>Outline/WP2</vt:lpstr>
      <vt:lpstr>Introduction to DSM: WP1</vt:lpstr>
      <vt:lpstr>Introduction to DSM: WP1</vt:lpstr>
      <vt:lpstr>Introduction to DSM: WP1</vt:lpstr>
      <vt:lpstr>Introduction to DAEPS: WP2.1</vt:lpstr>
      <vt:lpstr>Model equation</vt:lpstr>
      <vt:lpstr>Features and verifications</vt:lpstr>
      <vt:lpstr>Numerical model in the inertial region</vt:lpstr>
      <vt:lpstr>Low frequency continuum</vt:lpstr>
      <vt:lpstr>Action-angle approach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李adan</dc:creator>
  <cp:lastModifiedBy>Microsoft Office User</cp:lastModifiedBy>
  <cp:revision>54</cp:revision>
  <dcterms:modified xsi:type="dcterms:W3CDTF">2021-06-08T15:43:13Z</dcterms:modified>
</cp:coreProperties>
</file>