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61" r:id="rId5"/>
    <p:sldId id="263" r:id="rId6"/>
    <p:sldId id="264" r:id="rId7"/>
    <p:sldId id="262" r:id="rId8"/>
    <p:sldId id="260" r:id="rId9"/>
    <p:sldId id="259" r:id="rId10"/>
    <p:sldId id="265" r:id="rId11"/>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37"/>
    <p:restoredTop sz="94715"/>
  </p:normalViewPr>
  <p:slideViewPr>
    <p:cSldViewPr snapToGrid="0" snapToObjects="1">
      <p:cViewPr varScale="1">
        <p:scale>
          <a:sx n="100" d="100"/>
          <a:sy n="100" d="100"/>
        </p:scale>
        <p:origin x="7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E8C88-DEB7-814C-A706-04DD8E5244E9}" type="datetimeFigureOut">
              <a:rPr lang="en-DE" smtClean="0"/>
              <a:t>07.06.21</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D554A-2F65-D04B-8C60-B67F18A2C5DD}" type="slidenum">
              <a:rPr lang="en-DE" smtClean="0"/>
              <a:t>‹#›</a:t>
            </a:fld>
            <a:endParaRPr lang="en-DE"/>
          </a:p>
        </p:txBody>
      </p:sp>
    </p:spTree>
    <p:extLst>
      <p:ext uri="{BB962C8B-B14F-4D97-AF65-F5344CB8AC3E}">
        <p14:creationId xmlns:p14="http://schemas.microsoft.com/office/powerpoint/2010/main" val="1142485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F2D554A-2F65-D04B-8C60-B67F18A2C5DD}" type="slidenum">
              <a:rPr lang="en-DE" smtClean="0"/>
              <a:t>5</a:t>
            </a:fld>
            <a:endParaRPr lang="en-DE"/>
          </a:p>
        </p:txBody>
      </p:sp>
    </p:spTree>
    <p:extLst>
      <p:ext uri="{BB962C8B-B14F-4D97-AF65-F5344CB8AC3E}">
        <p14:creationId xmlns:p14="http://schemas.microsoft.com/office/powerpoint/2010/main" val="2315132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F2D554A-2F65-D04B-8C60-B67F18A2C5DD}" type="slidenum">
              <a:rPr lang="en-DE" smtClean="0"/>
              <a:t>6</a:t>
            </a:fld>
            <a:endParaRPr lang="en-DE"/>
          </a:p>
        </p:txBody>
      </p:sp>
    </p:spTree>
    <p:extLst>
      <p:ext uri="{BB962C8B-B14F-4D97-AF65-F5344CB8AC3E}">
        <p14:creationId xmlns:p14="http://schemas.microsoft.com/office/powerpoint/2010/main" val="399288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7F2D554A-2F65-D04B-8C60-B67F18A2C5DD}" type="slidenum">
              <a:rPr lang="en-DE" smtClean="0"/>
              <a:t>7</a:t>
            </a:fld>
            <a:endParaRPr lang="en-DE"/>
          </a:p>
        </p:txBody>
      </p:sp>
    </p:spTree>
    <p:extLst>
      <p:ext uri="{BB962C8B-B14F-4D97-AF65-F5344CB8AC3E}">
        <p14:creationId xmlns:p14="http://schemas.microsoft.com/office/powerpoint/2010/main" val="79000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DA67E-D63C-F34D-852C-A658CCC120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E"/>
          </a:p>
        </p:txBody>
      </p:sp>
      <p:sp>
        <p:nvSpPr>
          <p:cNvPr id="3" name="Subtitle 2">
            <a:extLst>
              <a:ext uri="{FF2B5EF4-FFF2-40B4-BE49-F238E27FC236}">
                <a16:creationId xmlns:a16="http://schemas.microsoft.com/office/drawing/2014/main" id="{2A573C83-F4DC-9446-8671-24A696BB4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E"/>
          </a:p>
        </p:txBody>
      </p:sp>
      <p:sp>
        <p:nvSpPr>
          <p:cNvPr id="4" name="Date Placeholder 3">
            <a:extLst>
              <a:ext uri="{FF2B5EF4-FFF2-40B4-BE49-F238E27FC236}">
                <a16:creationId xmlns:a16="http://schemas.microsoft.com/office/drawing/2014/main" id="{5F0134C0-1270-B04F-B858-13A92D4A7AE6}"/>
              </a:ext>
            </a:extLst>
          </p:cNvPr>
          <p:cNvSpPr>
            <a:spLocks noGrp="1"/>
          </p:cNvSpPr>
          <p:nvPr>
            <p:ph type="dt" sz="half" idx="10"/>
          </p:nvPr>
        </p:nvSpPr>
        <p:spPr/>
        <p:txBody>
          <a:bodyPr/>
          <a:lstStyle/>
          <a:p>
            <a:fld id="{438D0F0A-8234-844E-85A0-8864D04E2102}" type="datetimeFigureOut">
              <a:rPr lang="en-DE" smtClean="0"/>
              <a:t>07.06.21</a:t>
            </a:fld>
            <a:endParaRPr lang="en-DE"/>
          </a:p>
        </p:txBody>
      </p:sp>
      <p:sp>
        <p:nvSpPr>
          <p:cNvPr id="5" name="Footer Placeholder 4">
            <a:extLst>
              <a:ext uri="{FF2B5EF4-FFF2-40B4-BE49-F238E27FC236}">
                <a16:creationId xmlns:a16="http://schemas.microsoft.com/office/drawing/2014/main" id="{EDE6DD06-E132-D848-9DD5-F1AC74C22D1F}"/>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9ED23877-C09F-EF49-926E-2CA0BEB081AC}"/>
              </a:ext>
            </a:extLst>
          </p:cNvPr>
          <p:cNvSpPr>
            <a:spLocks noGrp="1"/>
          </p:cNvSpPr>
          <p:nvPr>
            <p:ph type="sldNum" sz="quarter" idx="12"/>
          </p:nvPr>
        </p:nvSpPr>
        <p:spPr/>
        <p:txBody>
          <a:bodyPr/>
          <a:lstStyle/>
          <a:p>
            <a:fld id="{B829C1CC-EDCB-5A47-8A80-0AE5D74B0BD5}" type="slidenum">
              <a:rPr lang="en-DE" smtClean="0"/>
              <a:t>‹#›</a:t>
            </a:fld>
            <a:endParaRPr lang="en-DE"/>
          </a:p>
        </p:txBody>
      </p:sp>
    </p:spTree>
    <p:extLst>
      <p:ext uri="{BB962C8B-B14F-4D97-AF65-F5344CB8AC3E}">
        <p14:creationId xmlns:p14="http://schemas.microsoft.com/office/powerpoint/2010/main" val="167963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CD4A-AD9D-1143-86B2-08F8852142BE}"/>
              </a:ext>
            </a:extLst>
          </p:cNvPr>
          <p:cNvSpPr>
            <a:spLocks noGrp="1"/>
          </p:cNvSpPr>
          <p:nvPr>
            <p:ph type="title"/>
          </p:nvPr>
        </p:nvSpPr>
        <p:spPr/>
        <p:txBody>
          <a:bodyPr/>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29558E59-D7A1-2448-858E-ACD89BDC4B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5C3446B6-8380-9545-A31A-50E4B1180B66}"/>
              </a:ext>
            </a:extLst>
          </p:cNvPr>
          <p:cNvSpPr>
            <a:spLocks noGrp="1"/>
          </p:cNvSpPr>
          <p:nvPr>
            <p:ph type="dt" sz="half" idx="10"/>
          </p:nvPr>
        </p:nvSpPr>
        <p:spPr/>
        <p:txBody>
          <a:bodyPr/>
          <a:lstStyle/>
          <a:p>
            <a:fld id="{438D0F0A-8234-844E-85A0-8864D04E2102}" type="datetimeFigureOut">
              <a:rPr lang="en-DE" smtClean="0"/>
              <a:t>07.06.21</a:t>
            </a:fld>
            <a:endParaRPr lang="en-DE"/>
          </a:p>
        </p:txBody>
      </p:sp>
      <p:sp>
        <p:nvSpPr>
          <p:cNvPr id="5" name="Footer Placeholder 4">
            <a:extLst>
              <a:ext uri="{FF2B5EF4-FFF2-40B4-BE49-F238E27FC236}">
                <a16:creationId xmlns:a16="http://schemas.microsoft.com/office/drawing/2014/main" id="{EEFF543F-CC1F-4D40-8A20-3BC211AE9A07}"/>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B95CFAB6-B6B0-C84D-BCA0-50EE5610E1DA}"/>
              </a:ext>
            </a:extLst>
          </p:cNvPr>
          <p:cNvSpPr>
            <a:spLocks noGrp="1"/>
          </p:cNvSpPr>
          <p:nvPr>
            <p:ph type="sldNum" sz="quarter" idx="12"/>
          </p:nvPr>
        </p:nvSpPr>
        <p:spPr/>
        <p:txBody>
          <a:bodyPr/>
          <a:lstStyle/>
          <a:p>
            <a:fld id="{B829C1CC-EDCB-5A47-8A80-0AE5D74B0BD5}" type="slidenum">
              <a:rPr lang="en-DE" smtClean="0"/>
              <a:t>‹#›</a:t>
            </a:fld>
            <a:endParaRPr lang="en-DE"/>
          </a:p>
        </p:txBody>
      </p:sp>
    </p:spTree>
    <p:extLst>
      <p:ext uri="{BB962C8B-B14F-4D97-AF65-F5344CB8AC3E}">
        <p14:creationId xmlns:p14="http://schemas.microsoft.com/office/powerpoint/2010/main" val="272694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31F8B0-862D-974D-990D-3A05C7B31C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E"/>
          </a:p>
        </p:txBody>
      </p:sp>
      <p:sp>
        <p:nvSpPr>
          <p:cNvPr id="3" name="Vertical Text Placeholder 2">
            <a:extLst>
              <a:ext uri="{FF2B5EF4-FFF2-40B4-BE49-F238E27FC236}">
                <a16:creationId xmlns:a16="http://schemas.microsoft.com/office/drawing/2014/main" id="{EFB7F8D7-BDCA-FD46-9C27-3036BE9B8F5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9300F720-4209-9F4C-963B-46CB4712A2FE}"/>
              </a:ext>
            </a:extLst>
          </p:cNvPr>
          <p:cNvSpPr>
            <a:spLocks noGrp="1"/>
          </p:cNvSpPr>
          <p:nvPr>
            <p:ph type="dt" sz="half" idx="10"/>
          </p:nvPr>
        </p:nvSpPr>
        <p:spPr/>
        <p:txBody>
          <a:bodyPr/>
          <a:lstStyle/>
          <a:p>
            <a:fld id="{438D0F0A-8234-844E-85A0-8864D04E2102}" type="datetimeFigureOut">
              <a:rPr lang="en-DE" smtClean="0"/>
              <a:t>07.06.21</a:t>
            </a:fld>
            <a:endParaRPr lang="en-DE"/>
          </a:p>
        </p:txBody>
      </p:sp>
      <p:sp>
        <p:nvSpPr>
          <p:cNvPr id="5" name="Footer Placeholder 4">
            <a:extLst>
              <a:ext uri="{FF2B5EF4-FFF2-40B4-BE49-F238E27FC236}">
                <a16:creationId xmlns:a16="http://schemas.microsoft.com/office/drawing/2014/main" id="{A7D90C99-F193-D04D-BF00-02A5BB956865}"/>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7C33847A-488B-9443-8377-D81D47B87EFD}"/>
              </a:ext>
            </a:extLst>
          </p:cNvPr>
          <p:cNvSpPr>
            <a:spLocks noGrp="1"/>
          </p:cNvSpPr>
          <p:nvPr>
            <p:ph type="sldNum" sz="quarter" idx="12"/>
          </p:nvPr>
        </p:nvSpPr>
        <p:spPr/>
        <p:txBody>
          <a:bodyPr/>
          <a:lstStyle/>
          <a:p>
            <a:fld id="{B829C1CC-EDCB-5A47-8A80-0AE5D74B0BD5}" type="slidenum">
              <a:rPr lang="en-DE" smtClean="0"/>
              <a:t>‹#›</a:t>
            </a:fld>
            <a:endParaRPr lang="en-DE"/>
          </a:p>
        </p:txBody>
      </p:sp>
    </p:spTree>
    <p:extLst>
      <p:ext uri="{BB962C8B-B14F-4D97-AF65-F5344CB8AC3E}">
        <p14:creationId xmlns:p14="http://schemas.microsoft.com/office/powerpoint/2010/main" val="197949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F29E-B5EC-E34A-8AEF-222C2B3E57F9}"/>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E9C4A910-11E3-454E-97E0-8B526DFD1E9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4CBDDE86-1624-0E40-A60B-4FF0AD4DB6ED}"/>
              </a:ext>
            </a:extLst>
          </p:cNvPr>
          <p:cNvSpPr>
            <a:spLocks noGrp="1"/>
          </p:cNvSpPr>
          <p:nvPr>
            <p:ph type="dt" sz="half" idx="10"/>
          </p:nvPr>
        </p:nvSpPr>
        <p:spPr/>
        <p:txBody>
          <a:bodyPr/>
          <a:lstStyle/>
          <a:p>
            <a:fld id="{438D0F0A-8234-844E-85A0-8864D04E2102}" type="datetimeFigureOut">
              <a:rPr lang="en-DE" smtClean="0"/>
              <a:t>07.06.21</a:t>
            </a:fld>
            <a:endParaRPr lang="en-DE"/>
          </a:p>
        </p:txBody>
      </p:sp>
      <p:sp>
        <p:nvSpPr>
          <p:cNvPr id="5" name="Footer Placeholder 4">
            <a:extLst>
              <a:ext uri="{FF2B5EF4-FFF2-40B4-BE49-F238E27FC236}">
                <a16:creationId xmlns:a16="http://schemas.microsoft.com/office/drawing/2014/main" id="{FFB29638-50E8-4448-844D-71CDA1D6A8A1}"/>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4CF88CBD-8815-444A-899E-3F63A7F1B74F}"/>
              </a:ext>
            </a:extLst>
          </p:cNvPr>
          <p:cNvSpPr>
            <a:spLocks noGrp="1"/>
          </p:cNvSpPr>
          <p:nvPr>
            <p:ph type="sldNum" sz="quarter" idx="12"/>
          </p:nvPr>
        </p:nvSpPr>
        <p:spPr/>
        <p:txBody>
          <a:bodyPr/>
          <a:lstStyle/>
          <a:p>
            <a:fld id="{B829C1CC-EDCB-5A47-8A80-0AE5D74B0BD5}" type="slidenum">
              <a:rPr lang="en-DE" smtClean="0"/>
              <a:t>‹#›</a:t>
            </a:fld>
            <a:endParaRPr lang="en-DE"/>
          </a:p>
        </p:txBody>
      </p:sp>
    </p:spTree>
    <p:extLst>
      <p:ext uri="{BB962C8B-B14F-4D97-AF65-F5344CB8AC3E}">
        <p14:creationId xmlns:p14="http://schemas.microsoft.com/office/powerpoint/2010/main" val="311084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A8B5-2C03-9B48-88F8-0B32EA17AE8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E"/>
          </a:p>
        </p:txBody>
      </p:sp>
      <p:sp>
        <p:nvSpPr>
          <p:cNvPr id="3" name="Text Placeholder 2">
            <a:extLst>
              <a:ext uri="{FF2B5EF4-FFF2-40B4-BE49-F238E27FC236}">
                <a16:creationId xmlns:a16="http://schemas.microsoft.com/office/drawing/2014/main" id="{AFB710DA-29A1-1F4A-BE63-9654F2A454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0509738-D9E2-9E41-BEE9-138A11127901}"/>
              </a:ext>
            </a:extLst>
          </p:cNvPr>
          <p:cNvSpPr>
            <a:spLocks noGrp="1"/>
          </p:cNvSpPr>
          <p:nvPr>
            <p:ph type="dt" sz="half" idx="10"/>
          </p:nvPr>
        </p:nvSpPr>
        <p:spPr/>
        <p:txBody>
          <a:bodyPr/>
          <a:lstStyle/>
          <a:p>
            <a:fld id="{438D0F0A-8234-844E-85A0-8864D04E2102}" type="datetimeFigureOut">
              <a:rPr lang="en-DE" smtClean="0"/>
              <a:t>07.06.21</a:t>
            </a:fld>
            <a:endParaRPr lang="en-DE"/>
          </a:p>
        </p:txBody>
      </p:sp>
      <p:sp>
        <p:nvSpPr>
          <p:cNvPr id="5" name="Footer Placeholder 4">
            <a:extLst>
              <a:ext uri="{FF2B5EF4-FFF2-40B4-BE49-F238E27FC236}">
                <a16:creationId xmlns:a16="http://schemas.microsoft.com/office/drawing/2014/main" id="{A244ABB6-B160-6C4C-9B6D-932D1699B00E}"/>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42B4D1E5-353D-C34F-AFC4-D385DC3A158E}"/>
              </a:ext>
            </a:extLst>
          </p:cNvPr>
          <p:cNvSpPr>
            <a:spLocks noGrp="1"/>
          </p:cNvSpPr>
          <p:nvPr>
            <p:ph type="sldNum" sz="quarter" idx="12"/>
          </p:nvPr>
        </p:nvSpPr>
        <p:spPr/>
        <p:txBody>
          <a:bodyPr/>
          <a:lstStyle/>
          <a:p>
            <a:fld id="{B829C1CC-EDCB-5A47-8A80-0AE5D74B0BD5}" type="slidenum">
              <a:rPr lang="en-DE" smtClean="0"/>
              <a:t>‹#›</a:t>
            </a:fld>
            <a:endParaRPr lang="en-DE"/>
          </a:p>
        </p:txBody>
      </p:sp>
    </p:spTree>
    <p:extLst>
      <p:ext uri="{BB962C8B-B14F-4D97-AF65-F5344CB8AC3E}">
        <p14:creationId xmlns:p14="http://schemas.microsoft.com/office/powerpoint/2010/main" val="320824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C32E-AE76-1445-BD5E-A6C206B14F26}"/>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965AEE62-80D5-5644-A30C-485209163E3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Content Placeholder 3">
            <a:extLst>
              <a:ext uri="{FF2B5EF4-FFF2-40B4-BE49-F238E27FC236}">
                <a16:creationId xmlns:a16="http://schemas.microsoft.com/office/drawing/2014/main" id="{12A257B1-BF4A-AB44-96DF-B65EE71CEA9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Date Placeholder 4">
            <a:extLst>
              <a:ext uri="{FF2B5EF4-FFF2-40B4-BE49-F238E27FC236}">
                <a16:creationId xmlns:a16="http://schemas.microsoft.com/office/drawing/2014/main" id="{017D748E-5427-F641-998A-5011E5DC8A0B}"/>
              </a:ext>
            </a:extLst>
          </p:cNvPr>
          <p:cNvSpPr>
            <a:spLocks noGrp="1"/>
          </p:cNvSpPr>
          <p:nvPr>
            <p:ph type="dt" sz="half" idx="10"/>
          </p:nvPr>
        </p:nvSpPr>
        <p:spPr/>
        <p:txBody>
          <a:bodyPr/>
          <a:lstStyle/>
          <a:p>
            <a:fld id="{438D0F0A-8234-844E-85A0-8864D04E2102}" type="datetimeFigureOut">
              <a:rPr lang="en-DE" smtClean="0"/>
              <a:t>07.06.21</a:t>
            </a:fld>
            <a:endParaRPr lang="en-DE"/>
          </a:p>
        </p:txBody>
      </p:sp>
      <p:sp>
        <p:nvSpPr>
          <p:cNvPr id="6" name="Footer Placeholder 5">
            <a:extLst>
              <a:ext uri="{FF2B5EF4-FFF2-40B4-BE49-F238E27FC236}">
                <a16:creationId xmlns:a16="http://schemas.microsoft.com/office/drawing/2014/main" id="{CA5C26E8-194D-B24F-8B34-0F54C91F594C}"/>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580DE7BA-8B13-5B42-AE6B-38E0F70BED79}"/>
              </a:ext>
            </a:extLst>
          </p:cNvPr>
          <p:cNvSpPr>
            <a:spLocks noGrp="1"/>
          </p:cNvSpPr>
          <p:nvPr>
            <p:ph type="sldNum" sz="quarter" idx="12"/>
          </p:nvPr>
        </p:nvSpPr>
        <p:spPr/>
        <p:txBody>
          <a:bodyPr/>
          <a:lstStyle/>
          <a:p>
            <a:fld id="{B829C1CC-EDCB-5A47-8A80-0AE5D74B0BD5}" type="slidenum">
              <a:rPr lang="en-DE" smtClean="0"/>
              <a:t>‹#›</a:t>
            </a:fld>
            <a:endParaRPr lang="en-DE"/>
          </a:p>
        </p:txBody>
      </p:sp>
    </p:spTree>
    <p:extLst>
      <p:ext uri="{BB962C8B-B14F-4D97-AF65-F5344CB8AC3E}">
        <p14:creationId xmlns:p14="http://schemas.microsoft.com/office/powerpoint/2010/main" val="282631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3C27-0869-B546-B54E-5AF988FEAF8B}"/>
              </a:ext>
            </a:extLst>
          </p:cNvPr>
          <p:cNvSpPr>
            <a:spLocks noGrp="1"/>
          </p:cNvSpPr>
          <p:nvPr>
            <p:ph type="title"/>
          </p:nvPr>
        </p:nvSpPr>
        <p:spPr>
          <a:xfrm>
            <a:off x="839788" y="365125"/>
            <a:ext cx="10515600" cy="1325563"/>
          </a:xfrm>
        </p:spPr>
        <p:txBody>
          <a:bodyPr/>
          <a:lstStyle/>
          <a:p>
            <a:r>
              <a:rPr lang="en-GB"/>
              <a:t>Click to edit Master title style</a:t>
            </a:r>
            <a:endParaRPr lang="en-DE"/>
          </a:p>
        </p:txBody>
      </p:sp>
      <p:sp>
        <p:nvSpPr>
          <p:cNvPr id="3" name="Text Placeholder 2">
            <a:extLst>
              <a:ext uri="{FF2B5EF4-FFF2-40B4-BE49-F238E27FC236}">
                <a16:creationId xmlns:a16="http://schemas.microsoft.com/office/drawing/2014/main" id="{C893FAD9-12C2-604C-8451-12EA5A8D5F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4E489FF-6FB2-FE4E-9DBD-AF2B83B55F4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5" name="Text Placeholder 4">
            <a:extLst>
              <a:ext uri="{FF2B5EF4-FFF2-40B4-BE49-F238E27FC236}">
                <a16:creationId xmlns:a16="http://schemas.microsoft.com/office/drawing/2014/main" id="{1F1AC3DE-9D2F-854D-85EC-7E2C5D7B2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370095-72AF-0744-9996-8D9F2869642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7" name="Date Placeholder 6">
            <a:extLst>
              <a:ext uri="{FF2B5EF4-FFF2-40B4-BE49-F238E27FC236}">
                <a16:creationId xmlns:a16="http://schemas.microsoft.com/office/drawing/2014/main" id="{A2E4546A-3A34-FD45-A2B8-C33EE5CB2668}"/>
              </a:ext>
            </a:extLst>
          </p:cNvPr>
          <p:cNvSpPr>
            <a:spLocks noGrp="1"/>
          </p:cNvSpPr>
          <p:nvPr>
            <p:ph type="dt" sz="half" idx="10"/>
          </p:nvPr>
        </p:nvSpPr>
        <p:spPr/>
        <p:txBody>
          <a:bodyPr/>
          <a:lstStyle/>
          <a:p>
            <a:fld id="{438D0F0A-8234-844E-85A0-8864D04E2102}" type="datetimeFigureOut">
              <a:rPr lang="en-DE" smtClean="0"/>
              <a:t>07.06.21</a:t>
            </a:fld>
            <a:endParaRPr lang="en-DE"/>
          </a:p>
        </p:txBody>
      </p:sp>
      <p:sp>
        <p:nvSpPr>
          <p:cNvPr id="8" name="Footer Placeholder 7">
            <a:extLst>
              <a:ext uri="{FF2B5EF4-FFF2-40B4-BE49-F238E27FC236}">
                <a16:creationId xmlns:a16="http://schemas.microsoft.com/office/drawing/2014/main" id="{F6F5D005-7135-7347-8A48-E746E06D9958}"/>
              </a:ext>
            </a:extLst>
          </p:cNvPr>
          <p:cNvSpPr>
            <a:spLocks noGrp="1"/>
          </p:cNvSpPr>
          <p:nvPr>
            <p:ph type="ftr" sz="quarter" idx="11"/>
          </p:nvPr>
        </p:nvSpPr>
        <p:spPr/>
        <p:txBody>
          <a:bodyPr/>
          <a:lstStyle/>
          <a:p>
            <a:endParaRPr lang="en-DE"/>
          </a:p>
        </p:txBody>
      </p:sp>
      <p:sp>
        <p:nvSpPr>
          <p:cNvPr id="9" name="Slide Number Placeholder 8">
            <a:extLst>
              <a:ext uri="{FF2B5EF4-FFF2-40B4-BE49-F238E27FC236}">
                <a16:creationId xmlns:a16="http://schemas.microsoft.com/office/drawing/2014/main" id="{95B1FD77-B6A5-574D-82EE-052CB3C68FC0}"/>
              </a:ext>
            </a:extLst>
          </p:cNvPr>
          <p:cNvSpPr>
            <a:spLocks noGrp="1"/>
          </p:cNvSpPr>
          <p:nvPr>
            <p:ph type="sldNum" sz="quarter" idx="12"/>
          </p:nvPr>
        </p:nvSpPr>
        <p:spPr/>
        <p:txBody>
          <a:bodyPr/>
          <a:lstStyle/>
          <a:p>
            <a:fld id="{B829C1CC-EDCB-5A47-8A80-0AE5D74B0BD5}" type="slidenum">
              <a:rPr lang="en-DE" smtClean="0"/>
              <a:t>‹#›</a:t>
            </a:fld>
            <a:endParaRPr lang="en-DE"/>
          </a:p>
        </p:txBody>
      </p:sp>
    </p:spTree>
    <p:extLst>
      <p:ext uri="{BB962C8B-B14F-4D97-AF65-F5344CB8AC3E}">
        <p14:creationId xmlns:p14="http://schemas.microsoft.com/office/powerpoint/2010/main" val="386235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E4F1-09F0-4448-A18F-143392A66326}"/>
              </a:ext>
            </a:extLst>
          </p:cNvPr>
          <p:cNvSpPr>
            <a:spLocks noGrp="1"/>
          </p:cNvSpPr>
          <p:nvPr>
            <p:ph type="title"/>
          </p:nvPr>
        </p:nvSpPr>
        <p:spPr/>
        <p:txBody>
          <a:bodyPr/>
          <a:lstStyle/>
          <a:p>
            <a:r>
              <a:rPr lang="en-GB"/>
              <a:t>Click to edit Master title style</a:t>
            </a:r>
            <a:endParaRPr lang="en-DE"/>
          </a:p>
        </p:txBody>
      </p:sp>
      <p:sp>
        <p:nvSpPr>
          <p:cNvPr id="3" name="Date Placeholder 2">
            <a:extLst>
              <a:ext uri="{FF2B5EF4-FFF2-40B4-BE49-F238E27FC236}">
                <a16:creationId xmlns:a16="http://schemas.microsoft.com/office/drawing/2014/main" id="{CC908C68-9872-B943-8A1C-1551AF4DFA99}"/>
              </a:ext>
            </a:extLst>
          </p:cNvPr>
          <p:cNvSpPr>
            <a:spLocks noGrp="1"/>
          </p:cNvSpPr>
          <p:nvPr>
            <p:ph type="dt" sz="half" idx="10"/>
          </p:nvPr>
        </p:nvSpPr>
        <p:spPr/>
        <p:txBody>
          <a:bodyPr/>
          <a:lstStyle/>
          <a:p>
            <a:fld id="{438D0F0A-8234-844E-85A0-8864D04E2102}" type="datetimeFigureOut">
              <a:rPr lang="en-DE" smtClean="0"/>
              <a:t>07.06.21</a:t>
            </a:fld>
            <a:endParaRPr lang="en-DE"/>
          </a:p>
        </p:txBody>
      </p:sp>
      <p:sp>
        <p:nvSpPr>
          <p:cNvPr id="4" name="Footer Placeholder 3">
            <a:extLst>
              <a:ext uri="{FF2B5EF4-FFF2-40B4-BE49-F238E27FC236}">
                <a16:creationId xmlns:a16="http://schemas.microsoft.com/office/drawing/2014/main" id="{26B30931-6FAE-BC4E-AF72-5124D8797563}"/>
              </a:ext>
            </a:extLst>
          </p:cNvPr>
          <p:cNvSpPr>
            <a:spLocks noGrp="1"/>
          </p:cNvSpPr>
          <p:nvPr>
            <p:ph type="ftr" sz="quarter" idx="11"/>
          </p:nvPr>
        </p:nvSpPr>
        <p:spPr/>
        <p:txBody>
          <a:bodyPr/>
          <a:lstStyle/>
          <a:p>
            <a:endParaRPr lang="en-DE"/>
          </a:p>
        </p:txBody>
      </p:sp>
      <p:sp>
        <p:nvSpPr>
          <p:cNvPr id="5" name="Slide Number Placeholder 4">
            <a:extLst>
              <a:ext uri="{FF2B5EF4-FFF2-40B4-BE49-F238E27FC236}">
                <a16:creationId xmlns:a16="http://schemas.microsoft.com/office/drawing/2014/main" id="{9AD82CDF-FD9C-9246-80A5-4E889E3031DA}"/>
              </a:ext>
            </a:extLst>
          </p:cNvPr>
          <p:cNvSpPr>
            <a:spLocks noGrp="1"/>
          </p:cNvSpPr>
          <p:nvPr>
            <p:ph type="sldNum" sz="quarter" idx="12"/>
          </p:nvPr>
        </p:nvSpPr>
        <p:spPr/>
        <p:txBody>
          <a:bodyPr/>
          <a:lstStyle/>
          <a:p>
            <a:fld id="{B829C1CC-EDCB-5A47-8A80-0AE5D74B0BD5}" type="slidenum">
              <a:rPr lang="en-DE" smtClean="0"/>
              <a:t>‹#›</a:t>
            </a:fld>
            <a:endParaRPr lang="en-DE"/>
          </a:p>
        </p:txBody>
      </p:sp>
    </p:spTree>
    <p:extLst>
      <p:ext uri="{BB962C8B-B14F-4D97-AF65-F5344CB8AC3E}">
        <p14:creationId xmlns:p14="http://schemas.microsoft.com/office/powerpoint/2010/main" val="363155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07E88F-C6FC-BC4E-99BF-1B778BEA2DFD}"/>
              </a:ext>
            </a:extLst>
          </p:cNvPr>
          <p:cNvSpPr>
            <a:spLocks noGrp="1"/>
          </p:cNvSpPr>
          <p:nvPr>
            <p:ph type="dt" sz="half" idx="10"/>
          </p:nvPr>
        </p:nvSpPr>
        <p:spPr/>
        <p:txBody>
          <a:bodyPr/>
          <a:lstStyle/>
          <a:p>
            <a:fld id="{438D0F0A-8234-844E-85A0-8864D04E2102}" type="datetimeFigureOut">
              <a:rPr lang="en-DE" smtClean="0"/>
              <a:t>07.06.21</a:t>
            </a:fld>
            <a:endParaRPr lang="en-DE"/>
          </a:p>
        </p:txBody>
      </p:sp>
      <p:sp>
        <p:nvSpPr>
          <p:cNvPr id="3" name="Footer Placeholder 2">
            <a:extLst>
              <a:ext uri="{FF2B5EF4-FFF2-40B4-BE49-F238E27FC236}">
                <a16:creationId xmlns:a16="http://schemas.microsoft.com/office/drawing/2014/main" id="{94615E7F-0865-0E4C-8FBB-3AFC1D7110D3}"/>
              </a:ext>
            </a:extLst>
          </p:cNvPr>
          <p:cNvSpPr>
            <a:spLocks noGrp="1"/>
          </p:cNvSpPr>
          <p:nvPr>
            <p:ph type="ftr" sz="quarter" idx="11"/>
          </p:nvPr>
        </p:nvSpPr>
        <p:spPr/>
        <p:txBody>
          <a:bodyPr/>
          <a:lstStyle/>
          <a:p>
            <a:endParaRPr lang="en-DE"/>
          </a:p>
        </p:txBody>
      </p:sp>
      <p:sp>
        <p:nvSpPr>
          <p:cNvPr id="4" name="Slide Number Placeholder 3">
            <a:extLst>
              <a:ext uri="{FF2B5EF4-FFF2-40B4-BE49-F238E27FC236}">
                <a16:creationId xmlns:a16="http://schemas.microsoft.com/office/drawing/2014/main" id="{F629F707-81E0-2E4F-8D90-37D0064CF6F2}"/>
              </a:ext>
            </a:extLst>
          </p:cNvPr>
          <p:cNvSpPr>
            <a:spLocks noGrp="1"/>
          </p:cNvSpPr>
          <p:nvPr>
            <p:ph type="sldNum" sz="quarter" idx="12"/>
          </p:nvPr>
        </p:nvSpPr>
        <p:spPr/>
        <p:txBody>
          <a:bodyPr/>
          <a:lstStyle/>
          <a:p>
            <a:fld id="{B829C1CC-EDCB-5A47-8A80-0AE5D74B0BD5}" type="slidenum">
              <a:rPr lang="en-DE" smtClean="0"/>
              <a:t>‹#›</a:t>
            </a:fld>
            <a:endParaRPr lang="en-DE"/>
          </a:p>
        </p:txBody>
      </p:sp>
    </p:spTree>
    <p:extLst>
      <p:ext uri="{BB962C8B-B14F-4D97-AF65-F5344CB8AC3E}">
        <p14:creationId xmlns:p14="http://schemas.microsoft.com/office/powerpoint/2010/main" val="1868520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1A140-A85B-8D4D-B6DC-C4B51B85122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Content Placeholder 2">
            <a:extLst>
              <a:ext uri="{FF2B5EF4-FFF2-40B4-BE49-F238E27FC236}">
                <a16:creationId xmlns:a16="http://schemas.microsoft.com/office/drawing/2014/main" id="{E6F63092-5F6E-EE4B-8BF3-2D77D04C7E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Text Placeholder 3">
            <a:extLst>
              <a:ext uri="{FF2B5EF4-FFF2-40B4-BE49-F238E27FC236}">
                <a16:creationId xmlns:a16="http://schemas.microsoft.com/office/drawing/2014/main" id="{C25BE240-8855-F947-80E3-4C5A020DB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F6F303-D61A-FB40-B571-0E27EEB58302}"/>
              </a:ext>
            </a:extLst>
          </p:cNvPr>
          <p:cNvSpPr>
            <a:spLocks noGrp="1"/>
          </p:cNvSpPr>
          <p:nvPr>
            <p:ph type="dt" sz="half" idx="10"/>
          </p:nvPr>
        </p:nvSpPr>
        <p:spPr/>
        <p:txBody>
          <a:bodyPr/>
          <a:lstStyle/>
          <a:p>
            <a:fld id="{438D0F0A-8234-844E-85A0-8864D04E2102}" type="datetimeFigureOut">
              <a:rPr lang="en-DE" smtClean="0"/>
              <a:t>07.06.21</a:t>
            </a:fld>
            <a:endParaRPr lang="en-DE"/>
          </a:p>
        </p:txBody>
      </p:sp>
      <p:sp>
        <p:nvSpPr>
          <p:cNvPr id="6" name="Footer Placeholder 5">
            <a:extLst>
              <a:ext uri="{FF2B5EF4-FFF2-40B4-BE49-F238E27FC236}">
                <a16:creationId xmlns:a16="http://schemas.microsoft.com/office/drawing/2014/main" id="{40896F3E-BC93-6F4A-A115-D4854A4724E4}"/>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66EA221F-FCEA-DA48-8051-0A25D0A74DE1}"/>
              </a:ext>
            </a:extLst>
          </p:cNvPr>
          <p:cNvSpPr>
            <a:spLocks noGrp="1"/>
          </p:cNvSpPr>
          <p:nvPr>
            <p:ph type="sldNum" sz="quarter" idx="12"/>
          </p:nvPr>
        </p:nvSpPr>
        <p:spPr/>
        <p:txBody>
          <a:bodyPr/>
          <a:lstStyle/>
          <a:p>
            <a:fld id="{B829C1CC-EDCB-5A47-8A80-0AE5D74B0BD5}" type="slidenum">
              <a:rPr lang="en-DE" smtClean="0"/>
              <a:t>‹#›</a:t>
            </a:fld>
            <a:endParaRPr lang="en-DE"/>
          </a:p>
        </p:txBody>
      </p:sp>
    </p:spTree>
    <p:extLst>
      <p:ext uri="{BB962C8B-B14F-4D97-AF65-F5344CB8AC3E}">
        <p14:creationId xmlns:p14="http://schemas.microsoft.com/office/powerpoint/2010/main" val="3434959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3B2C-DB30-5C42-808B-EDE2AD1313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E"/>
          </a:p>
        </p:txBody>
      </p:sp>
      <p:sp>
        <p:nvSpPr>
          <p:cNvPr id="3" name="Picture Placeholder 2">
            <a:extLst>
              <a:ext uri="{FF2B5EF4-FFF2-40B4-BE49-F238E27FC236}">
                <a16:creationId xmlns:a16="http://schemas.microsoft.com/office/drawing/2014/main" id="{6B520DAF-40C9-784F-8242-9579371465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4D460824-990E-984B-84AE-E5F36736B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18444F2-5CC8-C042-84CD-500EC405F3F7}"/>
              </a:ext>
            </a:extLst>
          </p:cNvPr>
          <p:cNvSpPr>
            <a:spLocks noGrp="1"/>
          </p:cNvSpPr>
          <p:nvPr>
            <p:ph type="dt" sz="half" idx="10"/>
          </p:nvPr>
        </p:nvSpPr>
        <p:spPr/>
        <p:txBody>
          <a:bodyPr/>
          <a:lstStyle/>
          <a:p>
            <a:fld id="{438D0F0A-8234-844E-85A0-8864D04E2102}" type="datetimeFigureOut">
              <a:rPr lang="en-DE" smtClean="0"/>
              <a:t>07.06.21</a:t>
            </a:fld>
            <a:endParaRPr lang="en-DE"/>
          </a:p>
        </p:txBody>
      </p:sp>
      <p:sp>
        <p:nvSpPr>
          <p:cNvPr id="6" name="Footer Placeholder 5">
            <a:extLst>
              <a:ext uri="{FF2B5EF4-FFF2-40B4-BE49-F238E27FC236}">
                <a16:creationId xmlns:a16="http://schemas.microsoft.com/office/drawing/2014/main" id="{7D7A357A-AAB6-7B40-ADCF-175343CE08F7}"/>
              </a:ext>
            </a:extLst>
          </p:cNvPr>
          <p:cNvSpPr>
            <a:spLocks noGrp="1"/>
          </p:cNvSpPr>
          <p:nvPr>
            <p:ph type="ftr" sz="quarter" idx="11"/>
          </p:nvPr>
        </p:nvSpPr>
        <p:spPr/>
        <p:txBody>
          <a:bodyPr/>
          <a:lstStyle/>
          <a:p>
            <a:endParaRPr lang="en-DE"/>
          </a:p>
        </p:txBody>
      </p:sp>
      <p:sp>
        <p:nvSpPr>
          <p:cNvPr id="7" name="Slide Number Placeholder 6">
            <a:extLst>
              <a:ext uri="{FF2B5EF4-FFF2-40B4-BE49-F238E27FC236}">
                <a16:creationId xmlns:a16="http://schemas.microsoft.com/office/drawing/2014/main" id="{0564B82C-5D6E-4946-B4ED-7B8D5E737F2B}"/>
              </a:ext>
            </a:extLst>
          </p:cNvPr>
          <p:cNvSpPr>
            <a:spLocks noGrp="1"/>
          </p:cNvSpPr>
          <p:nvPr>
            <p:ph type="sldNum" sz="quarter" idx="12"/>
          </p:nvPr>
        </p:nvSpPr>
        <p:spPr/>
        <p:txBody>
          <a:bodyPr/>
          <a:lstStyle/>
          <a:p>
            <a:fld id="{B829C1CC-EDCB-5A47-8A80-0AE5D74B0BD5}" type="slidenum">
              <a:rPr lang="en-DE" smtClean="0"/>
              <a:t>‹#›</a:t>
            </a:fld>
            <a:endParaRPr lang="en-DE"/>
          </a:p>
        </p:txBody>
      </p:sp>
    </p:spTree>
    <p:extLst>
      <p:ext uri="{BB962C8B-B14F-4D97-AF65-F5344CB8AC3E}">
        <p14:creationId xmlns:p14="http://schemas.microsoft.com/office/powerpoint/2010/main" val="1572037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C618FD-2A42-934D-A165-242E91FD28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E"/>
          </a:p>
        </p:txBody>
      </p:sp>
      <p:sp>
        <p:nvSpPr>
          <p:cNvPr id="3" name="Text Placeholder 2">
            <a:extLst>
              <a:ext uri="{FF2B5EF4-FFF2-40B4-BE49-F238E27FC236}">
                <a16:creationId xmlns:a16="http://schemas.microsoft.com/office/drawing/2014/main" id="{6565C7BD-577E-424F-9ADB-5F0555CD05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5AAE56BA-E570-7142-8480-0CF4915089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D0F0A-8234-844E-85A0-8864D04E2102}" type="datetimeFigureOut">
              <a:rPr lang="en-DE" smtClean="0"/>
              <a:t>07.06.21</a:t>
            </a:fld>
            <a:endParaRPr lang="en-DE"/>
          </a:p>
        </p:txBody>
      </p:sp>
      <p:sp>
        <p:nvSpPr>
          <p:cNvPr id="5" name="Footer Placeholder 4">
            <a:extLst>
              <a:ext uri="{FF2B5EF4-FFF2-40B4-BE49-F238E27FC236}">
                <a16:creationId xmlns:a16="http://schemas.microsoft.com/office/drawing/2014/main" id="{F08DAAEF-5F6C-C44E-AEA7-A19D344D6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DE"/>
          </a:p>
        </p:txBody>
      </p:sp>
      <p:sp>
        <p:nvSpPr>
          <p:cNvPr id="6" name="Slide Number Placeholder 5">
            <a:extLst>
              <a:ext uri="{FF2B5EF4-FFF2-40B4-BE49-F238E27FC236}">
                <a16:creationId xmlns:a16="http://schemas.microsoft.com/office/drawing/2014/main" id="{A3A22A39-2A89-3F4E-B630-0284706608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9C1CC-EDCB-5A47-8A80-0AE5D74B0BD5}" type="slidenum">
              <a:rPr lang="en-DE" smtClean="0"/>
              <a:t>‹#›</a:t>
            </a:fld>
            <a:endParaRPr lang="en-DE"/>
          </a:p>
        </p:txBody>
      </p:sp>
    </p:spTree>
    <p:extLst>
      <p:ext uri="{BB962C8B-B14F-4D97-AF65-F5344CB8AC3E}">
        <p14:creationId xmlns:p14="http://schemas.microsoft.com/office/powerpoint/2010/main" val="1254647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1.png"/><Relationship Id="rId7" Type="http://schemas.openxmlformats.org/officeDocument/2006/relationships/image" Target="../media/image13.gi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6043-4B61-6644-8610-7E44D79844DA}"/>
              </a:ext>
            </a:extLst>
          </p:cNvPr>
          <p:cNvSpPr>
            <a:spLocks noGrp="1"/>
          </p:cNvSpPr>
          <p:nvPr>
            <p:ph type="ctrTitle"/>
          </p:nvPr>
        </p:nvSpPr>
        <p:spPr/>
        <p:txBody>
          <a:bodyPr>
            <a:normAutofit fontScale="90000"/>
          </a:bodyPr>
          <a:lstStyle/>
          <a:p>
            <a:r>
              <a:rPr lang="en-DE" dirty="0">
                <a:latin typeface="Arial" panose="020B0604020202020204" pitchFamily="34" charset="0"/>
                <a:cs typeface="Arial" panose="020B0604020202020204" pitchFamily="34" charset="0"/>
              </a:rPr>
              <a:t>Advanced Energetic particle transport models (ATEP): WP3.5</a:t>
            </a:r>
          </a:p>
        </p:txBody>
      </p:sp>
      <p:sp>
        <p:nvSpPr>
          <p:cNvPr id="3" name="Subtitle 2">
            <a:extLst>
              <a:ext uri="{FF2B5EF4-FFF2-40B4-BE49-F238E27FC236}">
                <a16:creationId xmlns:a16="http://schemas.microsoft.com/office/drawing/2014/main" id="{A6578686-C5D2-9A47-9429-2D52ED253616}"/>
              </a:ext>
            </a:extLst>
          </p:cNvPr>
          <p:cNvSpPr>
            <a:spLocks noGrp="1"/>
          </p:cNvSpPr>
          <p:nvPr>
            <p:ph type="subTitle" idx="1"/>
          </p:nvPr>
        </p:nvSpPr>
        <p:spPr>
          <a:xfrm>
            <a:off x="1524000" y="3602038"/>
            <a:ext cx="9144000" cy="2671762"/>
          </a:xfrm>
        </p:spPr>
        <p:txBody>
          <a:bodyPr>
            <a:normAutofit fontScale="92500" lnSpcReduction="20000"/>
          </a:bodyPr>
          <a:lstStyle/>
          <a:p>
            <a:r>
              <a:rPr lang="en-DE" dirty="0">
                <a:latin typeface="Arial" panose="020B0604020202020204" pitchFamily="34" charset="0"/>
                <a:cs typeface="Arial" panose="020B0604020202020204" pitchFamily="34" charset="0"/>
              </a:rPr>
              <a:t>Key persons: X. Wang (6pm), V. Fusco (4pm) , G. Vlad (3pm)</a:t>
            </a:r>
          </a:p>
          <a:p>
            <a:r>
              <a:rPr lang="en-DE" dirty="0">
                <a:latin typeface="Arial" panose="020B0604020202020204" pitchFamily="34" charset="0"/>
                <a:cs typeface="Arial" panose="020B0604020202020204" pitchFamily="34" charset="0"/>
              </a:rPr>
              <a:t>0 cost contributers: S. Possanner, F. Holderied</a:t>
            </a:r>
          </a:p>
          <a:p>
            <a:endParaRPr lang="en-DE" dirty="0">
              <a:latin typeface="Arial" panose="020B0604020202020204" pitchFamily="34" charset="0"/>
              <a:cs typeface="Arial" panose="020B0604020202020204" pitchFamily="34" charset="0"/>
            </a:endParaRPr>
          </a:p>
          <a:p>
            <a:r>
              <a:rPr lang="en-DE" dirty="0">
                <a:solidFill>
                  <a:schemeClr val="accent5">
                    <a:lumMod val="75000"/>
                  </a:schemeClr>
                </a:solidFill>
                <a:latin typeface="Arial" panose="020B0604020202020204" pitchFamily="34" charset="0"/>
                <a:cs typeface="Arial" panose="020B0604020202020204" pitchFamily="34" charset="0"/>
              </a:rPr>
              <a:t>Third party contributers</a:t>
            </a:r>
          </a:p>
          <a:p>
            <a:r>
              <a:rPr lang="en-DE" dirty="0">
                <a:latin typeface="Arial" panose="020B0604020202020204" pitchFamily="34" charset="0"/>
                <a:cs typeface="Arial" panose="020B0604020202020204" pitchFamily="34" charset="0"/>
              </a:rPr>
              <a:t>Guest advisor: S. Briguglio</a:t>
            </a:r>
          </a:p>
          <a:p>
            <a:r>
              <a:rPr lang="en-DE" dirty="0">
                <a:latin typeface="Arial" panose="020B0604020202020204" pitchFamily="34" charset="0"/>
                <a:cs typeface="Arial" panose="020B0604020202020204" pitchFamily="34" charset="0"/>
              </a:rPr>
              <a:t>Acknowlegement: A. Bierwage, J. Gonzalez Martin, other STRUPHY members, Thomas Hayward-Schneider, Z. Lu, other NMPP collaborators</a:t>
            </a:r>
          </a:p>
        </p:txBody>
      </p:sp>
    </p:spTree>
    <p:extLst>
      <p:ext uri="{BB962C8B-B14F-4D97-AF65-F5344CB8AC3E}">
        <p14:creationId xmlns:p14="http://schemas.microsoft.com/office/powerpoint/2010/main" val="170742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6043-4B61-6644-8610-7E44D79844DA}"/>
              </a:ext>
            </a:extLst>
          </p:cNvPr>
          <p:cNvSpPr>
            <a:spLocks noGrp="1"/>
          </p:cNvSpPr>
          <p:nvPr>
            <p:ph type="ctrTitle"/>
          </p:nvPr>
        </p:nvSpPr>
        <p:spPr/>
        <p:txBody>
          <a:bodyPr>
            <a:normAutofit fontScale="90000"/>
          </a:bodyPr>
          <a:lstStyle/>
          <a:p>
            <a:r>
              <a:rPr lang="en-DE" dirty="0">
                <a:latin typeface="Arial" panose="020B0604020202020204" pitchFamily="34" charset="0"/>
                <a:cs typeface="Arial" panose="020B0604020202020204" pitchFamily="34" charset="0"/>
              </a:rPr>
              <a:t>Advanced Energetic particle transport models (ATEP): WP3.5</a:t>
            </a:r>
          </a:p>
        </p:txBody>
      </p:sp>
      <p:sp>
        <p:nvSpPr>
          <p:cNvPr id="3" name="Subtitle 2">
            <a:extLst>
              <a:ext uri="{FF2B5EF4-FFF2-40B4-BE49-F238E27FC236}">
                <a16:creationId xmlns:a16="http://schemas.microsoft.com/office/drawing/2014/main" id="{A6578686-C5D2-9A47-9429-2D52ED253616}"/>
              </a:ext>
            </a:extLst>
          </p:cNvPr>
          <p:cNvSpPr>
            <a:spLocks noGrp="1"/>
          </p:cNvSpPr>
          <p:nvPr>
            <p:ph type="subTitle" idx="1"/>
          </p:nvPr>
        </p:nvSpPr>
        <p:spPr>
          <a:xfrm>
            <a:off x="1524000" y="3602038"/>
            <a:ext cx="9144000" cy="2671762"/>
          </a:xfrm>
        </p:spPr>
        <p:txBody>
          <a:bodyPr>
            <a:normAutofit fontScale="92500" lnSpcReduction="20000"/>
          </a:bodyPr>
          <a:lstStyle/>
          <a:p>
            <a:r>
              <a:rPr lang="en-DE" dirty="0">
                <a:latin typeface="Arial" panose="020B0604020202020204" pitchFamily="34" charset="0"/>
                <a:cs typeface="Arial" panose="020B0604020202020204" pitchFamily="34" charset="0"/>
              </a:rPr>
              <a:t>Key persons: X. Wang (6pm), V. Fusco (4pm) , G. Vlad (3pm)</a:t>
            </a:r>
          </a:p>
          <a:p>
            <a:r>
              <a:rPr lang="en-DE" dirty="0">
                <a:latin typeface="Arial" panose="020B0604020202020204" pitchFamily="34" charset="0"/>
                <a:cs typeface="Arial" panose="020B0604020202020204" pitchFamily="34" charset="0"/>
              </a:rPr>
              <a:t>0 cost contributers: S. Possanner, F. Holderied</a:t>
            </a:r>
          </a:p>
          <a:p>
            <a:endParaRPr lang="en-DE" dirty="0">
              <a:latin typeface="Arial" panose="020B0604020202020204" pitchFamily="34" charset="0"/>
              <a:cs typeface="Arial" panose="020B0604020202020204" pitchFamily="34" charset="0"/>
            </a:endParaRPr>
          </a:p>
          <a:p>
            <a:r>
              <a:rPr lang="en-DE" dirty="0">
                <a:solidFill>
                  <a:schemeClr val="accent5">
                    <a:lumMod val="75000"/>
                  </a:schemeClr>
                </a:solidFill>
                <a:latin typeface="Arial" panose="020B0604020202020204" pitchFamily="34" charset="0"/>
                <a:cs typeface="Arial" panose="020B0604020202020204" pitchFamily="34" charset="0"/>
              </a:rPr>
              <a:t>Third party contributers</a:t>
            </a:r>
          </a:p>
          <a:p>
            <a:r>
              <a:rPr lang="en-DE" dirty="0">
                <a:latin typeface="Arial" panose="020B0604020202020204" pitchFamily="34" charset="0"/>
                <a:cs typeface="Arial" panose="020B0604020202020204" pitchFamily="34" charset="0"/>
              </a:rPr>
              <a:t>Guest advisor: S. Briguglio</a:t>
            </a:r>
          </a:p>
          <a:p>
            <a:r>
              <a:rPr lang="en-DE" dirty="0">
                <a:latin typeface="Arial" panose="020B0604020202020204" pitchFamily="34" charset="0"/>
                <a:cs typeface="Arial" panose="020B0604020202020204" pitchFamily="34" charset="0"/>
              </a:rPr>
              <a:t>Acknowlegement: A. Bierwage, J. Gonzalez Martin, other STRUPHY members, Thomas Hayward-Schneider, Z. Lu, other NMPP collaborators</a:t>
            </a:r>
          </a:p>
        </p:txBody>
      </p:sp>
    </p:spTree>
    <p:extLst>
      <p:ext uri="{BB962C8B-B14F-4D97-AF65-F5344CB8AC3E}">
        <p14:creationId xmlns:p14="http://schemas.microsoft.com/office/powerpoint/2010/main" val="482803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0235-B43F-8D47-92BD-651983B91ABA}"/>
              </a:ext>
            </a:extLst>
          </p:cNvPr>
          <p:cNvSpPr>
            <a:spLocks noGrp="1"/>
          </p:cNvSpPr>
          <p:nvPr>
            <p:ph type="title"/>
          </p:nvPr>
        </p:nvSpPr>
        <p:spPr>
          <a:xfrm>
            <a:off x="330200" y="200025"/>
            <a:ext cx="11569700" cy="663575"/>
          </a:xfrm>
        </p:spPr>
        <p:txBody>
          <a:bodyPr>
            <a:normAutofit fontScale="90000"/>
          </a:bodyPr>
          <a:lstStyle/>
          <a:p>
            <a:r>
              <a:rPr lang="en-DE" sz="3200" b="1" dirty="0">
                <a:latin typeface="Arial" panose="020B0604020202020204" pitchFamily="34" charset="0"/>
                <a:cs typeface="Arial" panose="020B0604020202020204" pitchFamily="34" charset="0"/>
              </a:rPr>
              <a:t>WP3.5 Hybrid kinetic MHD codes for verification and validation</a:t>
            </a:r>
          </a:p>
        </p:txBody>
      </p:sp>
      <p:sp>
        <p:nvSpPr>
          <p:cNvPr id="3" name="Rectangle 1">
            <a:extLst>
              <a:ext uri="{FF2B5EF4-FFF2-40B4-BE49-F238E27FC236}">
                <a16:creationId xmlns:a16="http://schemas.microsoft.com/office/drawing/2014/main" id="{16E855AA-56B1-0044-B3DE-A12B8C618077}"/>
              </a:ext>
            </a:extLst>
          </p:cNvPr>
          <p:cNvSpPr>
            <a:spLocks noChangeArrowheads="1"/>
          </p:cNvSpPr>
          <p:nvPr/>
        </p:nvSpPr>
        <p:spPr bwMode="auto">
          <a:xfrm>
            <a:off x="330200" y="887984"/>
            <a:ext cx="11417843" cy="546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DE" altLang="en-DE" sz="160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hybrid-kinetic MHD codes </a:t>
            </a:r>
            <a:r>
              <a:rPr kumimoji="0" lang="en-DE" altLang="en-DE" sz="1600" b="1" u="none" strike="noStrike" cap="none" normalizeH="0" baseline="0" dirty="0">
                <a:ln>
                  <a:noFill/>
                </a:ln>
                <a:solidFill>
                  <a:srgbClr val="C00000"/>
                </a:solidFill>
                <a:effectLst/>
                <a:latin typeface="Arial" panose="020B0604020202020204" pitchFamily="34" charset="0"/>
                <a:ea typeface="Calibri" panose="020F0502020204030204" pitchFamily="34" charset="0"/>
                <a:cs typeface="Arial" panose="020B0604020202020204" pitchFamily="34" charset="0"/>
              </a:rPr>
              <a:t>XHMGC [16], HYMAGYK [17], and MEGA [23] </a:t>
            </a:r>
            <a:r>
              <a:rPr kumimoji="0" lang="en-DE" altLang="en-DE" sz="160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will be used to verify and validate the transport models described in the WPs above. Diagnostics for zonal averages leading to the explicit extraction of </a:t>
            </a:r>
            <a:r>
              <a:rPr kumimoji="0" lang="en-DE" altLang="en-DE" sz="1600" b="1" u="none" strike="noStrike" cap="none" normalizeH="0" baseline="0" dirty="0">
                <a:ln>
                  <a:noFill/>
                </a:ln>
                <a:solidFill>
                  <a:srgbClr val="0432FF"/>
                </a:solidFill>
                <a:effectLst/>
                <a:latin typeface="Arial" panose="020B0604020202020204" pitchFamily="34" charset="0"/>
                <a:ea typeface="Calibri" panose="020F0502020204030204" pitchFamily="34" charset="0"/>
                <a:cs typeface="Arial" panose="020B0604020202020204" pitchFamily="34" charset="0"/>
              </a:rPr>
              <a:t>phase space fluxes</a:t>
            </a:r>
            <a:r>
              <a:rPr kumimoji="0" lang="en-DE" altLang="en-DE" sz="1600" b="1"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r>
              <a:rPr kumimoji="0" lang="en-DE" altLang="en-DE" sz="160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have been already successfully tested for an EPM simulation [6]. Building on this first fundamental step, more comparisons for different cases comprising </a:t>
            </a:r>
            <a:r>
              <a:rPr kumimoji="0" lang="en-DE" altLang="en-DE" sz="1600" b="1" u="none" strike="noStrike" cap="none" normalizeH="0" baseline="0" dirty="0">
                <a:ln>
                  <a:noFill/>
                </a:ln>
                <a:solidFill>
                  <a:srgbClr val="0432FF"/>
                </a:solidFill>
                <a:effectLst/>
                <a:latin typeface="Arial" panose="020B0604020202020204" pitchFamily="34" charset="0"/>
                <a:ea typeface="Calibri" panose="020F0502020204030204" pitchFamily="34" charset="0"/>
                <a:cs typeface="Arial" panose="020B0604020202020204" pitchFamily="34" charset="0"/>
              </a:rPr>
              <a:t>different type of EP-driven modes </a:t>
            </a:r>
            <a:r>
              <a:rPr kumimoji="0" lang="en-DE" altLang="en-DE" sz="160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will be carried out. </a:t>
            </a:r>
            <a:r>
              <a:rPr kumimoji="0" lang="en-DE" altLang="en-DE" sz="1600" b="1" u="none" strike="noStrike" cap="none" normalizeH="0" baseline="0" dirty="0">
                <a:ln>
                  <a:noFill/>
                </a:ln>
                <a:solidFill>
                  <a:srgbClr val="0432FF"/>
                </a:solidFill>
                <a:effectLst/>
                <a:latin typeface="Arial" panose="020B0604020202020204" pitchFamily="34" charset="0"/>
                <a:ea typeface="Calibri" panose="020F0502020204030204" pitchFamily="34" charset="0"/>
                <a:cs typeface="Arial" panose="020B0604020202020204" pitchFamily="34" charset="0"/>
              </a:rPr>
              <a:t>The distribution function specifications of the codes above will be generalized</a:t>
            </a:r>
            <a:r>
              <a:rPr kumimoji="0" lang="en-DE" altLang="en-DE" sz="160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in order to connect to other codes and experimental input, together with the implementation, testing and comparison (i.e. XHMGC vs MEGA) of the </a:t>
            </a:r>
            <a:r>
              <a:rPr kumimoji="0" lang="en-DE" altLang="en-DE" sz="1600" b="1" u="none" strike="noStrike" cap="none" normalizeH="0" baseline="0" dirty="0">
                <a:ln>
                  <a:noFill/>
                </a:ln>
                <a:solidFill>
                  <a:srgbClr val="0432FF"/>
                </a:solidFill>
                <a:effectLst/>
                <a:latin typeface="Arial" panose="020B0604020202020204" pitchFamily="34" charset="0"/>
                <a:ea typeface="Calibri" panose="020F0502020204030204" pitchFamily="34" charset="0"/>
                <a:cs typeface="Arial" panose="020B0604020202020204" pitchFamily="34" charset="0"/>
              </a:rPr>
              <a:t>collision models</a:t>
            </a:r>
            <a:r>
              <a:rPr kumimoji="0" lang="en-DE" altLang="en-DE" sz="1600" u="none" strike="noStrike" cap="none" normalizeH="0" baseline="0" dirty="0">
                <a:ln>
                  <a:noFill/>
                </a:ln>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DE" altLang="en-DE" sz="160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GB" sz="1600" dirty="0">
                <a:latin typeface="Arial" panose="020B0604020202020204" pitchFamily="34" charset="0"/>
                <a:cs typeface="Arial" panose="020B0604020202020204" pitchFamily="34" charset="0"/>
              </a:rPr>
              <a:t>The codes XHMGC, HYMAGYK and MEGA are based on a so-called pressure (XHMGC, HYMAGYK) and current (MEGA) coupling scheme between the MHD equations and the kinetically described (fast) ions. But the need for simulations on transport time scales puts new challenges on the conceptual and numerical implementation of hybrid kinetic-MHD models. STRUPHY is a </a:t>
            </a:r>
            <a:r>
              <a:rPr lang="en-GB" sz="1600" dirty="0" err="1">
                <a:latin typeface="Arial" panose="020B0604020202020204" pitchFamily="34" charset="0"/>
                <a:cs typeface="Arial" panose="020B0604020202020204" pitchFamily="34" charset="0"/>
              </a:rPr>
              <a:t>STRUcture</a:t>
            </a:r>
            <a:r>
              <a:rPr lang="en-GB" sz="1600" dirty="0">
                <a:latin typeface="Arial" panose="020B0604020202020204" pitchFamily="34" charset="0"/>
                <a:cs typeface="Arial" panose="020B0604020202020204" pitchFamily="34" charset="0"/>
              </a:rPr>
              <a:t>-Preserving </a:t>
            </a:r>
            <a:r>
              <a:rPr lang="en-GB" sz="1600" dirty="0" err="1">
                <a:latin typeface="Arial" panose="020B0604020202020204" pitchFamily="34" charset="0"/>
                <a:cs typeface="Arial" panose="020B0604020202020204" pitchFamily="34" charset="0"/>
              </a:rPr>
              <a:t>HYbrid</a:t>
            </a:r>
            <a:r>
              <a:rPr lang="en-GB" sz="1600" dirty="0">
                <a:latin typeface="Arial" panose="020B0604020202020204" pitchFamily="34" charset="0"/>
                <a:cs typeface="Arial" panose="020B0604020202020204" pitchFamily="34" charset="0"/>
              </a:rPr>
              <a:t> code </a:t>
            </a:r>
            <a:r>
              <a:rPr lang="en-GB" sz="1600" b="1" dirty="0">
                <a:solidFill>
                  <a:srgbClr val="C00000"/>
                </a:solidFill>
                <a:latin typeface="Arial" panose="020B0604020202020204" pitchFamily="34" charset="0"/>
                <a:cs typeface="Arial" panose="020B0604020202020204" pitchFamily="34" charset="0"/>
              </a:rPr>
              <a:t>(STRUPHY)</a:t>
            </a:r>
            <a:r>
              <a:rPr lang="en-GB" sz="1600" dirty="0">
                <a:latin typeface="Arial" panose="020B0604020202020204" pitchFamily="34" charset="0"/>
                <a:cs typeface="Arial" panose="020B0604020202020204" pitchFamily="34" charset="0"/>
              </a:rPr>
              <a:t> based on finite element exterior calculus (FEEC) for the MHD part and particle-in-cell (PIC) methods for the kinetic part [24]. STRUPHY combines </a:t>
            </a:r>
            <a:r>
              <a:rPr lang="en-GB" sz="1600" b="1" dirty="0">
                <a:solidFill>
                  <a:srgbClr val="0432FF"/>
                </a:solidFill>
                <a:latin typeface="Arial" panose="020B0604020202020204" pitchFamily="34" charset="0"/>
                <a:cs typeface="Arial" panose="020B0604020202020204" pitchFamily="34" charset="0"/>
              </a:rPr>
              <a:t>provable conservation properties </a:t>
            </a:r>
            <a:r>
              <a:rPr lang="en-GB" sz="1600" dirty="0">
                <a:latin typeface="Arial" panose="020B0604020202020204" pitchFamily="34" charset="0"/>
                <a:cs typeface="Arial" panose="020B0604020202020204" pitchFamily="34" charset="0"/>
              </a:rPr>
              <a:t>(mass, total energy, div B=0), variable-order methods (tensor product B-splines) and implicit time-stepping (Poisson splitting) to achieve numerical stability deep into the nonlinear phase of wave-particle resonance. The current version features a full-orbit </a:t>
            </a:r>
            <a:r>
              <a:rPr lang="en-GB" sz="1600" dirty="0" err="1">
                <a:latin typeface="Arial" panose="020B0604020202020204" pitchFamily="34" charset="0"/>
                <a:cs typeface="Arial" panose="020B0604020202020204" pitchFamily="34" charset="0"/>
              </a:rPr>
              <a:t>Vlasov</a:t>
            </a:r>
            <a:r>
              <a:rPr lang="en-GB" sz="1600" dirty="0">
                <a:latin typeface="Arial" panose="020B0604020202020204" pitchFamily="34" charset="0"/>
                <a:cs typeface="Arial" panose="020B0604020202020204" pitchFamily="34" charset="0"/>
              </a:rPr>
              <a:t> equation, which will be replaced by a drift-kinetic version within this project, in order to approach simulations on the transport time scale. We will leverage several additional features of STRUPHY such as </a:t>
            </a:r>
            <a:r>
              <a:rPr lang="en-GB" sz="1600" b="1" dirty="0">
                <a:solidFill>
                  <a:srgbClr val="0432FF"/>
                </a:solidFill>
                <a:latin typeface="Arial" panose="020B0604020202020204" pitchFamily="34" charset="0"/>
                <a:cs typeface="Arial" panose="020B0604020202020204" pitchFamily="34" charset="0"/>
              </a:rPr>
              <a:t>the use of polar splines around the magnetic axis (singularity effectively removed)</a:t>
            </a:r>
            <a:r>
              <a:rPr lang="en-GB" sz="1600" dirty="0">
                <a:solidFill>
                  <a:schemeClr val="accent6">
                    <a:lumMod val="75000"/>
                  </a:schemeClr>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and</a:t>
            </a:r>
            <a:r>
              <a:rPr lang="en-GB" sz="1600" b="1" dirty="0">
                <a:solidFill>
                  <a:srgbClr val="00B050"/>
                </a:solidFill>
                <a:latin typeface="Arial" panose="020B0604020202020204" pitchFamily="34" charset="0"/>
                <a:cs typeface="Arial" panose="020B0604020202020204" pitchFamily="34" charset="0"/>
              </a:rPr>
              <a:t> </a:t>
            </a:r>
            <a:r>
              <a:rPr lang="en-GB" sz="1600" dirty="0">
                <a:solidFill>
                  <a:schemeClr val="tx1">
                    <a:lumMod val="95000"/>
                    <a:lumOff val="5000"/>
                  </a:schemeClr>
                </a:solidFill>
                <a:latin typeface="Arial" panose="020B0604020202020204" pitchFamily="34" charset="0"/>
                <a:cs typeface="Arial" panose="020B0604020202020204" pitchFamily="34" charset="0"/>
              </a:rPr>
              <a:t>the full 3D capability for stellarator simulations</a:t>
            </a:r>
            <a:r>
              <a:rPr lang="en-GB" sz="1600" dirty="0">
                <a:latin typeface="Arial" panose="020B0604020202020204" pitchFamily="34" charset="0"/>
                <a:cs typeface="Arial" panose="020B0604020202020204" pitchFamily="34" charset="0"/>
              </a:rPr>
              <a:t>. Based on modern numerical techniques, STRUPHY will provide valuable benchmarks for the other hybrid (XHMGC, HYMAGYK, MEGA) and kinetic (ORB5) codes, especially in </a:t>
            </a:r>
            <a:r>
              <a:rPr lang="en-GB" sz="1600" b="1" dirty="0">
                <a:solidFill>
                  <a:srgbClr val="0432FF"/>
                </a:solidFill>
                <a:latin typeface="Arial" panose="020B0604020202020204" pitchFamily="34" charset="0"/>
                <a:cs typeface="Arial" panose="020B0604020202020204" pitchFamily="34" charset="0"/>
              </a:rPr>
              <a:t>the long-time nonlinear stage</a:t>
            </a:r>
            <a:r>
              <a:rPr lang="en-GB" sz="1600" dirty="0">
                <a:solidFill>
                  <a:srgbClr val="0432FF"/>
                </a:solidFill>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in order to quantify their numerical reliability.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DE" altLang="en-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kumimoji="0" lang="en-DE" altLang="en-DE"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page7image78295616">
            <a:extLst>
              <a:ext uri="{FF2B5EF4-FFF2-40B4-BE49-F238E27FC236}">
                <a16:creationId xmlns:a16="http://schemas.microsoft.com/office/drawing/2014/main" id="{AD058607-48CF-2443-BEA5-8D313835D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863600"/>
            <a:ext cx="3678285"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7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0235-B43F-8D47-92BD-651983B91ABA}"/>
              </a:ext>
            </a:extLst>
          </p:cNvPr>
          <p:cNvSpPr>
            <a:spLocks noGrp="1"/>
          </p:cNvSpPr>
          <p:nvPr>
            <p:ph type="title"/>
          </p:nvPr>
        </p:nvSpPr>
        <p:spPr>
          <a:xfrm>
            <a:off x="330200" y="200025"/>
            <a:ext cx="11569700" cy="663575"/>
          </a:xfrm>
        </p:spPr>
        <p:txBody>
          <a:bodyPr>
            <a:normAutofit/>
          </a:bodyPr>
          <a:lstStyle/>
          <a:p>
            <a:r>
              <a:rPr lang="en-DE" sz="3200" b="1" dirty="0">
                <a:latin typeface="Arial" panose="020B0604020202020204" pitchFamily="34" charset="0"/>
                <a:cs typeface="Arial" panose="020B0604020202020204" pitchFamily="34" charset="0"/>
              </a:rPr>
              <a:t>Milestones</a:t>
            </a:r>
          </a:p>
        </p:txBody>
      </p:sp>
      <p:pic>
        <p:nvPicPr>
          <p:cNvPr id="1026" name="Picture 2" descr="page7image78295616">
            <a:extLst>
              <a:ext uri="{FF2B5EF4-FFF2-40B4-BE49-F238E27FC236}">
                <a16:creationId xmlns:a16="http://schemas.microsoft.com/office/drawing/2014/main" id="{AD058607-48CF-2443-BEA5-8D313835D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863600"/>
            <a:ext cx="3678285" cy="12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ext&#10;&#10;Description automatically generated">
            <a:extLst>
              <a:ext uri="{FF2B5EF4-FFF2-40B4-BE49-F238E27FC236}">
                <a16:creationId xmlns:a16="http://schemas.microsoft.com/office/drawing/2014/main" id="{13DF016B-27AD-B140-9E63-F2E5D2DE29B2}"/>
              </a:ext>
            </a:extLst>
          </p:cNvPr>
          <p:cNvPicPr>
            <a:picLocks noChangeAspect="1"/>
          </p:cNvPicPr>
          <p:nvPr/>
        </p:nvPicPr>
        <p:blipFill>
          <a:blip r:embed="rId3"/>
          <a:stretch>
            <a:fillRect/>
          </a:stretch>
        </p:blipFill>
        <p:spPr>
          <a:xfrm>
            <a:off x="146050" y="973882"/>
            <a:ext cx="11899900" cy="2062255"/>
          </a:xfrm>
          <a:prstGeom prst="rect">
            <a:avLst/>
          </a:prstGeom>
        </p:spPr>
      </p:pic>
      <p:sp>
        <p:nvSpPr>
          <p:cNvPr id="11" name="Title 1">
            <a:extLst>
              <a:ext uri="{FF2B5EF4-FFF2-40B4-BE49-F238E27FC236}">
                <a16:creationId xmlns:a16="http://schemas.microsoft.com/office/drawing/2014/main" id="{F12BCAFF-4839-BC4B-9E68-EA052EA53973}"/>
              </a:ext>
            </a:extLst>
          </p:cNvPr>
          <p:cNvSpPr txBox="1">
            <a:spLocks/>
          </p:cNvSpPr>
          <p:nvPr/>
        </p:nvSpPr>
        <p:spPr>
          <a:xfrm>
            <a:off x="311150" y="3158289"/>
            <a:ext cx="11569700" cy="6635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sz="3200" b="1" dirty="0">
                <a:latin typeface="Arial" panose="020B0604020202020204" pitchFamily="34" charset="0"/>
                <a:cs typeface="Arial" panose="020B0604020202020204" pitchFamily="34" charset="0"/>
              </a:rPr>
              <a:t>Deliverables</a:t>
            </a:r>
          </a:p>
        </p:txBody>
      </p:sp>
      <p:pic>
        <p:nvPicPr>
          <p:cNvPr id="12" name="Picture 11" descr="Graphical user interface, text&#10;&#10;Description automatically generated">
            <a:extLst>
              <a:ext uri="{FF2B5EF4-FFF2-40B4-BE49-F238E27FC236}">
                <a16:creationId xmlns:a16="http://schemas.microsoft.com/office/drawing/2014/main" id="{BF34F67C-A5CC-714E-98C3-BCBB3852973F}"/>
              </a:ext>
            </a:extLst>
          </p:cNvPr>
          <p:cNvPicPr>
            <a:picLocks noChangeAspect="1"/>
          </p:cNvPicPr>
          <p:nvPr/>
        </p:nvPicPr>
        <p:blipFill>
          <a:blip r:embed="rId4"/>
          <a:stretch>
            <a:fillRect/>
          </a:stretch>
        </p:blipFill>
        <p:spPr>
          <a:xfrm>
            <a:off x="149682" y="3911358"/>
            <a:ext cx="11899900" cy="2436378"/>
          </a:xfrm>
          <a:prstGeom prst="rect">
            <a:avLst/>
          </a:prstGeom>
        </p:spPr>
      </p:pic>
    </p:spTree>
    <p:extLst>
      <p:ext uri="{BB962C8B-B14F-4D97-AF65-F5344CB8AC3E}">
        <p14:creationId xmlns:p14="http://schemas.microsoft.com/office/powerpoint/2010/main" val="162132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0235-B43F-8D47-92BD-651983B91ABA}"/>
              </a:ext>
            </a:extLst>
          </p:cNvPr>
          <p:cNvSpPr>
            <a:spLocks noGrp="1"/>
          </p:cNvSpPr>
          <p:nvPr>
            <p:ph type="title"/>
          </p:nvPr>
        </p:nvSpPr>
        <p:spPr>
          <a:xfrm>
            <a:off x="330200" y="200025"/>
            <a:ext cx="11569700" cy="663575"/>
          </a:xfrm>
        </p:spPr>
        <p:txBody>
          <a:bodyPr>
            <a:normAutofit/>
          </a:bodyPr>
          <a:lstStyle/>
          <a:p>
            <a:r>
              <a:rPr lang="en-DE" sz="3200" b="1" dirty="0">
                <a:latin typeface="Arial" panose="020B0604020202020204" pitchFamily="34" charset="0"/>
                <a:cs typeface="Arial" panose="020B0604020202020204" pitchFamily="34" charset="0"/>
              </a:rPr>
              <a:t>Plan for 2021</a:t>
            </a:r>
          </a:p>
        </p:txBody>
      </p:sp>
      <p:pic>
        <p:nvPicPr>
          <p:cNvPr id="1026" name="Picture 2" descr="page7image78295616">
            <a:extLst>
              <a:ext uri="{FF2B5EF4-FFF2-40B4-BE49-F238E27FC236}">
                <a16:creationId xmlns:a16="http://schemas.microsoft.com/office/drawing/2014/main" id="{AD058607-48CF-2443-BEA5-8D313835D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863600"/>
            <a:ext cx="3678285" cy="12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6AEC96-B209-624E-A1BF-4907EA74B41F}"/>
              </a:ext>
            </a:extLst>
          </p:cNvPr>
          <p:cNvSpPr txBox="1"/>
          <p:nvPr/>
        </p:nvSpPr>
        <p:spPr>
          <a:xfrm>
            <a:off x="812800" y="927100"/>
            <a:ext cx="10312400" cy="5724644"/>
          </a:xfrm>
          <a:prstGeom prst="rect">
            <a:avLst/>
          </a:prstGeom>
          <a:noFill/>
        </p:spPr>
        <p:txBody>
          <a:bodyPr wrap="square" rtlCol="0">
            <a:spAutoFit/>
          </a:bodyPr>
          <a:lstStyle/>
          <a:p>
            <a:pPr marL="514350" indent="-514350">
              <a:buFont typeface="Courier New" panose="02070309020205020404" pitchFamily="49" charset="0"/>
              <a:buChar char="o"/>
            </a:pPr>
            <a:r>
              <a:rPr lang="en-DE" sz="2600" dirty="0">
                <a:latin typeface="Arial" panose="020B0604020202020204" pitchFamily="34" charset="0"/>
                <a:cs typeface="Arial" panose="020B0604020202020204" pitchFamily="34" charset="0"/>
              </a:rPr>
              <a:t>Phase space fluxes calculations for different kinds of modes( e.x. frequency-chirping modes, multi-n modes)  (A paper is under preparation for frequency chirping modes) (collaborations with WP1, WP3.1, WP3.2, WP4)</a:t>
            </a:r>
          </a:p>
          <a:p>
            <a:pPr marL="457200" indent="-457200">
              <a:buFont typeface="Courier New" panose="02070309020205020404" pitchFamily="49" charset="0"/>
              <a:buChar char="o"/>
            </a:pPr>
            <a:r>
              <a:rPr lang="en-DE" sz="2600" dirty="0">
                <a:latin typeface="Arial" panose="020B0604020202020204" pitchFamily="34" charset="0"/>
                <a:cs typeface="Arial" panose="020B0604020202020204" pitchFamily="34" charset="0"/>
              </a:rPr>
              <a:t>Magnetic axis solution for STRUPHY (paper writing)</a:t>
            </a:r>
          </a:p>
          <a:p>
            <a:pPr marL="457200" indent="-457200">
              <a:buFont typeface="Courier New" panose="02070309020205020404" pitchFamily="49" charset="0"/>
              <a:buChar char="o"/>
            </a:pPr>
            <a:r>
              <a:rPr lang="en-DE" sz="2600" dirty="0">
                <a:latin typeface="Arial" panose="020B0604020202020204" pitchFamily="34" charset="0"/>
                <a:cs typeface="Arial" panose="020B0604020202020204" pitchFamily="34" charset="0"/>
              </a:rPr>
              <a:t>Genralized distribution functions (RABBIT, or others)</a:t>
            </a:r>
          </a:p>
          <a:p>
            <a:endParaRPr lang="en-DE" sz="2600" dirty="0">
              <a:latin typeface="Arial" panose="020B0604020202020204" pitchFamily="34" charset="0"/>
              <a:cs typeface="Arial" panose="020B0604020202020204" pitchFamily="34" charset="0"/>
            </a:endParaRPr>
          </a:p>
          <a:p>
            <a:pPr marL="457200" indent="-457200">
              <a:buFont typeface="Wingdings" pitchFamily="2" charset="2"/>
              <a:buChar char="v"/>
            </a:pPr>
            <a:r>
              <a:rPr lang="en-DE" sz="2600" dirty="0">
                <a:latin typeface="Arial" panose="020B0604020202020204" pitchFamily="34" charset="0"/>
                <a:cs typeface="Arial" panose="020B0604020202020204" pitchFamily="34" charset="0"/>
              </a:rPr>
              <a:t>Travel is limited by Covid-19 situations. But travels between ENEA and IPP garching are expected in future. </a:t>
            </a:r>
          </a:p>
          <a:p>
            <a:pPr marL="285750" indent="-285750">
              <a:buFont typeface="Arial" panose="020B0604020202020204" pitchFamily="34" charset="0"/>
              <a:buChar char="•"/>
            </a:pPr>
            <a:endParaRPr lang="en-DE" sz="2600" dirty="0">
              <a:latin typeface="Arial" panose="020B0604020202020204" pitchFamily="34" charset="0"/>
              <a:cs typeface="Arial" panose="020B0604020202020204" pitchFamily="34" charset="0"/>
            </a:endParaRPr>
          </a:p>
          <a:p>
            <a:pPr marL="457200" indent="-457200">
              <a:buFont typeface="Wingdings" pitchFamily="2" charset="2"/>
              <a:buChar char="v"/>
            </a:pPr>
            <a:r>
              <a:rPr lang="en-DE" sz="2600" dirty="0">
                <a:latin typeface="Arial" panose="020B0604020202020204" pitchFamily="34" charset="0"/>
                <a:cs typeface="Arial" panose="020B0604020202020204" pitchFamily="34" charset="0"/>
              </a:rPr>
              <a:t>Meetings: AAPPS, IAEATM, etc. </a:t>
            </a:r>
          </a:p>
          <a:p>
            <a:pPr marL="285750" indent="-285750">
              <a:buFont typeface="Arial" panose="020B0604020202020204" pitchFamily="34" charset="0"/>
              <a:buChar char="•"/>
            </a:pPr>
            <a:endParaRPr lang="en-DE" sz="2600" dirty="0">
              <a:latin typeface="Arial" panose="020B0604020202020204" pitchFamily="34" charset="0"/>
              <a:cs typeface="Arial" panose="020B0604020202020204" pitchFamily="34" charset="0"/>
            </a:endParaRPr>
          </a:p>
          <a:p>
            <a:pPr marL="457200" indent="-457200">
              <a:buFont typeface="Wingdings" pitchFamily="2" charset="2"/>
              <a:buChar char="v"/>
            </a:pPr>
            <a:r>
              <a:rPr lang="en-DE" sz="2600" dirty="0">
                <a:latin typeface="Arial" panose="020B0604020202020204" pitchFamily="34" charset="0"/>
                <a:cs typeface="Arial" panose="020B0604020202020204" pitchFamily="34" charset="0"/>
              </a:rPr>
              <a:t>Seminars: rehearsals, STRUPHY magnetic axis, etc. </a:t>
            </a:r>
          </a:p>
          <a:p>
            <a:pPr marL="285750" indent="-285750">
              <a:buFont typeface="Arial" panose="020B0604020202020204" pitchFamily="34" charset="0"/>
              <a:buChar char="•"/>
            </a:pPr>
            <a:endParaRPr lang="en-DE"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509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0235-B43F-8D47-92BD-651983B91ABA}"/>
              </a:ext>
            </a:extLst>
          </p:cNvPr>
          <p:cNvSpPr>
            <a:spLocks noGrp="1"/>
          </p:cNvSpPr>
          <p:nvPr>
            <p:ph type="title"/>
          </p:nvPr>
        </p:nvSpPr>
        <p:spPr>
          <a:xfrm>
            <a:off x="330200" y="200025"/>
            <a:ext cx="11569700" cy="663575"/>
          </a:xfrm>
        </p:spPr>
        <p:txBody>
          <a:bodyPr>
            <a:normAutofit/>
          </a:bodyPr>
          <a:lstStyle/>
          <a:p>
            <a:r>
              <a:rPr lang="en-DE" sz="3200" b="1" dirty="0">
                <a:latin typeface="Arial" panose="020B0604020202020204" pitchFamily="34" charset="0"/>
                <a:cs typeface="Arial" panose="020B0604020202020204" pitchFamily="34" charset="0"/>
              </a:rPr>
              <a:t>Phase space Fluxes calculations in HMGC simulations</a:t>
            </a:r>
          </a:p>
        </p:txBody>
      </p:sp>
      <p:pic>
        <p:nvPicPr>
          <p:cNvPr id="1026" name="Picture 2" descr="page7image78295616">
            <a:extLst>
              <a:ext uri="{FF2B5EF4-FFF2-40B4-BE49-F238E27FC236}">
                <a16:creationId xmlns:a16="http://schemas.microsoft.com/office/drawing/2014/main" id="{AD058607-48CF-2443-BEA5-8D313835D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863600"/>
            <a:ext cx="3678285" cy="12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with medium confidence">
            <a:extLst>
              <a:ext uri="{FF2B5EF4-FFF2-40B4-BE49-F238E27FC236}">
                <a16:creationId xmlns:a16="http://schemas.microsoft.com/office/drawing/2014/main" id="{279DB5C0-E364-914B-ADD4-BB1E5014E6F3}"/>
              </a:ext>
            </a:extLst>
          </p:cNvPr>
          <p:cNvPicPr>
            <a:picLocks noChangeAspect="1"/>
          </p:cNvPicPr>
          <p:nvPr/>
        </p:nvPicPr>
        <p:blipFill>
          <a:blip r:embed="rId4"/>
          <a:stretch>
            <a:fillRect/>
          </a:stretch>
        </p:blipFill>
        <p:spPr>
          <a:xfrm>
            <a:off x="2747916" y="876300"/>
            <a:ext cx="5803902" cy="771257"/>
          </a:xfrm>
          <a:prstGeom prst="rect">
            <a:avLst/>
          </a:prstGeom>
        </p:spPr>
      </p:pic>
      <p:pic>
        <p:nvPicPr>
          <p:cNvPr id="17" name="Picture 16" descr="Chart, histogram&#10;&#10;Description automatically generated">
            <a:extLst>
              <a:ext uri="{FF2B5EF4-FFF2-40B4-BE49-F238E27FC236}">
                <a16:creationId xmlns:a16="http://schemas.microsoft.com/office/drawing/2014/main" id="{F806E54F-29D4-114A-A325-611C89B17139}"/>
              </a:ext>
            </a:extLst>
          </p:cNvPr>
          <p:cNvPicPr>
            <a:picLocks noChangeAspect="1"/>
          </p:cNvPicPr>
          <p:nvPr/>
        </p:nvPicPr>
        <p:blipFill>
          <a:blip r:embed="rId5"/>
          <a:stretch>
            <a:fillRect/>
          </a:stretch>
        </p:blipFill>
        <p:spPr>
          <a:xfrm>
            <a:off x="292100" y="2507411"/>
            <a:ext cx="3810000" cy="3810000"/>
          </a:xfrm>
          <a:prstGeom prst="rect">
            <a:avLst/>
          </a:prstGeom>
        </p:spPr>
      </p:pic>
      <p:pic>
        <p:nvPicPr>
          <p:cNvPr id="19" name="Picture 18" descr="Chart, histogram&#10;&#10;Description automatically generated">
            <a:extLst>
              <a:ext uri="{FF2B5EF4-FFF2-40B4-BE49-F238E27FC236}">
                <a16:creationId xmlns:a16="http://schemas.microsoft.com/office/drawing/2014/main" id="{2EDC2DFB-4985-A94B-B6D4-4FA0D45469FA}"/>
              </a:ext>
            </a:extLst>
          </p:cNvPr>
          <p:cNvPicPr>
            <a:picLocks noChangeAspect="1"/>
          </p:cNvPicPr>
          <p:nvPr/>
        </p:nvPicPr>
        <p:blipFill>
          <a:blip r:embed="rId6"/>
          <a:stretch>
            <a:fillRect/>
          </a:stretch>
        </p:blipFill>
        <p:spPr>
          <a:xfrm>
            <a:off x="4104735" y="2472904"/>
            <a:ext cx="3810000" cy="3810000"/>
          </a:xfrm>
          <a:prstGeom prst="rect">
            <a:avLst/>
          </a:prstGeom>
        </p:spPr>
      </p:pic>
      <p:pic>
        <p:nvPicPr>
          <p:cNvPr id="21" name="Picture 20" descr="Chart&#10;&#10;Description automatically generated">
            <a:extLst>
              <a:ext uri="{FF2B5EF4-FFF2-40B4-BE49-F238E27FC236}">
                <a16:creationId xmlns:a16="http://schemas.microsoft.com/office/drawing/2014/main" id="{99D60157-47A2-B24A-BCB5-F746B3DFAAA2}"/>
              </a:ext>
            </a:extLst>
          </p:cNvPr>
          <p:cNvPicPr>
            <a:picLocks noChangeAspect="1"/>
          </p:cNvPicPr>
          <p:nvPr/>
        </p:nvPicPr>
        <p:blipFill>
          <a:blip r:embed="rId7"/>
          <a:stretch>
            <a:fillRect/>
          </a:stretch>
        </p:blipFill>
        <p:spPr>
          <a:xfrm>
            <a:off x="7983747" y="2451338"/>
            <a:ext cx="3810000" cy="3810000"/>
          </a:xfrm>
          <a:prstGeom prst="rect">
            <a:avLst/>
          </a:prstGeom>
        </p:spPr>
      </p:pic>
      <p:sp>
        <p:nvSpPr>
          <p:cNvPr id="22" name="TextBox 21">
            <a:extLst>
              <a:ext uri="{FF2B5EF4-FFF2-40B4-BE49-F238E27FC236}">
                <a16:creationId xmlns:a16="http://schemas.microsoft.com/office/drawing/2014/main" id="{236E94DC-EE71-2541-98B4-BDC74AD802FE}"/>
              </a:ext>
            </a:extLst>
          </p:cNvPr>
          <p:cNvSpPr txBox="1"/>
          <p:nvPr/>
        </p:nvSpPr>
        <p:spPr>
          <a:xfrm>
            <a:off x="330200" y="1647557"/>
            <a:ext cx="4914660" cy="584775"/>
          </a:xfrm>
          <a:prstGeom prst="rect">
            <a:avLst/>
          </a:prstGeom>
          <a:noFill/>
        </p:spPr>
        <p:txBody>
          <a:bodyPr wrap="square" rtlCol="0">
            <a:spAutoFit/>
          </a:bodyPr>
          <a:lstStyle/>
          <a:p>
            <a:r>
              <a:rPr lang="en-GB" sz="3200" dirty="0"/>
              <a:t>S</a:t>
            </a:r>
            <a:r>
              <a:rPr lang="en-DE" sz="3200" dirty="0"/>
              <a:t>trong case</a:t>
            </a:r>
          </a:p>
        </p:txBody>
      </p:sp>
    </p:spTree>
    <p:extLst>
      <p:ext uri="{BB962C8B-B14F-4D97-AF65-F5344CB8AC3E}">
        <p14:creationId xmlns:p14="http://schemas.microsoft.com/office/powerpoint/2010/main" val="47718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0235-B43F-8D47-92BD-651983B91ABA}"/>
              </a:ext>
            </a:extLst>
          </p:cNvPr>
          <p:cNvSpPr>
            <a:spLocks noGrp="1"/>
          </p:cNvSpPr>
          <p:nvPr>
            <p:ph type="title"/>
          </p:nvPr>
        </p:nvSpPr>
        <p:spPr>
          <a:xfrm>
            <a:off x="330200" y="200025"/>
            <a:ext cx="11569700" cy="663575"/>
          </a:xfrm>
        </p:spPr>
        <p:txBody>
          <a:bodyPr>
            <a:normAutofit/>
          </a:bodyPr>
          <a:lstStyle/>
          <a:p>
            <a:r>
              <a:rPr lang="en-DE" sz="3200" b="1" dirty="0">
                <a:latin typeface="Arial" panose="020B0604020202020204" pitchFamily="34" charset="0"/>
                <a:cs typeface="Arial" panose="020B0604020202020204" pitchFamily="34" charset="0"/>
              </a:rPr>
              <a:t>Phase space Fluxes calculations in HMGC simulations</a:t>
            </a:r>
          </a:p>
        </p:txBody>
      </p:sp>
      <p:pic>
        <p:nvPicPr>
          <p:cNvPr id="1026" name="Picture 2" descr="page7image78295616">
            <a:extLst>
              <a:ext uri="{FF2B5EF4-FFF2-40B4-BE49-F238E27FC236}">
                <a16:creationId xmlns:a16="http://schemas.microsoft.com/office/drawing/2014/main" id="{AD058607-48CF-2443-BEA5-8D313835D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863600"/>
            <a:ext cx="3678285" cy="12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with medium confidence">
            <a:extLst>
              <a:ext uri="{FF2B5EF4-FFF2-40B4-BE49-F238E27FC236}">
                <a16:creationId xmlns:a16="http://schemas.microsoft.com/office/drawing/2014/main" id="{279DB5C0-E364-914B-ADD4-BB1E5014E6F3}"/>
              </a:ext>
            </a:extLst>
          </p:cNvPr>
          <p:cNvPicPr>
            <a:picLocks noChangeAspect="1"/>
          </p:cNvPicPr>
          <p:nvPr/>
        </p:nvPicPr>
        <p:blipFill>
          <a:blip r:embed="rId4"/>
          <a:stretch>
            <a:fillRect/>
          </a:stretch>
        </p:blipFill>
        <p:spPr>
          <a:xfrm>
            <a:off x="2747916" y="876300"/>
            <a:ext cx="5803902" cy="771257"/>
          </a:xfrm>
          <a:prstGeom prst="rect">
            <a:avLst/>
          </a:prstGeom>
        </p:spPr>
      </p:pic>
      <p:pic>
        <p:nvPicPr>
          <p:cNvPr id="14" name="Picture 13" descr="Chart, histogram&#10;&#10;Description automatically generated">
            <a:extLst>
              <a:ext uri="{FF2B5EF4-FFF2-40B4-BE49-F238E27FC236}">
                <a16:creationId xmlns:a16="http://schemas.microsoft.com/office/drawing/2014/main" id="{FDCEEC0D-6D5D-F246-8F40-D309087205B3}"/>
              </a:ext>
            </a:extLst>
          </p:cNvPr>
          <p:cNvPicPr>
            <a:picLocks noChangeAspect="1"/>
          </p:cNvPicPr>
          <p:nvPr/>
        </p:nvPicPr>
        <p:blipFill>
          <a:blip r:embed="rId5"/>
          <a:stretch>
            <a:fillRect/>
          </a:stretch>
        </p:blipFill>
        <p:spPr>
          <a:xfrm>
            <a:off x="330200" y="2645434"/>
            <a:ext cx="3810000" cy="3810000"/>
          </a:xfrm>
          <a:prstGeom prst="rect">
            <a:avLst/>
          </a:prstGeom>
        </p:spPr>
      </p:pic>
      <p:pic>
        <p:nvPicPr>
          <p:cNvPr id="16" name="Picture 15" descr="Chart, histogram&#10;&#10;Description automatically generated">
            <a:extLst>
              <a:ext uri="{FF2B5EF4-FFF2-40B4-BE49-F238E27FC236}">
                <a16:creationId xmlns:a16="http://schemas.microsoft.com/office/drawing/2014/main" id="{60AAFDAC-FE7B-B241-B800-32865DBE3FBC}"/>
              </a:ext>
            </a:extLst>
          </p:cNvPr>
          <p:cNvPicPr>
            <a:picLocks noChangeAspect="1"/>
          </p:cNvPicPr>
          <p:nvPr/>
        </p:nvPicPr>
        <p:blipFill>
          <a:blip r:embed="rId6"/>
          <a:stretch>
            <a:fillRect/>
          </a:stretch>
        </p:blipFill>
        <p:spPr>
          <a:xfrm>
            <a:off x="4140200" y="2645434"/>
            <a:ext cx="3810000" cy="3810000"/>
          </a:xfrm>
          <a:prstGeom prst="rect">
            <a:avLst/>
          </a:prstGeom>
        </p:spPr>
      </p:pic>
      <p:pic>
        <p:nvPicPr>
          <p:cNvPr id="18" name="Picture 17" descr="Chart&#10;&#10;Description automatically generated">
            <a:extLst>
              <a:ext uri="{FF2B5EF4-FFF2-40B4-BE49-F238E27FC236}">
                <a16:creationId xmlns:a16="http://schemas.microsoft.com/office/drawing/2014/main" id="{690991DC-500E-1A41-9A2A-48F674A1BFA2}"/>
              </a:ext>
            </a:extLst>
          </p:cNvPr>
          <p:cNvPicPr>
            <a:picLocks noChangeAspect="1"/>
          </p:cNvPicPr>
          <p:nvPr/>
        </p:nvPicPr>
        <p:blipFill>
          <a:blip r:embed="rId7"/>
          <a:stretch>
            <a:fillRect/>
          </a:stretch>
        </p:blipFill>
        <p:spPr>
          <a:xfrm>
            <a:off x="8020888" y="2662687"/>
            <a:ext cx="3810000" cy="3810000"/>
          </a:xfrm>
          <a:prstGeom prst="rect">
            <a:avLst/>
          </a:prstGeom>
        </p:spPr>
      </p:pic>
      <p:sp>
        <p:nvSpPr>
          <p:cNvPr id="20" name="TextBox 19">
            <a:extLst>
              <a:ext uri="{FF2B5EF4-FFF2-40B4-BE49-F238E27FC236}">
                <a16:creationId xmlns:a16="http://schemas.microsoft.com/office/drawing/2014/main" id="{79F6D1FF-DD0B-9B49-A069-3AEB7543A95F}"/>
              </a:ext>
            </a:extLst>
          </p:cNvPr>
          <p:cNvSpPr txBox="1"/>
          <p:nvPr/>
        </p:nvSpPr>
        <p:spPr>
          <a:xfrm>
            <a:off x="330200" y="1647557"/>
            <a:ext cx="4914660" cy="584775"/>
          </a:xfrm>
          <a:prstGeom prst="rect">
            <a:avLst/>
          </a:prstGeom>
          <a:noFill/>
        </p:spPr>
        <p:txBody>
          <a:bodyPr wrap="square" rtlCol="0">
            <a:spAutoFit/>
          </a:bodyPr>
          <a:lstStyle/>
          <a:p>
            <a:r>
              <a:rPr lang="de-DE" sz="3200" dirty="0" err="1"/>
              <a:t>Weak</a:t>
            </a:r>
            <a:r>
              <a:rPr lang="de-DE" sz="3200" dirty="0"/>
              <a:t> </a:t>
            </a:r>
            <a:r>
              <a:rPr lang="en-DE" sz="3200" dirty="0"/>
              <a:t>case</a:t>
            </a:r>
          </a:p>
        </p:txBody>
      </p:sp>
    </p:spTree>
    <p:extLst>
      <p:ext uri="{BB962C8B-B14F-4D97-AF65-F5344CB8AC3E}">
        <p14:creationId xmlns:p14="http://schemas.microsoft.com/office/powerpoint/2010/main" val="92957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0235-B43F-8D47-92BD-651983B91ABA}"/>
              </a:ext>
            </a:extLst>
          </p:cNvPr>
          <p:cNvSpPr>
            <a:spLocks noGrp="1"/>
          </p:cNvSpPr>
          <p:nvPr>
            <p:ph type="title"/>
          </p:nvPr>
        </p:nvSpPr>
        <p:spPr>
          <a:xfrm>
            <a:off x="330200" y="200025"/>
            <a:ext cx="11569700" cy="663575"/>
          </a:xfrm>
        </p:spPr>
        <p:txBody>
          <a:bodyPr>
            <a:normAutofit/>
          </a:bodyPr>
          <a:lstStyle/>
          <a:p>
            <a:r>
              <a:rPr lang="en-DE" sz="3200" b="1" dirty="0">
                <a:latin typeface="Arial" panose="020B0604020202020204" pitchFamily="34" charset="0"/>
                <a:cs typeface="Arial" panose="020B0604020202020204" pitchFamily="34" charset="0"/>
              </a:rPr>
              <a:t>Phase space Fluxes calculations in HMGC simulations</a:t>
            </a:r>
          </a:p>
        </p:txBody>
      </p:sp>
      <p:pic>
        <p:nvPicPr>
          <p:cNvPr id="1026" name="Picture 2" descr="page7image78295616">
            <a:extLst>
              <a:ext uri="{FF2B5EF4-FFF2-40B4-BE49-F238E27FC236}">
                <a16:creationId xmlns:a16="http://schemas.microsoft.com/office/drawing/2014/main" id="{AD058607-48CF-2443-BEA5-8D313835D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863600"/>
            <a:ext cx="3678285" cy="12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with medium confidence">
            <a:extLst>
              <a:ext uri="{FF2B5EF4-FFF2-40B4-BE49-F238E27FC236}">
                <a16:creationId xmlns:a16="http://schemas.microsoft.com/office/drawing/2014/main" id="{279DB5C0-E364-914B-ADD4-BB1E5014E6F3}"/>
              </a:ext>
            </a:extLst>
          </p:cNvPr>
          <p:cNvPicPr>
            <a:picLocks noChangeAspect="1"/>
          </p:cNvPicPr>
          <p:nvPr/>
        </p:nvPicPr>
        <p:blipFill>
          <a:blip r:embed="rId4"/>
          <a:stretch>
            <a:fillRect/>
          </a:stretch>
        </p:blipFill>
        <p:spPr>
          <a:xfrm>
            <a:off x="2747916" y="876300"/>
            <a:ext cx="5803902" cy="771257"/>
          </a:xfrm>
          <a:prstGeom prst="rect">
            <a:avLst/>
          </a:prstGeom>
        </p:spPr>
      </p:pic>
      <p:pic>
        <p:nvPicPr>
          <p:cNvPr id="7" name="Picture 6" descr="Chart, histogram&#10;&#10;Description automatically generated">
            <a:extLst>
              <a:ext uri="{FF2B5EF4-FFF2-40B4-BE49-F238E27FC236}">
                <a16:creationId xmlns:a16="http://schemas.microsoft.com/office/drawing/2014/main" id="{87805889-1C6E-9D4B-93CA-599FD17FDC8D}"/>
              </a:ext>
            </a:extLst>
          </p:cNvPr>
          <p:cNvPicPr>
            <a:picLocks noChangeAspect="1"/>
          </p:cNvPicPr>
          <p:nvPr/>
        </p:nvPicPr>
        <p:blipFill>
          <a:blip r:embed="rId5"/>
          <a:stretch>
            <a:fillRect/>
          </a:stretch>
        </p:blipFill>
        <p:spPr>
          <a:xfrm>
            <a:off x="497658" y="2697160"/>
            <a:ext cx="2684416" cy="2684416"/>
          </a:xfrm>
          <a:prstGeom prst="rect">
            <a:avLst/>
          </a:prstGeom>
        </p:spPr>
      </p:pic>
      <p:pic>
        <p:nvPicPr>
          <p:cNvPr id="9" name="Picture 8" descr="Chart, histogram&#10;&#10;Description automatically generated">
            <a:extLst>
              <a:ext uri="{FF2B5EF4-FFF2-40B4-BE49-F238E27FC236}">
                <a16:creationId xmlns:a16="http://schemas.microsoft.com/office/drawing/2014/main" id="{6CA6F261-00E5-5E4A-B873-C0E3EC059236}"/>
              </a:ext>
            </a:extLst>
          </p:cNvPr>
          <p:cNvPicPr>
            <a:picLocks noChangeAspect="1"/>
          </p:cNvPicPr>
          <p:nvPr/>
        </p:nvPicPr>
        <p:blipFill>
          <a:blip r:embed="rId6"/>
          <a:stretch>
            <a:fillRect/>
          </a:stretch>
        </p:blipFill>
        <p:spPr>
          <a:xfrm>
            <a:off x="3477804" y="2697161"/>
            <a:ext cx="2684416" cy="2684416"/>
          </a:xfrm>
          <a:prstGeom prst="rect">
            <a:avLst/>
          </a:prstGeom>
        </p:spPr>
      </p:pic>
      <p:pic>
        <p:nvPicPr>
          <p:cNvPr id="11" name="Picture 10" descr="Chart, histogram&#10;&#10;Description automatically generated">
            <a:extLst>
              <a:ext uri="{FF2B5EF4-FFF2-40B4-BE49-F238E27FC236}">
                <a16:creationId xmlns:a16="http://schemas.microsoft.com/office/drawing/2014/main" id="{48601F77-94B2-7444-8E9B-93062769E9D0}"/>
              </a:ext>
            </a:extLst>
          </p:cNvPr>
          <p:cNvPicPr>
            <a:picLocks noChangeAspect="1"/>
          </p:cNvPicPr>
          <p:nvPr/>
        </p:nvPicPr>
        <p:blipFill>
          <a:blip r:embed="rId7"/>
          <a:stretch>
            <a:fillRect/>
          </a:stretch>
        </p:blipFill>
        <p:spPr>
          <a:xfrm>
            <a:off x="6392092" y="2697162"/>
            <a:ext cx="2684416" cy="2684416"/>
          </a:xfrm>
          <a:prstGeom prst="rect">
            <a:avLst/>
          </a:prstGeom>
        </p:spPr>
      </p:pic>
      <p:pic>
        <p:nvPicPr>
          <p:cNvPr id="13" name="Picture 12" descr="Chart, line chart, histogram&#10;&#10;Description automatically generated">
            <a:extLst>
              <a:ext uri="{FF2B5EF4-FFF2-40B4-BE49-F238E27FC236}">
                <a16:creationId xmlns:a16="http://schemas.microsoft.com/office/drawing/2014/main" id="{EB069DBE-936B-D34B-A890-E42620AC7AAC}"/>
              </a:ext>
            </a:extLst>
          </p:cNvPr>
          <p:cNvPicPr>
            <a:picLocks noChangeAspect="1"/>
          </p:cNvPicPr>
          <p:nvPr/>
        </p:nvPicPr>
        <p:blipFill>
          <a:blip r:embed="rId8"/>
          <a:stretch>
            <a:fillRect/>
          </a:stretch>
        </p:blipFill>
        <p:spPr>
          <a:xfrm>
            <a:off x="9177384" y="2709862"/>
            <a:ext cx="2684416" cy="2684416"/>
          </a:xfrm>
          <a:prstGeom prst="rect">
            <a:avLst/>
          </a:prstGeom>
        </p:spPr>
      </p:pic>
      <p:sp>
        <p:nvSpPr>
          <p:cNvPr id="15" name="TextBox 14">
            <a:extLst>
              <a:ext uri="{FF2B5EF4-FFF2-40B4-BE49-F238E27FC236}">
                <a16:creationId xmlns:a16="http://schemas.microsoft.com/office/drawing/2014/main" id="{31820560-9421-8A43-98CA-563ECFB16045}"/>
              </a:ext>
            </a:extLst>
          </p:cNvPr>
          <p:cNvSpPr txBox="1"/>
          <p:nvPr/>
        </p:nvSpPr>
        <p:spPr>
          <a:xfrm>
            <a:off x="330200" y="1647557"/>
            <a:ext cx="4914660" cy="584775"/>
          </a:xfrm>
          <a:prstGeom prst="rect">
            <a:avLst/>
          </a:prstGeom>
          <a:noFill/>
        </p:spPr>
        <p:txBody>
          <a:bodyPr wrap="square" rtlCol="0">
            <a:spAutoFit/>
          </a:bodyPr>
          <a:lstStyle/>
          <a:p>
            <a:r>
              <a:rPr lang="de-DE" sz="3200" dirty="0"/>
              <a:t>Multi-</a:t>
            </a:r>
            <a:r>
              <a:rPr lang="de-DE" sz="3200" dirty="0" err="1"/>
              <a:t>n</a:t>
            </a:r>
            <a:endParaRPr lang="en-DE" sz="3200" dirty="0"/>
          </a:p>
        </p:txBody>
      </p:sp>
    </p:spTree>
    <p:extLst>
      <p:ext uri="{BB962C8B-B14F-4D97-AF65-F5344CB8AC3E}">
        <p14:creationId xmlns:p14="http://schemas.microsoft.com/office/powerpoint/2010/main" val="580498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69E816-4A64-9449-A5A5-C3FBB1E1C1B5}"/>
              </a:ext>
            </a:extLst>
          </p:cNvPr>
          <p:cNvPicPr>
            <a:picLocks noChangeAspect="1"/>
          </p:cNvPicPr>
          <p:nvPr/>
        </p:nvPicPr>
        <p:blipFill>
          <a:blip r:embed="rId2"/>
          <a:stretch>
            <a:fillRect/>
          </a:stretch>
        </p:blipFill>
        <p:spPr>
          <a:xfrm>
            <a:off x="0" y="14634"/>
            <a:ext cx="12192000" cy="6396931"/>
          </a:xfrm>
          <a:prstGeom prst="rect">
            <a:avLst/>
          </a:prstGeom>
        </p:spPr>
      </p:pic>
    </p:spTree>
    <p:extLst>
      <p:ext uri="{BB962C8B-B14F-4D97-AF65-F5344CB8AC3E}">
        <p14:creationId xmlns:p14="http://schemas.microsoft.com/office/powerpoint/2010/main" val="1739150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D12F6B-5573-7C4A-8C36-577B2AF8D6C0}"/>
              </a:ext>
            </a:extLst>
          </p:cNvPr>
          <p:cNvPicPr>
            <a:picLocks noChangeAspect="1"/>
          </p:cNvPicPr>
          <p:nvPr/>
        </p:nvPicPr>
        <p:blipFill>
          <a:blip r:embed="rId2"/>
          <a:stretch>
            <a:fillRect/>
          </a:stretch>
        </p:blipFill>
        <p:spPr>
          <a:xfrm>
            <a:off x="0" y="21065"/>
            <a:ext cx="12198825" cy="6667200"/>
          </a:xfrm>
          <a:prstGeom prst="rect">
            <a:avLst/>
          </a:prstGeom>
        </p:spPr>
      </p:pic>
    </p:spTree>
    <p:extLst>
      <p:ext uri="{BB962C8B-B14F-4D97-AF65-F5344CB8AC3E}">
        <p14:creationId xmlns:p14="http://schemas.microsoft.com/office/powerpoint/2010/main" val="730856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667</Words>
  <Application>Microsoft Macintosh PowerPoint</Application>
  <PresentationFormat>Widescreen</PresentationFormat>
  <Paragraphs>40</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Courier New</vt:lpstr>
      <vt:lpstr>Wingdings</vt:lpstr>
      <vt:lpstr>Office Theme</vt:lpstr>
      <vt:lpstr>Advanced Energetic particle transport models (ATEP): WP3.5</vt:lpstr>
      <vt:lpstr>WP3.5 Hybrid kinetic MHD codes for verification and validation</vt:lpstr>
      <vt:lpstr>Milestones</vt:lpstr>
      <vt:lpstr>Plan for 2021</vt:lpstr>
      <vt:lpstr>Phase space Fluxes calculations in HMGC simulations</vt:lpstr>
      <vt:lpstr>Phase space Fluxes calculations in HMGC simulations</vt:lpstr>
      <vt:lpstr>Phase space Fluxes calculations in HMGC simulations</vt:lpstr>
      <vt:lpstr>PowerPoint Presentation</vt:lpstr>
      <vt:lpstr>PowerPoint Presentation</vt:lpstr>
      <vt:lpstr>Advanced Energetic particle transport models (ATEP): WP3.5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Energetic particle transport models (ATEP): WP3.5</dc:title>
  <dc:creator>ru36fob</dc:creator>
  <cp:lastModifiedBy>ru36fob</cp:lastModifiedBy>
  <cp:revision>22</cp:revision>
  <dcterms:created xsi:type="dcterms:W3CDTF">2021-06-07T07:08:12Z</dcterms:created>
  <dcterms:modified xsi:type="dcterms:W3CDTF">2021-06-08T11:25:58Z</dcterms:modified>
</cp:coreProperties>
</file>