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7" r:id="rId2"/>
    <p:sldId id="491" r:id="rId3"/>
    <p:sldId id="496" r:id="rId4"/>
    <p:sldId id="493" r:id="rId5"/>
    <p:sldId id="494" r:id="rId6"/>
    <p:sldId id="495" r:id="rId7"/>
    <p:sldId id="497" r:id="rId8"/>
    <p:sldId id="501" r:id="rId9"/>
    <p:sldId id="498" r:id="rId10"/>
    <p:sldId id="502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  <a:srgbClr val="FF0000"/>
    <a:srgbClr val="FF00FF"/>
    <a:srgbClr val="E3E3E3"/>
    <a:srgbClr val="FF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5" autoAdjust="0"/>
    <p:restoredTop sz="94675" autoAdjust="0"/>
  </p:normalViewPr>
  <p:slideViewPr>
    <p:cSldViewPr showGuides="1">
      <p:cViewPr varScale="1">
        <p:scale>
          <a:sx n="122" d="100"/>
          <a:sy n="122" d="100"/>
        </p:scale>
        <p:origin x="1368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-399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25/05/2021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4" tIns="47627" rIns="95254" bIns="4762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254" tIns="47627" rIns="95254" bIns="4762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t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8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40252896"/>
            <a:ext cx="9924896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40405296"/>
            <a:ext cx="9924896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40557696"/>
            <a:ext cx="9924896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40710096"/>
            <a:ext cx="9924896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B817B1D1-027B-2F4D-A318-C2743E4F60B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733256"/>
            <a:ext cx="1055607" cy="936104"/>
          </a:xfrm>
          <a:prstGeom prst="rect">
            <a:avLst/>
          </a:prstGeom>
        </p:spPr>
      </p:pic>
      <p:pic>
        <p:nvPicPr>
          <p:cNvPr id="31" name="Bild 13" descr="EU_und_Text.jpg">
            <a:extLst>
              <a:ext uri="{FF2B5EF4-FFF2-40B4-BE49-F238E27FC236}">
                <a16:creationId xmlns:a16="http://schemas.microsoft.com/office/drawing/2014/main" id="{02074A2B-9753-0545-BEB9-96EFCD124F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074" y="5799010"/>
            <a:ext cx="4250406" cy="79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5438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400600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05C318D-F373-4652-AF80-50EEBFF616C7}"/>
              </a:ext>
            </a:extLst>
          </p:cNvPr>
          <p:cNvSpPr txBox="1">
            <a:spLocks/>
          </p:cNvSpPr>
          <p:nvPr userDrawn="1"/>
        </p:nvSpPr>
        <p:spPr>
          <a:xfrm>
            <a:off x="3445922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DA03DFF-73A1-3446-818C-07B355065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Mathias Groth | AMJUEL - YACORA KOM | Zoom | May 25, 2021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A0B194-08EB-B344-855B-C94D64BDBF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33" y="6386609"/>
            <a:ext cx="479543" cy="42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348880"/>
            <a:ext cx="8568952" cy="1512168"/>
          </a:xfrm>
        </p:spPr>
        <p:txBody>
          <a:bodyPr/>
          <a:lstStyle/>
          <a:p>
            <a:r>
              <a:rPr lang="en-GB" sz="2900" dirty="0"/>
              <a:t>Summary of current status of EIRENE with AMJUEL and H2VIBR for vibrationally excited molecules</a:t>
            </a:r>
            <a:endParaRPr lang="en-US" sz="2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077072"/>
            <a:ext cx="8424936" cy="1296144"/>
          </a:xfrm>
        </p:spPr>
        <p:txBody>
          <a:bodyPr anchor="ctr" anchorCtr="0">
            <a:normAutofit/>
          </a:bodyPr>
          <a:lstStyle/>
          <a:p>
            <a:r>
              <a:rPr lang="en-US" dirty="0"/>
              <a:t>Mathias Groth, Andreas Holm</a:t>
            </a:r>
          </a:p>
        </p:txBody>
      </p:sp>
    </p:spTree>
    <p:extLst>
      <p:ext uri="{BB962C8B-B14F-4D97-AF65-F5344CB8AC3E}">
        <p14:creationId xmlns:p14="http://schemas.microsoft.com/office/powerpoint/2010/main" val="1440458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08471-8D3C-DE4C-B66F-93BCEA120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dirty="0"/>
              <a:t>Mathias to summarize JET L-mode measurements (W target)</a:t>
            </a:r>
            <a:endParaRPr lang="en-GB" sz="1800" dirty="0"/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H</a:t>
            </a:r>
            <a:r>
              <a:rPr lang="en-GB" sz="1800" baseline="-25000" dirty="0"/>
              <a:t>2</a:t>
            </a:r>
            <a:r>
              <a:rPr lang="en-GB" sz="1800" dirty="0"/>
              <a:t> vs D</a:t>
            </a:r>
            <a:r>
              <a:rPr lang="en-GB" sz="1800" baseline="-25000" dirty="0"/>
              <a:t>2</a:t>
            </a:r>
            <a:r>
              <a:rPr lang="en-GB" sz="1800" dirty="0"/>
              <a:t> (T</a:t>
            </a:r>
            <a:r>
              <a:rPr lang="en-GB" sz="1800" baseline="-25000" dirty="0"/>
              <a:t>2</a:t>
            </a:r>
            <a:r>
              <a:rPr lang="en-GB" sz="1800" dirty="0"/>
              <a:t> and DT) → Fulcher band measurements</a:t>
            </a:r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Comparison cases for H</a:t>
            </a:r>
            <a:r>
              <a:rPr lang="en-GB" sz="1800" baseline="-25000" dirty="0"/>
              <a:t>2</a:t>
            </a:r>
            <a:r>
              <a:rPr lang="en-GB" sz="1800" dirty="0"/>
              <a:t> and D</a:t>
            </a:r>
            <a:r>
              <a:rPr lang="en-GB" sz="1800" baseline="-25000" dirty="0"/>
              <a:t>2</a:t>
            </a:r>
            <a:r>
              <a:rPr lang="en-GB" sz="1800" dirty="0"/>
              <a:t> DIII-D L-mode cases with HR-UV (potentially, Lyman-Werner bands), Fulcher band, Divertor Thomson Scattering → carbon target = resurrect previous knowledge</a:t>
            </a:r>
            <a:endParaRPr lang="en-GB" dirty="0"/>
          </a:p>
          <a:p>
            <a:pPr>
              <a:spcBef>
                <a:spcPts val="1200"/>
              </a:spcBef>
            </a:pPr>
            <a:endParaRPr lang="en-GB" dirty="0"/>
          </a:p>
          <a:p>
            <a:pPr>
              <a:spcBef>
                <a:spcPts val="1200"/>
              </a:spcBef>
            </a:pPr>
            <a:r>
              <a:rPr lang="en-GB" dirty="0"/>
              <a:t>Next steps: </a:t>
            </a:r>
          </a:p>
          <a:p>
            <a:pPr lvl="1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Andreas to provide EIRENE profiles and analyses based on 1D hydrogen slab</a:t>
            </a:r>
          </a:p>
          <a:p>
            <a:pPr lvl="1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Comparison of AMJUEL and YACORA input data and post-processing of EIRENE output ⇒ </a:t>
            </a:r>
            <a:r>
              <a:rPr lang="en-GB" sz="1800"/>
              <a:t>need prioritized list </a:t>
            </a:r>
            <a:r>
              <a:rPr lang="en-GB" sz="1800" dirty="0"/>
              <a:t>of input/output data</a:t>
            </a:r>
          </a:p>
          <a:p>
            <a:pPr lvl="1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Smaller-circle Zoom meeting by mid-June 2021, Andreas to visit IPP </a:t>
            </a:r>
            <a:r>
              <a:rPr lang="en-GB" sz="1800" dirty="0" err="1"/>
              <a:t>Garching</a:t>
            </a:r>
            <a:r>
              <a:rPr lang="en-GB" sz="1800" dirty="0"/>
              <a:t> (probably, hopefully) in September 2021</a:t>
            </a:r>
          </a:p>
          <a:p>
            <a:pPr lvl="1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Summary of activities to TSVV-5 group in October/November 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44DF7-FFCB-1146-ABB9-C0AE8C8C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Mathias Groth | AMJUEL - YACORA KOM | Zoom | May 25, 2021 | Page </a:t>
            </a:r>
            <a:fld id="{6A6D9FA1-99C7-4910-8E32-B85D378B0060}" type="slidenum">
              <a:rPr lang="en-GB" smtClean="0"/>
              <a:pPr algn="r"/>
              <a:t>10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597B62D-2F72-EB49-A8B9-5AE1028E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8015344" cy="672803"/>
          </a:xfrm>
        </p:spPr>
        <p:txBody>
          <a:bodyPr tIns="91440" bIns="91440">
            <a:noAutofit/>
          </a:bodyPr>
          <a:lstStyle/>
          <a:p>
            <a:r>
              <a:rPr lang="en-GB" sz="2600" dirty="0"/>
              <a:t>Notes and minutes of meeting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6842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08471-8D3C-DE4C-B66F-93BCEA120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dirty="0"/>
              <a:t>AMJUEL is tabulated rates of H</a:t>
            </a:r>
            <a:r>
              <a:rPr lang="en-GB" baseline="-25000" dirty="0"/>
              <a:t>2</a:t>
            </a:r>
            <a:r>
              <a:rPr lang="en-GB" dirty="0"/>
              <a:t> molecular dissociation, ionization, recombination, charge-exchange and excitation, and H0 and helium ionization, recombination, charge exchange, and excitation</a:t>
            </a:r>
            <a:endParaRPr lang="en-GB" sz="1800" dirty="0"/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Fundamental data and their sources from Sawada and Fujimoto, J. Appt. Phys. </a:t>
            </a:r>
            <a:r>
              <a:rPr lang="en-GB" sz="1800" b="1" dirty="0"/>
              <a:t>78</a:t>
            </a:r>
            <a:r>
              <a:rPr lang="en-GB" sz="1800" dirty="0"/>
              <a:t> (1995) 2913</a:t>
            </a:r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Single (electron-impact) and double (proton-impact) polynomial fits (electron temperature and test-particle/beam energy) of cross-sections and rates. </a:t>
            </a:r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Double-polynomial fits (electron temperature and density) of effective rates (MAR/MAD/MAI, populations coefficients, etc) based Sawada/Fujimoto 1995 CRM.</a:t>
            </a:r>
            <a:endParaRPr lang="en-GB" dirty="0"/>
          </a:p>
          <a:p>
            <a:pPr>
              <a:spcBef>
                <a:spcPts val="1200"/>
              </a:spcBef>
            </a:pPr>
            <a:r>
              <a:rPr lang="en-GB" dirty="0"/>
              <a:t>HYDHEL are fitted cross-section and rates based on Janev et al., “Elementary Processes in Hydrogen-Helium Plasmas”, Springer 1987</a:t>
            </a:r>
            <a:endParaRPr lang="en-GB" sz="1800" dirty="0"/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Fundamental data from experiments</a:t>
            </a:r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Parent database for AMJUEL ⇒ in EIRENE, H</a:t>
            </a:r>
            <a:r>
              <a:rPr lang="en-GB" sz="1800" baseline="30000" dirty="0"/>
              <a:t>+</a:t>
            </a:r>
            <a:r>
              <a:rPr lang="en-GB" sz="1800" dirty="0"/>
              <a:t> + H</a:t>
            </a:r>
            <a:r>
              <a:rPr lang="en-GB" sz="1800" baseline="30000" dirty="0"/>
              <a:t>0</a:t>
            </a:r>
            <a:r>
              <a:rPr lang="en-GB" sz="1800" dirty="0"/>
              <a:t> CX and helium rates preferentially taken from HYDHEL 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44DF7-FFCB-1146-ABB9-C0AE8C8C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Mathias Groth | AMJUEL - YACORA KOM | Zoom | May 25, 2021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597B62D-2F72-EB49-A8B9-5AE1028E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8015344" cy="672803"/>
          </a:xfrm>
        </p:spPr>
        <p:txBody>
          <a:bodyPr tIns="91440" bIns="91440">
            <a:noAutofit/>
          </a:bodyPr>
          <a:lstStyle/>
          <a:p>
            <a:r>
              <a:rPr lang="en-GB" sz="2600" dirty="0"/>
              <a:t>Underlying AM databases in EIRENE is AMJUEL, HYDHEL and H2VIBR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1147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08471-8D3C-DE4C-B66F-93BCEA120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H2VIBR contains vibrationally resolved H2 rates, calculated by rescaling ground-state rates</a:t>
            </a:r>
            <a:endParaRPr lang="en-GB" sz="1800" dirty="0"/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Source of fundamental data?</a:t>
            </a:r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Rescaling? </a:t>
            </a:r>
            <a:endParaRPr lang="en-GB" dirty="0"/>
          </a:p>
          <a:p>
            <a:pPr>
              <a:spcBef>
                <a:spcPts val="1200"/>
              </a:spcBef>
            </a:pPr>
            <a:r>
              <a:rPr lang="en-GB" dirty="0"/>
              <a:t>EIRENE has been used with ADAS data for atomic reaction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44DF7-FFCB-1146-ABB9-C0AE8C8C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Mathias Groth | AMJUEL - YACORA KOM | Zoom | May 25, 2021 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597B62D-2F72-EB49-A8B9-5AE1028E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8015344" cy="672803"/>
          </a:xfrm>
        </p:spPr>
        <p:txBody>
          <a:bodyPr tIns="91440" bIns="91440">
            <a:noAutofit/>
          </a:bodyPr>
          <a:lstStyle/>
          <a:p>
            <a:r>
              <a:rPr lang="en-GB" sz="2600" dirty="0"/>
              <a:t>Underlying AM databases in EIRENE is AMJUEL, HYDHEL and H2VIBR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96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08471-8D3C-DE4C-B66F-93BCEA120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dirty="0"/>
              <a:t>EIRENE tracks molecules and atoms on (triangular) grid for given background plasma</a:t>
            </a:r>
            <a:endParaRPr lang="en-GB" sz="1800" dirty="0"/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Reactions with molecular ions are included (in each cell), but molecular (positive and negative) ions are assumed instantaneously destroyed → EIRENE - Kinetic Ion Transport (Friedrich Schluck → Derek Harting)</a:t>
            </a:r>
          </a:p>
          <a:p>
            <a:pPr>
              <a:spcBef>
                <a:spcPts val="1200"/>
              </a:spcBef>
            </a:pPr>
            <a:r>
              <a:rPr lang="en-GB" dirty="0"/>
              <a:t>EIRENE tallies (cell) volume-averaged particle, momentum and energy sources and sinks → coupling to plasma codes, post-processing of relevant processes</a:t>
            </a:r>
          </a:p>
          <a:p>
            <a:pPr>
              <a:spcBef>
                <a:spcPts val="1200"/>
              </a:spcBef>
            </a:pPr>
            <a:r>
              <a:rPr lang="en-GB" dirty="0"/>
              <a:t>AMJUEL reduced population coefficients for atomic lines and vibrationally unresolved molecular bands:</a:t>
            </a:r>
            <a:endParaRPr lang="en-GB" sz="1800" dirty="0"/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Molecular reactions resulting in excited hydrogen atoms</a:t>
            </a:r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Electronically excited molecules → Lyman, Werner and Fulcher bands </a:t>
            </a:r>
            <a:endParaRPr lang="en-GB" dirty="0"/>
          </a:p>
          <a:p>
            <a:pPr>
              <a:spcBef>
                <a:spcPts val="1200"/>
              </a:spcBef>
            </a:pPr>
            <a:endParaRPr lang="en-GB" dirty="0"/>
          </a:p>
          <a:p>
            <a:pPr>
              <a:spcBef>
                <a:spcPts val="1200"/>
              </a:spcBef>
            </a:pPr>
            <a:r>
              <a:rPr lang="en-GB" dirty="0"/>
              <a:t>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44DF7-FFCB-1146-ABB9-C0AE8C8C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Mathias Groth | AMJUEL - YACORA KOM | Zoom | May 25, 2021 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597B62D-2F72-EB49-A8B9-5AE1028E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8015344" cy="672803"/>
          </a:xfrm>
        </p:spPr>
        <p:txBody>
          <a:bodyPr tIns="91440" bIns="91440">
            <a:noAutofit/>
          </a:bodyPr>
          <a:lstStyle/>
          <a:p>
            <a:r>
              <a:rPr lang="en-GB" sz="2200" dirty="0"/>
              <a:t>EIRENE internal post-processing has been used for more comprehensive comparison to experiments than ADAS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72908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08471-8D3C-DE4C-B66F-93BCEA120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dirty="0"/>
              <a:t>CRUMPET development part of Andreas’ Fulbright with Lawrence Livermore National Lab (July 2019 – July 2020)</a:t>
            </a:r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CRUMPET is a Python CRM tool for constructing and evaluating CRMs</a:t>
            </a:r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Constructs a system of ODEs based on A&amp;M data (reads and uses AMJUEL, H2VIBR, ADAS, Einstein-coefficients, etc)</a:t>
            </a:r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Time-dependent evaluation of the ODE using Python solver</a:t>
            </a:r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Constructs a Greenland-style CRM and calculates effective rate coefficients</a:t>
            </a:r>
            <a:endParaRPr lang="en-GB" dirty="0"/>
          </a:p>
          <a:p>
            <a:pPr>
              <a:spcBef>
                <a:spcPts val="1200"/>
              </a:spcBef>
            </a:pPr>
            <a:r>
              <a:rPr lang="en-GB" dirty="0"/>
              <a:t>Verification of UEDGE molecular model, including vibrationally excited molecules, against UEDGE-EIRENE predictions</a:t>
            </a:r>
          </a:p>
          <a:p>
            <a:pPr>
              <a:spcBef>
                <a:spcPts val="1200"/>
              </a:spcBef>
              <a:buFont typeface=".Hiragino Kaku Gothic Interface W3"/>
              <a:buChar char="⇒"/>
            </a:pPr>
            <a:r>
              <a:rPr lang="en-GB" dirty="0"/>
              <a:t>Re-activation of 2000 H2(v) model (original B2/EIRENE cases from 1998, Ursel’s JNM 2001) and tests in simple slab and well-diagnosed JET geometry (L-mode plasmas)</a:t>
            </a:r>
          </a:p>
          <a:p>
            <a:pPr>
              <a:spcBef>
                <a:spcPts val="1200"/>
              </a:spcBef>
              <a:buFont typeface=".Hiragino Kaku Gothic Interface W3"/>
              <a:buChar char="⇒"/>
            </a:pPr>
            <a:r>
              <a:rPr lang="en-GB" dirty="0"/>
              <a:t>S</a:t>
            </a:r>
            <a:r>
              <a:rPr lang="en-GB" sz="1800" dirty="0"/>
              <a:t>tandalone EIRENE ⇒ SOLPS-ITER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44DF7-FFCB-1146-ABB9-C0AE8C8C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Mathias Groth | AMJUEL - YACORA KOM | Zoom | May 25, 2021 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597B62D-2F72-EB49-A8B9-5AE1028E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8015344" cy="672803"/>
          </a:xfrm>
        </p:spPr>
        <p:txBody>
          <a:bodyPr tIns="91440" bIns="91440">
            <a:noAutofit/>
          </a:bodyPr>
          <a:lstStyle/>
          <a:p>
            <a:r>
              <a:rPr lang="en-GB" sz="2200" dirty="0"/>
              <a:t>Development of CRUMPET for training purpose and inclusion in edge fluid code UEDGE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0837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08471-8D3C-DE4C-B66F-93BCEA120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Comparison of YACORA vs AMJUEL post-processing (impact of evaluating full CRM vs piecewise calculated effective rates)</a:t>
            </a:r>
          </a:p>
          <a:p>
            <a:r>
              <a:rPr lang="en-US" dirty="0"/>
              <a:t>Scaling of vibrationally dependent rates (e.g., H2VIBR)</a:t>
            </a:r>
          </a:p>
          <a:p>
            <a:r>
              <a:rPr lang="en-US" dirty="0"/>
              <a:t>Isotopologue rescaling vs. CR modelling with first-order data (e.g. impact "temperature scaling” and Franck-Condon factors)</a:t>
            </a:r>
          </a:p>
          <a:p>
            <a:r>
              <a:rPr lang="en-US" dirty="0"/>
              <a:t>YACORA processing of measured H</a:t>
            </a:r>
            <a:r>
              <a:rPr lang="en-US" baseline="-25000" dirty="0"/>
              <a:t>2</a:t>
            </a:r>
            <a:r>
              <a:rPr lang="en-US" dirty="0"/>
              <a:t> and D</a:t>
            </a:r>
            <a:r>
              <a:rPr lang="en-US" baseline="-25000" dirty="0"/>
              <a:t>2</a:t>
            </a:r>
            <a:r>
              <a:rPr lang="en-US" dirty="0"/>
              <a:t>, (T</a:t>
            </a:r>
            <a:r>
              <a:rPr lang="en-US" baseline="-25000" dirty="0"/>
              <a:t>2</a:t>
            </a:r>
            <a:r>
              <a:rPr lang="en-US" dirty="0"/>
              <a:t> and D-T) spectra with local n</a:t>
            </a:r>
            <a:r>
              <a:rPr lang="en-US" baseline="-25000" dirty="0"/>
              <a:t>e</a:t>
            </a:r>
            <a:r>
              <a:rPr lang="en-US" dirty="0"/>
              <a:t>, T</a:t>
            </a:r>
            <a:r>
              <a:rPr lang="en-US" baseline="-25000" dirty="0"/>
              <a:t>e</a:t>
            </a:r>
            <a:r>
              <a:rPr lang="en-US" dirty="0"/>
              <a:t> measurements (e.g., Fantz &amp; Heger, PPCF 1998 and Fantz, Plasma Sources Sci. Technol. 2006)</a:t>
            </a:r>
            <a:endParaRPr lang="en-GB" dirty="0"/>
          </a:p>
          <a:p>
            <a:r>
              <a:rPr lang="en-GB" dirty="0"/>
              <a:t>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44DF7-FFCB-1146-ABB9-C0AE8C8C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Mathias Groth | AMJUEL - YACORA KOM | Zoom | May 25, 2021 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597B62D-2F72-EB49-A8B9-5AE1028E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8015344" cy="672803"/>
          </a:xfrm>
        </p:spPr>
        <p:txBody>
          <a:bodyPr tIns="91440" bIns="91440">
            <a:noAutofit/>
          </a:bodyPr>
          <a:lstStyle/>
          <a:p>
            <a:r>
              <a:rPr lang="en-GB" sz="2600" dirty="0"/>
              <a:t>Cross-checks of AMJUEL against YACORA database ⇒ desired EIRENE post-processing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7834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08471-8D3C-DE4C-B66F-93BCEA120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dirty="0"/>
              <a:t>Potential need for self-consistent CRM for molecules inside EIRENE (for each cell)?</a:t>
            </a:r>
          </a:p>
          <a:p>
            <a:pPr>
              <a:spcBef>
                <a:spcPts val="1200"/>
              </a:spcBef>
            </a:pPr>
            <a:r>
              <a:rPr lang="en-GB" dirty="0"/>
              <a:t>(Total) molecular radiation in the energy balance, to be returned to plasma code</a:t>
            </a:r>
          </a:p>
          <a:p>
            <a:pPr>
              <a:spcBef>
                <a:spcPts val="1200"/>
              </a:spcBef>
            </a:pPr>
            <a:r>
              <a:rPr lang="en-US" dirty="0"/>
              <a:t>CX processes between electronically excited atoms with plasma ions?</a:t>
            </a:r>
            <a:endParaRPr lang="en-GB" dirty="0"/>
          </a:p>
          <a:p>
            <a:pPr marL="0" indent="0">
              <a:spcBef>
                <a:spcPts val="1200"/>
              </a:spcBef>
              <a:buNone/>
            </a:pPr>
            <a:endParaRPr lang="en-GB" dirty="0"/>
          </a:p>
          <a:p>
            <a:pPr>
              <a:spcBef>
                <a:spcPts val="1200"/>
              </a:spcBef>
            </a:pPr>
            <a:r>
              <a:rPr lang="en-GB" dirty="0"/>
              <a:t>Status of HYDKIN (tool)? (removed from </a:t>
            </a:r>
            <a:r>
              <a:rPr lang="en-GB" dirty="0" err="1"/>
              <a:t>eirene.de</a:t>
            </a:r>
            <a:r>
              <a:rPr lang="en-GB" dirty="0"/>
              <a:t> website)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44DF7-FFCB-1146-ABB9-C0AE8C8C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Mathias Groth | AMJUEL - YACORA KOM | Zoom | May 25, 2021 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597B62D-2F72-EB49-A8B9-5AE1028E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8015344" cy="672803"/>
          </a:xfrm>
        </p:spPr>
        <p:txBody>
          <a:bodyPr tIns="91440" bIns="91440">
            <a:noAutofit/>
          </a:bodyPr>
          <a:lstStyle/>
          <a:p>
            <a:r>
              <a:rPr lang="en-GB" sz="2600" dirty="0"/>
              <a:t>(Some) open questions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07297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08471-8D3C-DE4C-B66F-93BCEA120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dirty="0"/>
              <a:t>Options for H</a:t>
            </a:r>
            <a:r>
              <a:rPr lang="en-GB" baseline="-25000" dirty="0"/>
              <a:t>2</a:t>
            </a:r>
            <a:r>
              <a:rPr lang="en-GB" dirty="0"/>
              <a:t> CRM in support of EIRENE </a:t>
            </a:r>
            <a:endParaRPr lang="en-GB" sz="1800" dirty="0"/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 err="1"/>
              <a:t>Detlev’s</a:t>
            </a:r>
            <a:r>
              <a:rPr lang="en-GB" sz="1800" dirty="0"/>
              <a:t> Sawada code (using AMJUEL, HYDHEL, H2VIBR)</a:t>
            </a:r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Andreas’ CRUMPET (using AMJUEL, HYDHEL, H2VIBR)</a:t>
            </a:r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Dirk’s/Ursel’s YACORA</a:t>
            </a:r>
            <a:endParaRPr lang="en-GB" dirty="0"/>
          </a:p>
          <a:p>
            <a:pPr>
              <a:spcBef>
                <a:spcPts val="1200"/>
              </a:spcBef>
              <a:buFont typeface=".Hiragino Kaku Gothic Interface W3"/>
              <a:buChar char="⇒"/>
            </a:pPr>
            <a:r>
              <a:rPr lang="en-GB" dirty="0"/>
              <a:t>Preference for YACORA as code with the most developed and up-to-date AM data (see Dirk’s presentation)</a:t>
            </a:r>
          </a:p>
          <a:p>
            <a:pPr>
              <a:spcBef>
                <a:spcPts val="1200"/>
              </a:spcBef>
              <a:buFont typeface=".Hiragino Kaku Gothic Interface W3"/>
              <a:buChar char="⇒"/>
            </a:pPr>
            <a:r>
              <a:rPr lang="en-GB" dirty="0"/>
              <a:t>Current YACORA: </a:t>
            </a:r>
          </a:p>
          <a:p>
            <a:pPr lvl="1">
              <a:spcBef>
                <a:spcPts val="1200"/>
              </a:spcBef>
              <a:buFont typeface="System Font Regular"/>
              <a:buChar char="-"/>
            </a:pPr>
            <a:r>
              <a:rPr lang="en-GB" dirty="0"/>
              <a:t>Started with Sawada datasets → latest MCCC data, Curtin University connection, formatted ASCII input for </a:t>
            </a:r>
            <a:r>
              <a:rPr lang="en-GB" dirty="0" err="1"/>
              <a:t>isotopologues</a:t>
            </a:r>
            <a:endParaRPr lang="en-GB" dirty="0"/>
          </a:p>
          <a:p>
            <a:pPr lvl="1">
              <a:spcBef>
                <a:spcPts val="1200"/>
              </a:spcBef>
              <a:buFont typeface="System Font Regular"/>
              <a:buChar char="-"/>
            </a:pPr>
            <a:r>
              <a:rPr lang="en-GB" dirty="0"/>
              <a:t>Integration of equations rather than linearization as in Greenland ⇒ non-linear effects, optical thickness</a:t>
            </a:r>
          </a:p>
          <a:p>
            <a:pPr lvl="1">
              <a:spcBef>
                <a:spcPts val="1200"/>
              </a:spcBef>
              <a:buFont typeface="System Font Regular"/>
              <a:buChar char="-"/>
            </a:pPr>
            <a:r>
              <a:rPr lang="en-GB" dirty="0"/>
              <a:t>Mock-up of transport effects through diffusion ⇔ EIRENE transport</a:t>
            </a:r>
          </a:p>
          <a:p>
            <a:pPr lvl="1">
              <a:spcBef>
                <a:spcPts val="1200"/>
              </a:spcBef>
              <a:buFont typeface="System Font Regular"/>
              <a:buChar char="-"/>
            </a:pPr>
            <a:r>
              <a:rPr lang="en-GB" dirty="0"/>
              <a:t>Surface effect, release/reflection of excited molecules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44DF7-FFCB-1146-ABB9-C0AE8C8C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Mathias Groth | AMJUEL - YACORA KOM | Zoom | May 25, 2021 | Page </a:t>
            </a:r>
            <a:fld id="{6A6D9FA1-99C7-4910-8E32-B85D378B0060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597B62D-2F72-EB49-A8B9-5AE1028E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8015344" cy="672803"/>
          </a:xfrm>
        </p:spPr>
        <p:txBody>
          <a:bodyPr tIns="91440" bIns="91440">
            <a:noAutofit/>
          </a:bodyPr>
          <a:lstStyle/>
          <a:p>
            <a:r>
              <a:rPr lang="en-GB" sz="2600" dirty="0"/>
              <a:t>Notes and minutes of meeting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67240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08471-8D3C-DE4C-B66F-93BCEA120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dirty="0"/>
              <a:t>Start with cross-comparison of EIRENE output using AMJUEL and YACORA </a:t>
            </a:r>
            <a:endParaRPr lang="en-GB" sz="1800" dirty="0"/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Andreas’ 1-D slab ⇒ realistic MAGNUM-PSI and JET L-mode cases</a:t>
            </a:r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Start with YACORA on the Web → training in executing YACORA as project progresses, sharing of executable to be discussed when ready </a:t>
            </a:r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Discussion of making YACORA part of EIRENE when determined beneficial</a:t>
            </a:r>
          </a:p>
          <a:p>
            <a:pPr marL="577850" lvl="1" indent="-233363">
              <a:spcBef>
                <a:spcPts val="1200"/>
              </a:spcBef>
              <a:buFont typeface="System Font Regular"/>
              <a:buChar char="-"/>
            </a:pPr>
            <a:r>
              <a:rPr lang="en-GB" sz="1800" dirty="0"/>
              <a:t>Start with hydrogen case, then move to deuterium, tritium, DT </a:t>
            </a:r>
            <a:endParaRPr lang="en-GB" dirty="0"/>
          </a:p>
          <a:p>
            <a:pPr>
              <a:spcBef>
                <a:spcPts val="1200"/>
              </a:spcBef>
            </a:pPr>
            <a:r>
              <a:rPr lang="en-GB" dirty="0"/>
              <a:t>MDAS (Molecular ADAS) could potentially replace AMJUEL (for cross-sections and rates), but running up-to-date CRM necessary to verify and validate models; to address multidimensionality of parameters (past n</a:t>
            </a:r>
            <a:r>
              <a:rPr lang="en-GB" baseline="-25000" dirty="0"/>
              <a:t>e</a:t>
            </a:r>
            <a:r>
              <a:rPr lang="en-GB" dirty="0"/>
              <a:t> and </a:t>
            </a:r>
            <a:r>
              <a:rPr lang="en-GB" dirty="0" err="1"/>
              <a:t>T</a:t>
            </a:r>
            <a:r>
              <a:rPr lang="en-GB" baseline="-25000" dirty="0" err="1"/>
              <a:t>e</a:t>
            </a:r>
            <a:r>
              <a:rPr lang="en-GB" dirty="0"/>
              <a:t> dimensions)</a:t>
            </a:r>
          </a:p>
          <a:p>
            <a:pPr>
              <a:spcBef>
                <a:spcPts val="1200"/>
              </a:spcBef>
            </a:pPr>
            <a:r>
              <a:rPr lang="en-GB" dirty="0"/>
              <a:t>JKU?</a:t>
            </a:r>
          </a:p>
          <a:p>
            <a:pPr>
              <a:spcBef>
                <a:spcPts val="1200"/>
              </a:spcBef>
            </a:pPr>
            <a:r>
              <a:rPr lang="en-GB" dirty="0"/>
              <a:t>Dmitriy/Mathias to get in contact with Jorge Gonzalez-Munoz/Egbert </a:t>
            </a:r>
            <a:r>
              <a:rPr lang="en-GB" dirty="0" err="1"/>
              <a:t>Westerhoff</a:t>
            </a:r>
            <a:r>
              <a:rPr lang="en-GB" dirty="0"/>
              <a:t> for SOLPS-ITER, Ivo Classen for AM spectroscopy at MAGNUM-PSI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44DF7-FFCB-1146-ABB9-C0AE8C8C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Mathias Groth | AMJUEL - YACORA KOM | Zoom | May 25, 2021 | Page </a:t>
            </a:r>
            <a:fld id="{6A6D9FA1-99C7-4910-8E32-B85D378B0060}" type="slidenum">
              <a:rPr lang="en-GB" smtClean="0"/>
              <a:pPr algn="r"/>
              <a:t>9</a:t>
            </a:fld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597B62D-2F72-EB49-A8B9-5AE1028E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8015344" cy="672803"/>
          </a:xfrm>
        </p:spPr>
        <p:txBody>
          <a:bodyPr tIns="91440" bIns="91440">
            <a:noAutofit/>
          </a:bodyPr>
          <a:lstStyle/>
          <a:p>
            <a:r>
              <a:rPr lang="en-GB" sz="2600" dirty="0"/>
              <a:t>Notes and minutes of meeting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86698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25682</TotalTime>
  <Words>1165</Words>
  <Application>Microsoft Macintosh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.Hiragino Kaku Gothic Interface W3</vt:lpstr>
      <vt:lpstr>Arial</vt:lpstr>
      <vt:lpstr>Calibri</vt:lpstr>
      <vt:lpstr>System Font Regular</vt:lpstr>
      <vt:lpstr>Office Theme</vt:lpstr>
      <vt:lpstr>Summary of current status of EIRENE with AMJUEL and H2VIBR for vibrationally excited molecules</vt:lpstr>
      <vt:lpstr>Underlying AM databases in EIRENE is AMJUEL, HYDHEL and H2VIBR</vt:lpstr>
      <vt:lpstr>Underlying AM databases in EIRENE is AMJUEL, HYDHEL and H2VIBR</vt:lpstr>
      <vt:lpstr>EIRENE internal post-processing has been used for more comprehensive comparison to experiments than ADAS</vt:lpstr>
      <vt:lpstr>Development of CRUMPET for training purpose and inclusion in edge fluid code UEDGE</vt:lpstr>
      <vt:lpstr>Cross-checks of AMJUEL against YACORA database ⇒ desired EIRENE post-processing</vt:lpstr>
      <vt:lpstr>(Some) open questions</vt:lpstr>
      <vt:lpstr>Notes and minutes of meeting</vt:lpstr>
      <vt:lpstr>Notes and minutes of meeting</vt:lpstr>
      <vt:lpstr>Notes and minutes of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mgroth</cp:lastModifiedBy>
  <cp:revision>963</cp:revision>
  <cp:lastPrinted>2021-05-18T10:46:16Z</cp:lastPrinted>
  <dcterms:created xsi:type="dcterms:W3CDTF">2014-10-27T16:40:37Z</dcterms:created>
  <dcterms:modified xsi:type="dcterms:W3CDTF">2021-05-25T14:30:21Z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dcb255a-fd3f-4c0f-857e-201fa46304da_Enabled">
    <vt:lpwstr>True</vt:lpwstr>
  </property>
  <property fmtid="{D5CDD505-2E9C-101B-9397-08002B2CF9AE}" pid="3" name="MSIP_Label_0dcb255a-fd3f-4c0f-857e-201fa46304da_SiteId">
    <vt:lpwstr>c6ac664b-ae27-4d5d-b4e6-bb5717196fc7</vt:lpwstr>
  </property>
  <property fmtid="{D5CDD505-2E9C-101B-9397-08002B2CF9AE}" pid="4" name="MSIP_Label_0dcb255a-fd3f-4c0f-857e-201fa46304da_Owner">
    <vt:lpwstr>luca.garzotti@ukaea.uk</vt:lpwstr>
  </property>
  <property fmtid="{D5CDD505-2E9C-101B-9397-08002B2CF9AE}" pid="5" name="MSIP_Label_0dcb255a-fd3f-4c0f-857e-201fa46304da_SetDate">
    <vt:lpwstr>2020-03-16T15:07:59.3495607Z</vt:lpwstr>
  </property>
  <property fmtid="{D5CDD505-2E9C-101B-9397-08002B2CF9AE}" pid="6" name="MSIP_Label_0dcb255a-fd3f-4c0f-857e-201fa46304da_Name">
    <vt:lpwstr>Official</vt:lpwstr>
  </property>
  <property fmtid="{D5CDD505-2E9C-101B-9397-08002B2CF9AE}" pid="7" name="MSIP_Label_0dcb255a-fd3f-4c0f-857e-201fa46304da_Application">
    <vt:lpwstr>Microsoft Azure Information Protection</vt:lpwstr>
  </property>
  <property fmtid="{D5CDD505-2E9C-101B-9397-08002B2CF9AE}" pid="8" name="MSIP_Label_0dcb255a-fd3f-4c0f-857e-201fa46304da_ActionId">
    <vt:lpwstr>56b031c0-53a3-4efb-a72f-dda3e1f58e65</vt:lpwstr>
  </property>
  <property fmtid="{D5CDD505-2E9C-101B-9397-08002B2CF9AE}" pid="9" name="MSIP_Label_0dcb255a-fd3f-4c0f-857e-201fa46304da_Extended_MSFT_Method">
    <vt:lpwstr>Automatic</vt:lpwstr>
  </property>
  <property fmtid="{D5CDD505-2E9C-101B-9397-08002B2CF9AE}" pid="10" name="MSIP_Label_22759de7-3255-46b5-8dfe-736652f9c6c1_Enabled">
    <vt:lpwstr>True</vt:lpwstr>
  </property>
  <property fmtid="{D5CDD505-2E9C-101B-9397-08002B2CF9AE}" pid="11" name="MSIP_Label_22759de7-3255-46b5-8dfe-736652f9c6c1_SiteId">
    <vt:lpwstr>c6ac664b-ae27-4d5d-b4e6-bb5717196fc7</vt:lpwstr>
  </property>
  <property fmtid="{D5CDD505-2E9C-101B-9397-08002B2CF9AE}" pid="12" name="MSIP_Label_22759de7-3255-46b5-8dfe-736652f9c6c1_Owner">
    <vt:lpwstr>luca.garzotti@ukaea.uk</vt:lpwstr>
  </property>
  <property fmtid="{D5CDD505-2E9C-101B-9397-08002B2CF9AE}" pid="13" name="MSIP_Label_22759de7-3255-46b5-8dfe-736652f9c6c1_SetDate">
    <vt:lpwstr>2020-03-16T15:07:59.3495607Z</vt:lpwstr>
  </property>
  <property fmtid="{D5CDD505-2E9C-101B-9397-08002B2CF9AE}" pid="14" name="MSIP_Label_22759de7-3255-46b5-8dfe-736652f9c6c1_Name">
    <vt:lpwstr>Public</vt:lpwstr>
  </property>
  <property fmtid="{D5CDD505-2E9C-101B-9397-08002B2CF9AE}" pid="15" name="MSIP_Label_22759de7-3255-46b5-8dfe-736652f9c6c1_Application">
    <vt:lpwstr>Microsoft Azure Information Protection</vt:lpwstr>
  </property>
  <property fmtid="{D5CDD505-2E9C-101B-9397-08002B2CF9AE}" pid="16" name="MSIP_Label_22759de7-3255-46b5-8dfe-736652f9c6c1_ActionId">
    <vt:lpwstr>56b031c0-53a3-4efb-a72f-dda3e1f58e65</vt:lpwstr>
  </property>
  <property fmtid="{D5CDD505-2E9C-101B-9397-08002B2CF9AE}" pid="17" name="MSIP_Label_22759de7-3255-46b5-8dfe-736652f9c6c1_Parent">
    <vt:lpwstr>0dcb255a-fd3f-4c0f-857e-201fa46304da</vt:lpwstr>
  </property>
  <property fmtid="{D5CDD505-2E9C-101B-9397-08002B2CF9AE}" pid="18" name="MSIP_Label_22759de7-3255-46b5-8dfe-736652f9c6c1_Extended_MSFT_Method">
    <vt:lpwstr>Automatic</vt:lpwstr>
  </property>
  <property fmtid="{D5CDD505-2E9C-101B-9397-08002B2CF9AE}" pid="19" name="Sensitivity">
    <vt:lpwstr>Official Public</vt:lpwstr>
  </property>
</Properties>
</file>