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3" r:id="rId3"/>
    <p:sldId id="340" r:id="rId4"/>
    <p:sldId id="346" r:id="rId5"/>
    <p:sldId id="265" r:id="rId6"/>
    <p:sldId id="344" r:id="rId7"/>
    <p:sldId id="329" r:id="rId8"/>
    <p:sldId id="330" r:id="rId9"/>
    <p:sldId id="338" r:id="rId10"/>
    <p:sldId id="300" r:id="rId11"/>
    <p:sldId id="337" r:id="rId12"/>
    <p:sldId id="339" r:id="rId13"/>
    <p:sldId id="333" r:id="rId1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5" autoAdjust="0"/>
  </p:normalViewPr>
  <p:slideViewPr>
    <p:cSldViewPr showGuides="1">
      <p:cViewPr varScale="1">
        <p:scale>
          <a:sx n="77" d="100"/>
          <a:sy n="77" d="100"/>
        </p:scale>
        <p:origin x="82" y="29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25/05/2021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119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86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922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96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D.Borodin  | </a:t>
            </a:r>
            <a:r>
              <a:rPr lang="en-GB" sz="1400" dirty="0" smtClean="0"/>
              <a:t>TSVV-5 </a:t>
            </a:r>
            <a:r>
              <a:rPr lang="en-GB" sz="1400" dirty="0" smtClean="0"/>
              <a:t>| </a:t>
            </a:r>
            <a:r>
              <a:rPr lang="en-GB" sz="1400" dirty="0" smtClean="0"/>
              <a:t>25.05.2021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</a:t>
            </a:r>
            <a:r>
              <a:rPr lang="en-US" dirty="0" smtClean="0"/>
              <a:t>Borodin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489304" y="987574"/>
            <a:ext cx="447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CRMs and A&amp;M data…</a:t>
            </a:r>
            <a:endParaRPr lang="en-GB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/>
              <a:t>FP-9: </a:t>
            </a:r>
            <a:r>
              <a:rPr lang="en-US" sz="2400" dirty="0" smtClean="0">
                <a:solidFill>
                  <a:srgbClr val="C00000"/>
                </a:solidFill>
              </a:rPr>
              <a:t>TSVV </a:t>
            </a:r>
            <a:r>
              <a:rPr lang="en-US" sz="2400" dirty="0">
                <a:solidFill>
                  <a:srgbClr val="C00000"/>
                </a:solidFill>
              </a:rPr>
              <a:t>Task </a:t>
            </a:r>
            <a:r>
              <a:rPr lang="en-US" sz="2400" dirty="0" smtClean="0">
                <a:solidFill>
                  <a:srgbClr val="C00000"/>
                </a:solidFill>
              </a:rPr>
              <a:t>5  </a:t>
            </a:r>
            <a:r>
              <a:rPr lang="en-US" sz="2400" i="1" dirty="0" smtClean="0"/>
              <a:t>“Neutral </a:t>
            </a:r>
            <a:r>
              <a:rPr lang="en-US" sz="2400" i="1" dirty="0"/>
              <a:t>Gas Dynamics in the </a:t>
            </a:r>
            <a:r>
              <a:rPr lang="en-US" sz="2400" i="1" dirty="0" smtClean="0"/>
              <a:t>Edge”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Expected participants and RU commitments</a:t>
            </a:r>
            <a:endParaRPr lang="de-DE" sz="2400" dirty="0">
              <a:solidFill>
                <a:srgbClr val="C00000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535" y="555526"/>
            <a:ext cx="5455667" cy="4032448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04276" y="544488"/>
            <a:ext cx="33155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 names may change with time, but workload distribution between RUs is expected to keep mostly . . .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need to fill the vacancies in time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FZJ: PhD-student(s)+postdoc (7 years in total),  focus on molecules in plasma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FZJ: EIRENE + infrastructure </a:t>
            </a:r>
            <a:r>
              <a:rPr lang="en-US" sz="1600" i="1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maintance</a:t>
            </a:r>
            <a:r>
              <a:rPr lang="en-US" sz="16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computer scientist</a:t>
            </a:r>
          </a:p>
          <a:p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060409"/>
            <a:ext cx="5704555" cy="68872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echteck 2"/>
          <p:cNvSpPr/>
          <p:nvPr/>
        </p:nvSpPr>
        <p:spPr>
          <a:xfrm>
            <a:off x="3607534" y="1120458"/>
            <a:ext cx="5455667" cy="7920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FZJ part of the TSVV-5 team</a:t>
            </a:r>
            <a:endParaRPr lang="en-GB" sz="2800" dirty="0">
              <a:solidFill>
                <a:srgbClr val="C00000"/>
              </a:solidFill>
            </a:endParaRPr>
          </a:p>
        </p:txBody>
      </p:sp>
      <p:graphicFrame>
        <p:nvGraphicFramePr>
          <p:cNvPr id="58" name="Tabel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7680"/>
              </p:ext>
            </p:extLst>
          </p:nvPr>
        </p:nvGraphicFramePr>
        <p:xfrm>
          <a:off x="251520" y="699542"/>
          <a:ext cx="7992887" cy="2460073"/>
        </p:xfrm>
        <a:graphic>
          <a:graphicData uri="http://schemas.openxmlformats.org/drawingml/2006/table">
            <a:tbl>
              <a:tblPr/>
              <a:tblGrid>
                <a:gridCol w="972917">
                  <a:extLst>
                    <a:ext uri="{9D8B030D-6E8A-4147-A177-3AD203B41FA5}">
                      <a16:colId xmlns:a16="http://schemas.microsoft.com/office/drawing/2014/main" val="1346366706"/>
                    </a:ext>
                  </a:extLst>
                </a:gridCol>
                <a:gridCol w="594975">
                  <a:extLst>
                    <a:ext uri="{9D8B030D-6E8A-4147-A177-3AD203B41FA5}">
                      <a16:colId xmlns:a16="http://schemas.microsoft.com/office/drawing/2014/main" val="1223363423"/>
                    </a:ext>
                  </a:extLst>
                </a:gridCol>
                <a:gridCol w="3124558">
                  <a:extLst>
                    <a:ext uri="{9D8B030D-6E8A-4147-A177-3AD203B41FA5}">
                      <a16:colId xmlns:a16="http://schemas.microsoft.com/office/drawing/2014/main" val="252364881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4015488438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3011519509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926812045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291370771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1446885460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3369431306"/>
                    </a:ext>
                  </a:extLst>
                </a:gridCol>
                <a:gridCol w="471491">
                  <a:extLst>
                    <a:ext uri="{9D8B030D-6E8A-4147-A177-3AD203B41FA5}">
                      <a16:colId xmlns:a16="http://schemas.microsoft.com/office/drawing/2014/main" val="2889081431"/>
                    </a:ext>
                  </a:extLst>
                </a:gridCol>
              </a:tblGrid>
              <a:tr h="1953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</a:p>
                  </a:txBody>
                  <a:tcPr marL="7237" marR="7237" marT="7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Commitments, person per month (ppm)</a:t>
                      </a:r>
                    </a:p>
                  </a:txBody>
                  <a:tcPr marL="7237" marR="7237" marT="7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824068"/>
                  </a:ext>
                </a:extLst>
              </a:tr>
              <a:tr h="195389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in TSVV-5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</a:p>
                  </a:txBody>
                  <a:tcPr marL="7237" marR="7237" marT="7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08318"/>
                  </a:ext>
                </a:extLst>
              </a:tr>
              <a:tr h="61733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Dmitriy 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Borodin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FZJ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sng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Leader, Contact person FZJ</a:t>
                      </a:r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scientist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CRMs for molecules, AMNS, detachment, EIRENE as NGM: code development, validation and  maintenance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042750"/>
                  </a:ext>
                </a:extLst>
              </a:tr>
              <a:tr h="7592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Vacancy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FZJ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Computer and IT engineer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EIRENE as NGM: code development, validation and  maintenance, support of AMNS database and web-services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99020"/>
                  </a:ext>
                </a:extLst>
              </a:tr>
              <a:tr h="57129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Vacancy 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FZJ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PhD-student or postdoc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CRMs for molecules, AMNS database structure and content, detachment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237" marR="7237" marT="72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86285"/>
                  </a:ext>
                </a:extLst>
              </a:tr>
            </a:tbl>
          </a:graphicData>
        </a:graphic>
      </p:graphicFrame>
      <p:sp>
        <p:nvSpPr>
          <p:cNvPr id="60" name="Textfeld 59"/>
          <p:cNvSpPr txBox="1"/>
          <p:nvPr/>
        </p:nvSpPr>
        <p:spPr>
          <a:xfrm>
            <a:off x="179512" y="3451143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Considerable alternative: postdoc (with WP CD, detachment in DEMO) + PhD student (CRMs, surface data, application to JET and other experiments)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Hiring to fill the vacancies is urgent and priority task . . . It causes not just a lack 	of manpower, but also additional uncertainty.</a:t>
            </a:r>
          </a:p>
        </p:txBody>
      </p:sp>
    </p:spTree>
    <p:extLst>
      <p:ext uri="{BB962C8B-B14F-4D97-AF65-F5344CB8AC3E}">
        <p14:creationId xmlns:p14="http://schemas.microsoft.com/office/powerpoint/2010/main" val="13683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1470"/>
            <a:ext cx="8424936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2</a:t>
            </a:r>
            <a:r>
              <a:rPr lang="en-GB" sz="2400" baseline="30000" dirty="0" smtClean="0">
                <a:solidFill>
                  <a:srgbClr val="C00000"/>
                </a:solidFill>
              </a:rPr>
              <a:t>nd</a:t>
            </a:r>
            <a:r>
              <a:rPr lang="en-GB" sz="2400" dirty="0" smtClean="0">
                <a:solidFill>
                  <a:srgbClr val="C00000"/>
                </a:solidFill>
              </a:rPr>
              <a:t> TSVV-5 computer scientist or PhD-student vacancy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56296"/>
              </p:ext>
            </p:extLst>
          </p:nvPr>
        </p:nvGraphicFramePr>
        <p:xfrm>
          <a:off x="107504" y="555526"/>
          <a:ext cx="8928991" cy="361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152">
                  <a:extLst>
                    <a:ext uri="{9D8B030D-6E8A-4147-A177-3AD203B41FA5}">
                      <a16:colId xmlns:a16="http://schemas.microsoft.com/office/drawing/2014/main" val="3577408671"/>
                    </a:ext>
                  </a:extLst>
                </a:gridCol>
                <a:gridCol w="6058784">
                  <a:extLst>
                    <a:ext uri="{9D8B030D-6E8A-4147-A177-3AD203B41FA5}">
                      <a16:colId xmlns:a16="http://schemas.microsoft.com/office/drawing/2014/main" val="2252861066"/>
                    </a:ext>
                  </a:extLst>
                </a:gridCol>
                <a:gridCol w="1597055">
                  <a:extLst>
                    <a:ext uri="{9D8B030D-6E8A-4147-A177-3AD203B41FA5}">
                      <a16:colId xmlns:a16="http://schemas.microsoft.com/office/drawing/2014/main" val="2878788615"/>
                    </a:ext>
                  </a:extLst>
                </a:gridCol>
              </a:tblGrid>
              <a:tr h="34250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EUROfusion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and EIRENE development items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PPY support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459706"/>
                  </a:ext>
                </a:extLst>
              </a:tr>
              <a:tr h="2537817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TSVV-5</a:t>
                      </a:r>
                    </a:p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(WP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PWIE)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Unification of the A&amp;M data with other codes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with </a:t>
                      </a:r>
                      <a:r>
                        <a:rPr lang="en-GB" sz="1400" b="1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CFDs,</a:t>
                      </a:r>
                      <a:r>
                        <a:rPr lang="en-GB" sz="1400" b="1" baseline="0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ERO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Refinement, validation and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extension of the break-up data for molecules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including identification of the related data 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Incorporation of 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 A&amp;M database tests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consistency, unphysical behavior etc.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models for the PSI data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(CAPS, outgassing, etc.)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improvement of </a:t>
                      </a:r>
                      <a:r>
                        <a:rPr lang="en-GB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EIRENE</a:t>
                      </a: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(as NGM), e.g. </a:t>
                      </a:r>
                      <a:r>
                        <a:rPr lang="en-GB" sz="1400" b="1" baseline="0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numeric core  segregation</a:t>
                      </a: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optimisation for HPC, </a:t>
                      </a:r>
                      <a:r>
                        <a:rPr lang="en-GB" sz="1400" b="1" baseline="0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interfaces to CFD</a:t>
                      </a: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refactoring, …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improvement and extension for the databases.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on </a:t>
                      </a: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 cases</a:t>
                      </a: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b="1" baseline="0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 with experiments.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Maintenance and documentation </a:t>
                      </a:r>
                      <a:r>
                        <a:rPr lang="en-GB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EIRENE and its databases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computer scientist (or PhD-student?..) position</a:t>
                      </a:r>
                    </a:p>
                    <a:p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PI including own scientific contribution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25382"/>
                  </a:ext>
                </a:extLst>
              </a:tr>
              <a:tr h="61739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</a:t>
                      </a:r>
                      <a:r>
                        <a:rPr lang="en-GB" sz="1400" b="1" baseline="0" noProof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c</a:t>
                      </a:r>
                      <a:r>
                        <a:rPr lang="en-GB" sz="1400" b="1" noProof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</a:t>
                      </a:r>
                      <a:r>
                        <a:rPr lang="en-GB" sz="1400" b="1" baseline="0" noProof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n-GB" sz="1400" b="1" noProof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aintenance</a:t>
                      </a:r>
                      <a:r>
                        <a:rPr lang="en-GB" sz="1400" b="1" baseline="0" noProof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work?.. 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(EMC3?.. ERO2?..)</a:t>
                      </a:r>
                      <a:endParaRPr lang="en-GB" sz="14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baseline="0" noProof="0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en-GB" sz="1400" b="1" baseline="0" noProof="0" dirty="0" smtClean="0">
                          <a:solidFill>
                            <a:srgbClr val="FF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FD-EIRENE Applications to JET, PSI-2/JULE-PSI or W7-X</a:t>
                      </a:r>
                      <a:r>
                        <a:rPr lang="en-GB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ITER?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GB" sz="14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some other funding needed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61254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466939" y="4320297"/>
            <a:ext cx="821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Suitable only for a PhD-student      </a:t>
            </a:r>
            <a:r>
              <a:rPr lang="en-GB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  </a:t>
            </a:r>
            <a:r>
              <a:rPr lang="en-GB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GB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ather for a computer scientist</a:t>
            </a:r>
            <a:endParaRPr lang="en-GB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8496944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PhD-student/Postdoc position proposal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252536" y="555526"/>
            <a:ext cx="91450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“Extension and Refinement of the EIRENE Atomic and Molecular Database”</a:t>
            </a:r>
            <a:endParaRPr lang="en-GB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scheme will determine a lot (one of the options: TSVV-5)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 (and infrastructure) demands significant “work-in” time (&gt;6 months)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Flexible: one can select various combinations of bullets below (any 2-3 will make-up good PhD-work)</a:t>
            </a: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molecular CRMs in </a:t>
            </a:r>
            <a:r>
              <a:rPr lang="en-US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refined models for D2/H2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– newly developed (not yet officially released) “mdf..” data formats similar to the well-established “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adf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..” ADAS datasets are to be read and used in EIRENE simulations. This means also respective changes in the code (e.g. providing more detailed structure of the species/states available for tracking in a particular EIRENE run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US" sz="11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rovibrational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temperature as a parameter and isotope effect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in atomic and molecular simulations combining an option to use additional data sets where available together with a set of approximated corrections for the rest of the data.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Refinement, validation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extension of the break-up data </a:t>
            </a:r>
            <a:r>
              <a:rPr lang="en-US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molecules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of the related data sources.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Unification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A&amp;M data with other codes e.g. ERO.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The later already uses automated export for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HydKin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data. However, this positive experience has large room for extension and also should become bi-directional.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of the CRM for speed based on providing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approach for selection of appropriate states to be tracked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(seamless from bundling of ionization states down to tracking the internal excited states (e.g.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metastables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). In general, this is an eigenvalue problem.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Incorporation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A&amp;M database tests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for consistency, unphysical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etc. Providing of automatic test for the database in the frame of the code versioning (e.g. based on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GitLab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JuBE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Juelich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benchmarking environment provided by JSC).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molecular processes in detached plasma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based on deep mathematical analysis of preferable reaction chains using classical eigenvector approach as well as modern nonlinear dynamics math approaches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Reduced models for the surface data (CAPS, outgassing, etc.)</a:t>
            </a:r>
          </a:p>
        </p:txBody>
      </p:sp>
    </p:spTree>
    <p:extLst>
      <p:ext uri="{BB962C8B-B14F-4D97-AF65-F5344CB8AC3E}">
        <p14:creationId xmlns:p14="http://schemas.microsoft.com/office/powerpoint/2010/main" val="39486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Crude scheme for the TSVV-5 workflow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14475" y="1647136"/>
            <a:ext cx="7272808" cy="5137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D1. HPC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7504" y="3038733"/>
            <a:ext cx="7272808" cy="83938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D2. Physics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7504" y="577267"/>
            <a:ext cx="7279779" cy="10211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D4. Coding</a:t>
            </a:r>
          </a:p>
        </p:txBody>
      </p:sp>
      <p:sp>
        <p:nvSpPr>
          <p:cNvPr id="8" name="Rechteck 7"/>
          <p:cNvSpPr/>
          <p:nvPr/>
        </p:nvSpPr>
        <p:spPr>
          <a:xfrm>
            <a:off x="114475" y="2211751"/>
            <a:ext cx="7272808" cy="7796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D3. AMNS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7504" y="3933675"/>
            <a:ext cx="7272808" cy="8205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D5. Testing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425721" y="3087865"/>
            <a:ext cx="420131" cy="32169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518949" y="711640"/>
            <a:ext cx="1080120" cy="32070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518949" y="1120791"/>
            <a:ext cx="1080120" cy="32070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524328" y="1528073"/>
            <a:ext cx="1080120" cy="32070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FZJ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524328" y="1924189"/>
            <a:ext cx="1080120" cy="320706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7524328" y="2340341"/>
            <a:ext cx="1080120" cy="320706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Aalto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347864" y="1691264"/>
            <a:ext cx="1296144" cy="3774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 decomposition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789263" y="1284410"/>
            <a:ext cx="1379995" cy="27287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approach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3675645" y="3468459"/>
            <a:ext cx="1416543" cy="373379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CRMs for molecules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4755765" y="3465151"/>
            <a:ext cx="344503" cy="376687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Diagonal liegende Ecken des Rechtecks schneiden 19"/>
          <p:cNvSpPr/>
          <p:nvPr/>
        </p:nvSpPr>
        <p:spPr>
          <a:xfrm>
            <a:off x="6272628" y="1679273"/>
            <a:ext cx="1080120" cy="434902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High performance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22" name="Diagonal liegende Ecken des Rechtecks schneiden 21"/>
          <p:cNvSpPr/>
          <p:nvPr/>
        </p:nvSpPr>
        <p:spPr>
          <a:xfrm>
            <a:off x="6220902" y="3432595"/>
            <a:ext cx="1080120" cy="409243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Physics of detachment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23" name="Diagonal liegende Ecken des Rechtecks schneiden 22"/>
          <p:cNvSpPr/>
          <p:nvPr/>
        </p:nvSpPr>
        <p:spPr>
          <a:xfrm>
            <a:off x="5446798" y="1298661"/>
            <a:ext cx="1898727" cy="242132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C00000"/>
                </a:solidFill>
              </a:rPr>
              <a:t>sensitivity analysis and UQ</a:t>
            </a:r>
          </a:p>
        </p:txBody>
      </p:sp>
      <p:sp>
        <p:nvSpPr>
          <p:cNvPr id="24" name="Diagonal liegende Ecken des Rechtecks schneiden 23"/>
          <p:cNvSpPr/>
          <p:nvPr/>
        </p:nvSpPr>
        <p:spPr>
          <a:xfrm>
            <a:off x="7524328" y="2834199"/>
            <a:ext cx="1080120" cy="531648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Expected outcome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25" name="Diagonal liegende Ecken des Rechtecks schneiden 24"/>
          <p:cNvSpPr/>
          <p:nvPr/>
        </p:nvSpPr>
        <p:spPr>
          <a:xfrm>
            <a:off x="5527292" y="2324856"/>
            <a:ext cx="1825456" cy="571103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C00000"/>
                </a:solidFill>
              </a:rPr>
              <a:t>Better quality, resolution, isotope effects, more processes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2099712" y="975275"/>
            <a:ext cx="1132438" cy="271365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Modulisation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3102518" y="977954"/>
            <a:ext cx="330488" cy="2676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4221787" y="652833"/>
            <a:ext cx="1502341" cy="258761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aintenance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3576763" y="987575"/>
            <a:ext cx="1263825" cy="23264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Time-resolved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4798625" y="987574"/>
            <a:ext cx="408674" cy="23264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3003171" y="3979370"/>
            <a:ext cx="1560449" cy="353089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Spectroscopy at JET and MAGMUM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480548" y="3979370"/>
            <a:ext cx="344503" cy="352474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4732721" y="3979370"/>
            <a:ext cx="271327" cy="353090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1358708" y="624044"/>
            <a:ext cx="2709236" cy="291522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model for divertor target and FW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Diagonal liegende Ecken des Rechtecks schneiden 34"/>
          <p:cNvSpPr/>
          <p:nvPr/>
        </p:nvSpPr>
        <p:spPr>
          <a:xfrm>
            <a:off x="6070890" y="711640"/>
            <a:ext cx="1281858" cy="434902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Increased code capabilities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1467102" y="4057066"/>
            <a:ext cx="1209709" cy="550783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Magnum-PSI, detachment in transients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2775433" y="4394238"/>
            <a:ext cx="2242171" cy="31530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 scale and parameters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5116227" y="4075156"/>
            <a:ext cx="1743312" cy="421307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scenario with semi-detachement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6598740" y="4075156"/>
            <a:ext cx="260799" cy="421307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1547664" y="900680"/>
            <a:ext cx="0" cy="314547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29" idx="1"/>
            <a:endCxn id="36" idx="0"/>
          </p:cNvCxnSpPr>
          <p:nvPr/>
        </p:nvCxnSpPr>
        <p:spPr>
          <a:xfrm flipH="1">
            <a:off x="2071957" y="1103898"/>
            <a:ext cx="1504806" cy="295316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5172701" y="2084542"/>
            <a:ext cx="620372" cy="199061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2850609" y="3432595"/>
            <a:ext cx="0" cy="96856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H="1">
            <a:off x="3252821" y="3593510"/>
            <a:ext cx="422824" cy="38586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4063878" y="2928895"/>
            <a:ext cx="173804" cy="536256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26" idx="2"/>
          </p:cNvCxnSpPr>
          <p:nvPr/>
        </p:nvCxnSpPr>
        <p:spPr>
          <a:xfrm>
            <a:off x="2665931" y="1246640"/>
            <a:ext cx="986287" cy="42775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5110960" y="3699208"/>
            <a:ext cx="165705" cy="373336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1708175" y="2925389"/>
            <a:ext cx="11631" cy="113167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4498303" y="2084542"/>
            <a:ext cx="948495" cy="198539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2580942" y="1233098"/>
            <a:ext cx="10" cy="46103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bgerundetes Rechteck 51"/>
          <p:cNvSpPr/>
          <p:nvPr/>
        </p:nvSpPr>
        <p:spPr>
          <a:xfrm>
            <a:off x="2854929" y="1691264"/>
            <a:ext cx="385947" cy="23264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4575116" y="1546322"/>
            <a:ext cx="1067406" cy="252361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bgerundetes Rechteck 54"/>
          <p:cNvSpPr/>
          <p:nvPr/>
        </p:nvSpPr>
        <p:spPr>
          <a:xfrm>
            <a:off x="4735827" y="1689638"/>
            <a:ext cx="1204325" cy="39967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parallelisation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Diagonal liegende Ecken des Rechtecks schneiden 55"/>
          <p:cNvSpPr/>
          <p:nvPr/>
        </p:nvSpPr>
        <p:spPr>
          <a:xfrm>
            <a:off x="5207299" y="3087865"/>
            <a:ext cx="2113779" cy="277982"/>
          </a:xfrm>
          <a:prstGeom prst="snip2DiagRect">
            <a:avLst>
              <a:gd name="adj1" fmla="val 0"/>
              <a:gd name="adj2" fmla="val 1957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High density and collisionality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59" name="Abgerundetes Rechteck 58"/>
          <p:cNvSpPr/>
          <p:nvPr/>
        </p:nvSpPr>
        <p:spPr>
          <a:xfrm>
            <a:off x="962928" y="1297554"/>
            <a:ext cx="1447643" cy="258761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&amp;M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Kinetic ions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>
            <a:off x="2308641" y="1559595"/>
            <a:ext cx="2198373" cy="188025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bgerundetes Rechteck 52"/>
          <p:cNvSpPr/>
          <p:nvPr/>
        </p:nvSpPr>
        <p:spPr>
          <a:xfrm>
            <a:off x="1403648" y="2298376"/>
            <a:ext cx="1810800" cy="612161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models for isotopes in FW, outgassing etc.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bgerundetes Rechteck 40"/>
          <p:cNvSpPr/>
          <p:nvPr/>
        </p:nvSpPr>
        <p:spPr>
          <a:xfrm>
            <a:off x="1305387" y="1691543"/>
            <a:ext cx="1610429" cy="23264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NGM with interfaces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Abgerundetes Rechteck 56"/>
          <p:cNvSpPr/>
          <p:nvPr/>
        </p:nvSpPr>
        <p:spPr>
          <a:xfrm>
            <a:off x="1939495" y="3088262"/>
            <a:ext cx="1906357" cy="32849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F-K Hybridisation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3465745" y="2270675"/>
            <a:ext cx="1099699" cy="658220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AMNS data structure and content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Crude scheme for the TSVV-5 workflow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14475" y="1647136"/>
            <a:ext cx="7272808" cy="5137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D1. HPC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7504" y="3038733"/>
            <a:ext cx="7272808" cy="83938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D2. Physics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7504" y="577267"/>
            <a:ext cx="7279779" cy="10211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D4. Coding</a:t>
            </a:r>
          </a:p>
        </p:txBody>
      </p:sp>
      <p:sp>
        <p:nvSpPr>
          <p:cNvPr id="8" name="Rechteck 7"/>
          <p:cNvSpPr/>
          <p:nvPr/>
        </p:nvSpPr>
        <p:spPr>
          <a:xfrm>
            <a:off x="114475" y="2211751"/>
            <a:ext cx="7272808" cy="7796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D3. AMNS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7504" y="3933675"/>
            <a:ext cx="7272808" cy="8205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D5. Testing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884368" y="711640"/>
            <a:ext cx="1080120" cy="32070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884368" y="1120791"/>
            <a:ext cx="1080120" cy="32070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889747" y="1528073"/>
            <a:ext cx="1080120" cy="32070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FZJ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889747" y="1924189"/>
            <a:ext cx="1080120" cy="320706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7889747" y="2340341"/>
            <a:ext cx="1080120" cy="320706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Aalto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3675645" y="3468459"/>
            <a:ext cx="1416543" cy="373379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CRMs for molecules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4747685" y="3469175"/>
            <a:ext cx="344503" cy="376687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3003171" y="3979370"/>
            <a:ext cx="1560449" cy="353089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Spectroscopy at JET and MAGMUM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480548" y="3979370"/>
            <a:ext cx="344503" cy="352474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4732721" y="3979370"/>
            <a:ext cx="271327" cy="353090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5116227" y="4075156"/>
            <a:ext cx="1743312" cy="421307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scenario with semi-detachement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6598740" y="4075156"/>
            <a:ext cx="260799" cy="421307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Abgerundetes Rechteck 58"/>
          <p:cNvSpPr/>
          <p:nvPr/>
        </p:nvSpPr>
        <p:spPr>
          <a:xfrm>
            <a:off x="1252149" y="1281144"/>
            <a:ext cx="1447643" cy="258761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&amp;M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Kinetic ions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1403648" y="2298376"/>
            <a:ext cx="1810800" cy="612161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models for isotopes in FW, outgassing etc.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3534544" y="2280307"/>
            <a:ext cx="1099699" cy="658220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AMNS data structure and content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419872" y="763411"/>
            <a:ext cx="3888432" cy="95410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Collisional-radiative models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(CRMs)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including for molecules and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detachment,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also including photon tracing (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opacity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are the central activity as well as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AMNS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TSVV-5 KOM 16.04.2021 – dedicated events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7504" y="483518"/>
            <a:ext cx="914501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Already in (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Sep 2021)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code camp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3-5 days focused 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work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start leaning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code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AMU+FZJ organisers (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YM, DB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responsible), KUL (GS,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NUMA@KUL), JG, WD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willing to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join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ACH HPC (HLST follow up,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H.Legatte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 ACH IM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should join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Meeting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A&amp;M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data and CRMs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including ADAS, </a:t>
            </a:r>
            <a:r>
              <a:rPr lang="en-GB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Yacora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etc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with the related external participation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(Oct-Nov 2021?..).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Handshake with validation at JET ILW and MAGNUM-PSI is necessary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Aalto+FZJ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organisers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MG+AH,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DB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responsible),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DIFFER (JG)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willing to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join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invite: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U.Fanz+D.Wunderlich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Yacora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); 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M.O’Mullane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(ADAS); </a:t>
            </a: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D.Tshakhaya (BIT2); </a:t>
            </a:r>
            <a:r>
              <a:rPr lang="en-GB" sz="1400" dirty="0" err="1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J.Tennysson</a:t>
            </a: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(RMPS for molecules), </a:t>
            </a:r>
            <a:r>
              <a:rPr lang="en-GB" sz="1400" dirty="0" err="1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D.Fursa</a:t>
            </a: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(CCC for molecules)?..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1400" dirty="0">
              <a:solidFill>
                <a:srgbClr val="FF33CC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</a:rPr>
              <a:t>Reduced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model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</a:rPr>
              <a:t>data for outgassing, FEM + </a:t>
            </a:r>
            <a:r>
              <a:rPr lang="en-GB" sz="1600" dirty="0" err="1">
                <a:latin typeface="Arial" panose="020B0604020202020204" pitchFamily="34" charset="0"/>
                <a:ea typeface="Calibri" panose="020F0502020204030204" pitchFamily="34" charset="0"/>
              </a:rPr>
              <a:t>Magmum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</a:rPr>
              <a:t>-PSI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(Dec 2021)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DIFFER+FZJ organisers (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JG+EW, DB 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responsible), KUL (AFMs..) joining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Torino (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G.Nallo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giuseppefrancesco.nallo@polito.it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Meeting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selection of DEMO application case(s)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(mid 2022?..)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 organising (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WD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responsible), Aalto, FZJ, AMU/CEA willing to join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External participation from DEMO-relevant WPs?..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Invite TSVV-6,7 PIs?..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555526"/>
            <a:ext cx="9144000" cy="792088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hteck 4"/>
          <p:cNvSpPr/>
          <p:nvPr/>
        </p:nvSpPr>
        <p:spPr>
          <a:xfrm>
            <a:off x="0" y="2931790"/>
            <a:ext cx="9144000" cy="1800200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8407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107503" y="549515"/>
          <a:ext cx="3083145" cy="439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Zeichnung" r:id="rId3" imgW="5572125" imgH="7534275" progId="WPDraw30.Drawing">
                  <p:embed/>
                </p:oleObj>
              </mc:Choice>
              <mc:Fallback>
                <p:oleObj name="Zeichnung" r:id="rId3" imgW="5572125" imgH="7534275" progId="WPDraw30.Drawing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164"/>
                      <a:stretch>
                        <a:fillRect/>
                      </a:stretch>
                    </p:blipFill>
                    <p:spPr bwMode="auto">
                      <a:xfrm>
                        <a:off x="107503" y="549515"/>
                        <a:ext cx="3083145" cy="4398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78487" y="462134"/>
            <a:ext cx="2749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en-US" sz="2400" dirty="0" smtClean="0">
                <a:latin typeface="Times New Roman" pitchFamily="18" charset="0"/>
                <a:cs typeface="+mn-cs"/>
              </a:rPr>
              <a:t> </a:t>
            </a:r>
            <a:r>
              <a:rPr lang="de-DE" altLang="en-US" dirty="0" err="1" smtClean="0">
                <a:latin typeface="+mn-lt"/>
                <a:cs typeface="+mn-cs"/>
              </a:rPr>
              <a:t>initially</a:t>
            </a:r>
            <a:r>
              <a:rPr lang="de-DE" altLang="en-US" dirty="0" smtClean="0">
                <a:latin typeface="+mn-lt"/>
                <a:cs typeface="+mn-cs"/>
              </a:rPr>
              <a:t> </a:t>
            </a:r>
            <a:r>
              <a:rPr lang="de-DE" altLang="en-US" dirty="0" err="1" smtClean="0">
                <a:latin typeface="+mn-lt"/>
                <a:cs typeface="+mn-cs"/>
              </a:rPr>
              <a:t>compiled</a:t>
            </a:r>
            <a:r>
              <a:rPr lang="de-DE" altLang="en-US" dirty="0" smtClean="0">
                <a:latin typeface="+mn-lt"/>
                <a:cs typeface="+mn-cs"/>
              </a:rPr>
              <a:t>  </a:t>
            </a:r>
            <a:r>
              <a:rPr lang="de-DE" altLang="en-US" b="1" dirty="0" smtClean="0">
                <a:latin typeface="+mn-lt"/>
                <a:cs typeface="+mn-cs"/>
              </a:rPr>
              <a:t> 1997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496" y="29244"/>
            <a:ext cx="82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9EE0"/>
              </a:buCl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8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5B82"/>
              </a:buClr>
              <a:buFont typeface="Wingdings" panose="05000000000000000000" pitchFamily="2" charset="2"/>
              <a:buChar char="§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en-US" sz="2000" b="1" dirty="0" smtClean="0">
                <a:solidFill>
                  <a:srgbClr val="FF0000"/>
                </a:solidFill>
              </a:rPr>
              <a:t>H</a:t>
            </a:r>
            <a:r>
              <a:rPr lang="en-GB" alt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, present status in EIRENE:</a:t>
            </a:r>
            <a:endParaRPr lang="en-GB" altLang="en-US" sz="2000" b="1" dirty="0">
              <a:solidFill>
                <a:srgbClr val="0070C0"/>
              </a:solidFill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653527" y="1542828"/>
            <a:ext cx="1304925" cy="2475135"/>
            <a:chOff x="637" y="1253"/>
            <a:chExt cx="822" cy="2132"/>
          </a:xfrm>
        </p:grpSpPr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1111" y="1253"/>
              <a:ext cx="0" cy="21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637" y="2035"/>
              <a:ext cx="822" cy="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9EE0"/>
                </a:buClr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5B82"/>
                </a:buClr>
                <a:buFont typeface="Wingdings" panose="05000000000000000000" pitchFamily="2" charset="2"/>
                <a:buChar char="§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5B82"/>
                </a:buClr>
                <a:buFont typeface="Wingdings" panose="05000000000000000000" pitchFamily="2" charset="2"/>
                <a:buChar char="§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</a:pPr>
              <a:r>
                <a:rPr lang="de-DE" altLang="en-US" sz="2400" dirty="0">
                  <a:solidFill>
                    <a:srgbClr val="FF0000"/>
                  </a:solidFill>
                </a:rPr>
                <a:t>13.6 eV</a:t>
              </a:r>
            </a:p>
            <a:p>
              <a:pPr eaLnBrk="1" hangingPunct="1">
                <a:spcBef>
                  <a:spcPct val="0"/>
                </a:spcBef>
                <a:buClrTx/>
              </a:pPr>
              <a:r>
                <a:rPr lang="de-DE" altLang="en-US" sz="1600" dirty="0" err="1" smtClean="0">
                  <a:solidFill>
                    <a:srgbClr val="FF0000"/>
                  </a:solidFill>
                </a:rPr>
                <a:t>Resonance</a:t>
              </a:r>
              <a:r>
                <a:rPr lang="de-DE" altLang="en-US" sz="2400" dirty="0" smtClean="0">
                  <a:solidFill>
                    <a:srgbClr val="FF0000"/>
                  </a:solidFill>
                </a:rPr>
                <a:t>!</a:t>
              </a:r>
              <a:endParaRPr lang="de-DE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7995393" y="3752335"/>
            <a:ext cx="1044576" cy="503237"/>
            <a:chOff x="2403" y="3249"/>
            <a:chExt cx="658" cy="317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517" y="3249"/>
              <a:ext cx="54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009EE0"/>
                </a:buClr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5B82"/>
                </a:buClr>
                <a:buFont typeface="Wingdings" panose="05000000000000000000" pitchFamily="2" charset="2"/>
                <a:buChar char="§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5B82"/>
                </a:buClr>
                <a:buFont typeface="Wingdings" panose="05000000000000000000" pitchFamily="2" charset="2"/>
                <a:buChar char="§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</a:pPr>
              <a:endParaRPr lang="en-US" altLang="en-US" sz="1800"/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2403" y="3249"/>
              <a:ext cx="581" cy="288"/>
            </a:xfrm>
            <a:prstGeom prst="rect">
              <a:avLst/>
            </a:prstGeom>
            <a:solidFill>
              <a:srgbClr val="FCFC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09EE0"/>
                </a:buClr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5B82"/>
                </a:buClr>
                <a:buFont typeface="Wingdings" panose="05000000000000000000" pitchFamily="2" charset="2"/>
                <a:buChar char="§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005B82"/>
                </a:buClr>
                <a:buFont typeface="Wingdings" panose="05000000000000000000" pitchFamily="2" charset="2"/>
                <a:buChar char="§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EE0"/>
                </a:buCl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</a:pPr>
              <a:r>
                <a:rPr lang="de-DE" altLang="en-US" sz="2400" dirty="0"/>
                <a:t>H*+H</a:t>
              </a:r>
            </a:p>
          </p:txBody>
        </p:sp>
      </p:grp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898501" y="3647540"/>
            <a:ext cx="1930230" cy="740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rgbClr val="009EE0"/>
              </a:buCl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8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5B82"/>
              </a:buClr>
              <a:buFont typeface="Wingdings" panose="05000000000000000000" pitchFamily="2" charset="2"/>
              <a:buChar char="§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1400" i="1" dirty="0"/>
              <a:t>Courtesy: K. Sawada</a:t>
            </a:r>
            <a:r>
              <a:rPr lang="en-US" altLang="en-US" sz="1400" i="1" dirty="0" smtClean="0"/>
              <a:t>,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sz="1400" i="1" dirty="0" smtClean="0"/>
              <a:t>Shinshu </a:t>
            </a:r>
            <a:r>
              <a:rPr lang="en-US" altLang="en-US" sz="1400" i="1" dirty="0"/>
              <a:t>Univ. </a:t>
            </a:r>
            <a:r>
              <a:rPr lang="en-US" altLang="en-US" sz="1400" i="1" dirty="0" err="1"/>
              <a:t>Jp</a:t>
            </a:r>
            <a:r>
              <a:rPr lang="en-US" altLang="en-US" sz="1400" i="1" dirty="0" smtClean="0"/>
              <a:t>.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sz="1400" i="1" dirty="0" smtClean="0"/>
              <a:t>From talk of </a:t>
            </a:r>
            <a:r>
              <a:rPr lang="en-US" altLang="en-US" sz="1400" i="1" dirty="0" err="1" smtClean="0"/>
              <a:t>D.Reiter</a:t>
            </a:r>
            <a:r>
              <a:rPr lang="en-US" altLang="en-US" sz="1400" i="1" dirty="0" smtClean="0"/>
              <a:t>              </a:t>
            </a:r>
            <a:endParaRPr lang="en-US" altLang="en-US" sz="1400" i="1" dirty="0"/>
          </a:p>
        </p:txBody>
      </p:sp>
      <p:pic>
        <p:nvPicPr>
          <p:cNvPr id="14" name="Picture 6" descr="leve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88" y="835911"/>
            <a:ext cx="3210446" cy="40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626243" y="807595"/>
            <a:ext cx="240587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9EE0"/>
              </a:buCl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8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5B82"/>
              </a:buClr>
              <a:buFont typeface="Wingdings" panose="05000000000000000000" pitchFamily="2" charset="2"/>
              <a:buChar char="§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GB" altLang="en-US" sz="1200" b="1" dirty="0" smtClean="0">
                <a:solidFill>
                  <a:srgbClr val="0070C0"/>
                </a:solidFill>
              </a:rPr>
              <a:t>Actual models and data: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GB" altLang="en-US" sz="1200" b="1" dirty="0" smtClean="0">
                <a:solidFill>
                  <a:srgbClr val="0070C0"/>
                </a:solidFill>
              </a:rPr>
              <a:t>[EUROfusion </a:t>
            </a:r>
            <a:r>
              <a:rPr lang="en-GB" altLang="en-US" sz="1200" b="1" dirty="0" err="1" smtClean="0">
                <a:solidFill>
                  <a:srgbClr val="0070C0"/>
                </a:solidFill>
              </a:rPr>
              <a:t>ScM</a:t>
            </a:r>
            <a:r>
              <a:rPr lang="en-GB" altLang="en-US" sz="1200" b="1" dirty="0" smtClean="0">
                <a:solidFill>
                  <a:srgbClr val="0070C0"/>
                </a:solidFill>
              </a:rPr>
              <a:t>, June 2019]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GB" altLang="en-US" sz="1200" b="1" dirty="0" smtClean="0">
                <a:solidFill>
                  <a:srgbClr val="0070C0"/>
                </a:solidFill>
              </a:rPr>
              <a:t>[IAEA TM, April 2021]</a:t>
            </a:r>
            <a:endParaRPr lang="de-DE" alt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711585" y="477570"/>
            <a:ext cx="648072" cy="520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208461" y="1059582"/>
            <a:ext cx="1790974" cy="217495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models available recently!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 “mdf” formats …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R-matrix and CCC data for molecules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Sawada for D</a:t>
            </a:r>
            <a:r>
              <a:rPr lang="en-GB" sz="14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1400" b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87436" y="34616"/>
            <a:ext cx="3623621" cy="646331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en-US" i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en-GB" altLang="en-US" i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DT?..) needed!</a:t>
            </a:r>
          </a:p>
          <a:p>
            <a:pPr>
              <a:spcBef>
                <a:spcPct val="0"/>
              </a:spcBef>
            </a:pP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by T</a:t>
            </a:r>
            <a:r>
              <a:rPr lang="en-GB" altLang="en-US" i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</a:t>
            </a: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i="1" baseline="-25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vib</a:t>
            </a:r>
            <a:r>
              <a:rPr lang="en-GB" altLang="en-U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needed!</a:t>
            </a:r>
            <a:endParaRPr lang="en-GB" altLang="en-US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3027" y="54666"/>
            <a:ext cx="8388424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FZJ contributions (central to the TSVV-5!)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729828" y="576208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Code development (interfaces, refactoring, HPC), main effort on CEA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02991" y="440517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ITER-relevant physics for </a:t>
            </a:r>
            <a:r>
              <a:rPr lang="en-GB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detachment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extrapolation from JET to ITER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59495" y="1818543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mproved CRMs </a:t>
            </a:r>
            <a:r>
              <a:rPr lang="en-GB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GB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-vibrational temperature, isotopes, </a:t>
            </a:r>
            <a:r>
              <a:rPr lang="en-GB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photon </a:t>
            </a:r>
            <a:r>
              <a:rPr lang="en-GB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tracing) </a:t>
            </a:r>
            <a:endParaRPr lang="de-DE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59837" y="2168271"/>
            <a:ext cx="339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AMNS data</a:t>
            </a:r>
            <a:r>
              <a:rPr lang="en-GB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and content.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New, after 2024: </a:t>
            </a:r>
            <a:r>
              <a:rPr lang="en-GB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models for PSI (outgassing, CAPS, isotopes in FW, . . .)</a:t>
            </a:r>
            <a:endParaRPr lang="en-GB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eschweifte Klammer rechts 2"/>
          <p:cNvSpPr/>
          <p:nvPr/>
        </p:nvSpPr>
        <p:spPr>
          <a:xfrm>
            <a:off x="2586947" y="2119845"/>
            <a:ext cx="142881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725375" y="880778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Domain decomposition and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parallelization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eschweifte Klammer rechts 10"/>
          <p:cNvSpPr/>
          <p:nvPr/>
        </p:nvSpPr>
        <p:spPr>
          <a:xfrm>
            <a:off x="2584435" y="809421"/>
            <a:ext cx="131564" cy="3831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eschweifte Klammer rechts 11"/>
          <p:cNvSpPr/>
          <p:nvPr/>
        </p:nvSpPr>
        <p:spPr>
          <a:xfrm>
            <a:off x="2566820" y="1439547"/>
            <a:ext cx="127570" cy="3696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2748911" y="1511626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F-K hybridisation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97915" y="1161898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adjoint approach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eschweifte Klammer rechts 14"/>
          <p:cNvSpPr/>
          <p:nvPr/>
        </p:nvSpPr>
        <p:spPr>
          <a:xfrm>
            <a:off x="2608980" y="2684540"/>
            <a:ext cx="127958" cy="5978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2774398" y="2866114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lang="en-GB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restructuration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additional specific modules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782957" y="3262616"/>
            <a:ext cx="224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Versioning, portfolio of simulation cases, </a:t>
            </a:r>
            <a:r>
              <a:rPr lang="en-GB" sz="1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. . </a:t>
            </a:r>
            <a:endParaRPr lang="de-DE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747149" y="3784707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CRM, AMNS validation at JET and DIFFER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709468" y="4003304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 at MAGNUM of FE model and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for PSI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759070" y="1192898"/>
            <a:ext cx="3254185" cy="4974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red: good research focus for D.Borodin + PhD-student/postdoc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Nach links gekrümmter Pfeil 32"/>
          <p:cNvSpPr/>
          <p:nvPr/>
        </p:nvSpPr>
        <p:spPr>
          <a:xfrm rot="1122029">
            <a:off x="6243464" y="2062462"/>
            <a:ext cx="606303" cy="2819498"/>
          </a:xfrm>
          <a:prstGeom prst="curvedLeftArrow">
            <a:avLst>
              <a:gd name="adj1" fmla="val 15263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Geschweifte Klammer rechts 33"/>
          <p:cNvSpPr/>
          <p:nvPr/>
        </p:nvSpPr>
        <p:spPr>
          <a:xfrm>
            <a:off x="2570641" y="1221967"/>
            <a:ext cx="123748" cy="1727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Geschweifte Klammer rechts 34"/>
          <p:cNvSpPr/>
          <p:nvPr/>
        </p:nvSpPr>
        <p:spPr>
          <a:xfrm>
            <a:off x="2584434" y="638356"/>
            <a:ext cx="139132" cy="1396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Geschweifte Klammer rechts 35"/>
          <p:cNvSpPr/>
          <p:nvPr/>
        </p:nvSpPr>
        <p:spPr>
          <a:xfrm>
            <a:off x="2605155" y="3394818"/>
            <a:ext cx="154340" cy="1799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Geschweifte Klammer rechts 36"/>
          <p:cNvSpPr/>
          <p:nvPr/>
        </p:nvSpPr>
        <p:spPr>
          <a:xfrm>
            <a:off x="2580036" y="3776961"/>
            <a:ext cx="154340" cy="1799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Geschweifte Klammer rechts 37"/>
          <p:cNvSpPr/>
          <p:nvPr/>
        </p:nvSpPr>
        <p:spPr>
          <a:xfrm>
            <a:off x="2580036" y="4443409"/>
            <a:ext cx="154340" cy="1799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Geschweifte Klammer rechts 38"/>
          <p:cNvSpPr/>
          <p:nvPr/>
        </p:nvSpPr>
        <p:spPr>
          <a:xfrm>
            <a:off x="2592677" y="4262889"/>
            <a:ext cx="128988" cy="1439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35496" y="465362"/>
          <a:ext cx="2513709" cy="4194620"/>
        </p:xfrm>
        <a:graphic>
          <a:graphicData uri="http://schemas.openxmlformats.org/drawingml/2006/table">
            <a:tbl>
              <a:tblPr/>
              <a:tblGrid>
                <a:gridCol w="1524611">
                  <a:extLst>
                    <a:ext uri="{9D8B030D-6E8A-4147-A177-3AD203B41FA5}">
                      <a16:colId xmlns:a16="http://schemas.microsoft.com/office/drawing/2014/main" val="2807858155"/>
                    </a:ext>
                  </a:extLst>
                </a:gridCol>
                <a:gridCol w="331382">
                  <a:extLst>
                    <a:ext uri="{9D8B030D-6E8A-4147-A177-3AD203B41FA5}">
                      <a16:colId xmlns:a16="http://schemas.microsoft.com/office/drawing/2014/main" val="2972319119"/>
                    </a:ext>
                  </a:extLst>
                </a:gridCol>
                <a:gridCol w="657716">
                  <a:extLst>
                    <a:ext uri="{9D8B030D-6E8A-4147-A177-3AD203B41FA5}">
                      <a16:colId xmlns:a16="http://schemas.microsoft.com/office/drawing/2014/main" val="3649767847"/>
                    </a:ext>
                  </a:extLst>
                </a:gridCol>
              </a:tblGrid>
              <a:tr h="65523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ID 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RU</a:t>
                      </a:r>
                    </a:p>
                  </a:txBody>
                  <a:tcPr marL="3267" marR="3267" marT="3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8696"/>
                  </a:ext>
                </a:extLst>
              </a:tr>
              <a:tr h="12167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performance, refactoring parallelization, HPC, …</a:t>
                      </a: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CEA/FZJ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01419"/>
                  </a:ext>
                </a:extLst>
              </a:tr>
              <a:tr h="12167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588906"/>
                  </a:ext>
                </a:extLst>
              </a:tr>
              <a:tr h="28584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D1.c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55635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33230"/>
                  </a:ext>
                </a:extLst>
              </a:tr>
              <a:tr h="2407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physics and features incl. FKH and CRM</a:t>
                      </a: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KUL+CEA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92135"/>
                  </a:ext>
                </a:extLst>
              </a:tr>
              <a:tr h="12398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77642"/>
                  </a:ext>
                </a:extLst>
              </a:tr>
              <a:tr h="25161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D2.c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FZJ/Aalto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426010"/>
                  </a:ext>
                </a:extLst>
              </a:tr>
              <a:tr h="2407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D3.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AMNS data, both in structure/physics and content</a:t>
                      </a: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FZJ/ACH IM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89444"/>
                  </a:ext>
                </a:extLst>
              </a:tr>
              <a:tr h="23824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</a:t>
                      </a:r>
                      <a:r>
                        <a:rPr lang="de-D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 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148915"/>
                  </a:ext>
                </a:extLst>
              </a:tr>
              <a:tr h="12167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EIRENE as NGM – restructuring, interfaces to other codes, time-dependent runs </a:t>
                      </a: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CEA/KUL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26039"/>
                  </a:ext>
                </a:extLst>
              </a:tr>
              <a:tr h="12167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6411"/>
                  </a:ext>
                </a:extLst>
              </a:tr>
              <a:tr h="3411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D4.c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FZJ/CEA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74785"/>
                  </a:ext>
                </a:extLst>
              </a:tr>
              <a:tr h="3908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D4.d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FZJ-leading</a:t>
                      </a:r>
                      <a:b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+All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01280"/>
                  </a:ext>
                </a:extLst>
              </a:tr>
              <a:tr h="24079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D5.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Validation with experiments and test of predictive capabilities</a:t>
                      </a: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D5.a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Aalto/</a:t>
                      </a:r>
                      <a:endParaRPr lang="de-DE" sz="10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GB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DIFFER/FZJ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662892"/>
                  </a:ext>
                </a:extLst>
              </a:tr>
              <a:tr h="21697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D5.b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33012"/>
                  </a:ext>
                </a:extLst>
              </a:tr>
              <a:tr h="12167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71584"/>
                  </a:ext>
                </a:extLst>
              </a:tr>
              <a:tr h="2407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D5.c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Aalto/FZJ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12502"/>
                  </a:ext>
                </a:extLst>
              </a:tr>
            </a:tbl>
          </a:graphicData>
        </a:graphic>
      </p:graphicFrame>
      <p:sp>
        <p:nvSpPr>
          <p:cNvPr id="28" name="Geschweifte Klammer rechts 27"/>
          <p:cNvSpPr/>
          <p:nvPr/>
        </p:nvSpPr>
        <p:spPr>
          <a:xfrm>
            <a:off x="2581938" y="1831135"/>
            <a:ext cx="100530" cy="1976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ige Legende 22"/>
          <p:cNvSpPr/>
          <p:nvPr/>
        </p:nvSpPr>
        <p:spPr>
          <a:xfrm>
            <a:off x="7098226" y="2273119"/>
            <a:ext cx="1947031" cy="946703"/>
          </a:xfrm>
          <a:prstGeom prst="wedgeRectCallout">
            <a:avLst>
              <a:gd name="adj1" fmla="val -115111"/>
              <a:gd name="adj2" fmla="val -26470"/>
            </a:avLst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FZJ expertise, highlight for decades. May look routine, but lots of valuable physics inside!..</a:t>
            </a:r>
          </a:p>
        </p:txBody>
      </p:sp>
      <p:sp>
        <p:nvSpPr>
          <p:cNvPr id="32" name="Rechteckige Legende 31"/>
          <p:cNvSpPr/>
          <p:nvPr/>
        </p:nvSpPr>
        <p:spPr>
          <a:xfrm>
            <a:off x="6994016" y="3512385"/>
            <a:ext cx="2064982" cy="1110980"/>
          </a:xfrm>
          <a:prstGeom prst="wedgeRectCallout">
            <a:avLst>
              <a:gd name="adj1" fmla="val -161692"/>
              <a:gd name="adj2" fmla="val -45986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6994016" y="3509410"/>
            <a:ext cx="2071997" cy="1113955"/>
          </a:xfrm>
          <a:prstGeom prst="wedgeRectCallout">
            <a:avLst>
              <a:gd name="adj1" fmla="val -164659"/>
              <a:gd name="adj2" fmla="val -80493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 view</a:t>
            </a: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yes, community service, however </a:t>
            </a:r>
            <a:r>
              <a:rPr lang="en-US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FZJ team is willing to keep the lead in this!.. </a:t>
            </a:r>
          </a:p>
          <a:p>
            <a:endParaRPr lang="en-US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 D support is expected</a:t>
            </a:r>
            <a:endParaRPr lang="en-US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ige Legende 40"/>
          <p:cNvSpPr/>
          <p:nvPr/>
        </p:nvSpPr>
        <p:spPr>
          <a:xfrm>
            <a:off x="7092280" y="2283312"/>
            <a:ext cx="1952977" cy="936510"/>
          </a:xfrm>
          <a:prstGeom prst="wedgeRectCallout">
            <a:avLst>
              <a:gd name="adj1" fmla="val -118146"/>
              <a:gd name="adj2" fmla="val -71266"/>
            </a:avLst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FZJ expertise, highlight for decades. May look routine, but lots of valuable physics inside!..</a:t>
            </a:r>
          </a:p>
        </p:txBody>
      </p:sp>
      <p:sp>
        <p:nvSpPr>
          <p:cNvPr id="42" name="Geschweifte Klammer rechts 41"/>
          <p:cNvSpPr/>
          <p:nvPr/>
        </p:nvSpPr>
        <p:spPr>
          <a:xfrm>
            <a:off x="2584008" y="4067368"/>
            <a:ext cx="128988" cy="1439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2715999" y="4201466"/>
            <a:ext cx="3267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Demonstration of FKH advantages for DEMO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0" y="51470"/>
            <a:ext cx="8388424" cy="342900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FZJ contribution: suggested commitments</a:t>
            </a:r>
            <a:endParaRPr lang="de-DE" sz="2800" dirty="0">
              <a:solidFill>
                <a:srgbClr val="C00000"/>
              </a:solidFill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60379"/>
              </p:ext>
            </p:extLst>
          </p:nvPr>
        </p:nvGraphicFramePr>
        <p:xfrm>
          <a:off x="1403648" y="539621"/>
          <a:ext cx="7488831" cy="359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14361778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73535475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41611218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097951410"/>
                    </a:ext>
                  </a:extLst>
                </a:gridCol>
              </a:tblGrid>
              <a:tr h="44455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 / Commitment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DB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PhD/postdoc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Comp. scientist</a:t>
                      </a:r>
                    </a:p>
                    <a:p>
                      <a:pPr algn="ctr"/>
                      <a:r>
                        <a:rPr lang="en-GB" sz="1200" dirty="0" smtClean="0"/>
                        <a:t>or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err="1" smtClean="0"/>
                        <a:t>MaTSE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558012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 for HPC: 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NGM interfaces to other TSVV codes, road to efficient parallelization, etc. 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5%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5%</a:t>
                      </a:r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120436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CRMs</a:t>
                      </a:r>
                      <a:r>
                        <a:rPr lang="en-GB" sz="12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molecules 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(Resolution by </a:t>
                      </a:r>
                      <a:r>
                        <a:rPr lang="en-GB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-vibrational states, isotopes, photon tracing)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25%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50%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?..</a:t>
                      </a:r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71828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AMNS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structure, content, link to advanced PSI through reduced models (&gt;2024…)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20%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35%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30%</a:t>
                      </a:r>
                      <a:endParaRPr lang="de-DE" sz="1200" b="1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50154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 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(general restructuring similar to ERO2.0: compact numeric core and “starter”)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10%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30%</a:t>
                      </a:r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125207"/>
                  </a:ext>
                </a:extLst>
              </a:tr>
              <a:tr h="4183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 maintenance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(versioning, simulation cases, etc.)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10%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35%</a:t>
                      </a:r>
                      <a:endParaRPr lang="de-DE" sz="1200" b="1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108547"/>
                  </a:ext>
                </a:extLst>
              </a:tr>
              <a:tr h="46883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n-GB" sz="12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</a:t>
                      </a:r>
                      <a:r>
                        <a:rPr lang="en-GB" sz="1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alidation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predictions for </a:t>
                      </a:r>
                      <a:r>
                        <a:rPr lang="en-GB" sz="12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ITER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 of </a:t>
                      </a:r>
                      <a:r>
                        <a:rPr lang="en-GB" sz="12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detachment</a:t>
                      </a:r>
                      <a:endParaRPr lang="de-DE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15%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15%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-</a:t>
                      </a:r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021899"/>
                  </a:ext>
                </a:extLst>
              </a:tr>
              <a:tr h="41839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Leading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TSVV-5, responsibility for EIRENE (NGM in future)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15%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815543"/>
                  </a:ext>
                </a:extLst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/>
          </p:nvPr>
        </p:nvGraphicFramePr>
        <p:xfrm>
          <a:off x="107504" y="555526"/>
          <a:ext cx="989098" cy="3940526"/>
        </p:xfrm>
        <a:graphic>
          <a:graphicData uri="http://schemas.openxmlformats.org/drawingml/2006/table">
            <a:tbl>
              <a:tblPr/>
              <a:tblGrid>
                <a:gridCol w="331382">
                  <a:extLst>
                    <a:ext uri="{9D8B030D-6E8A-4147-A177-3AD203B41FA5}">
                      <a16:colId xmlns:a16="http://schemas.microsoft.com/office/drawing/2014/main" val="2289482804"/>
                    </a:ext>
                  </a:extLst>
                </a:gridCol>
                <a:gridCol w="657716">
                  <a:extLst>
                    <a:ext uri="{9D8B030D-6E8A-4147-A177-3AD203B41FA5}">
                      <a16:colId xmlns:a16="http://schemas.microsoft.com/office/drawing/2014/main" val="135102167"/>
                    </a:ext>
                  </a:extLst>
                </a:gridCol>
              </a:tblGrid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ID 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RU</a:t>
                      </a:r>
                    </a:p>
                  </a:txBody>
                  <a:tcPr marL="3267" marR="3267" marT="3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192640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CEA/FZJ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42394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D1.b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07532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D1.c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588009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D1.d</a:t>
                      </a:r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KUL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633608"/>
                  </a:ext>
                </a:extLst>
              </a:tr>
              <a:tr h="24079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D2.a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KUL+CEA</a:t>
                      </a:r>
                      <a:b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19959"/>
                  </a:ext>
                </a:extLst>
              </a:tr>
              <a:tr h="21697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D2.b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KUL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36173"/>
                  </a:ext>
                </a:extLst>
              </a:tr>
              <a:tr h="2087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D2.c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FZJ/Aalto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75544"/>
                  </a:ext>
                </a:extLst>
              </a:tr>
              <a:tr h="24079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FZJ/ACH Hub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81597"/>
                  </a:ext>
                </a:extLst>
              </a:tr>
              <a:tr h="2382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</a:t>
                      </a:r>
                      <a:r>
                        <a:rPr lang="de-D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 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84655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D4.a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CEA/KUL</a:t>
                      </a:r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66761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D4.b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DIFFER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73770"/>
                  </a:ext>
                </a:extLst>
              </a:tr>
              <a:tr h="34115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D4.c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FZJ/CEA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337066"/>
                  </a:ext>
                </a:extLst>
              </a:tr>
              <a:tr h="24079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D4.d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FZJ-</a:t>
                      </a:r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leading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+All</a:t>
                      </a: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32818"/>
                  </a:ext>
                </a:extLst>
              </a:tr>
              <a:tr h="24079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D5.a</a:t>
                      </a:r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Aalto/</a:t>
                      </a:r>
                      <a:endParaRPr lang="de-DE" sz="10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GB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DIFFER/FZJ</a:t>
                      </a:r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774883"/>
                  </a:ext>
                </a:extLst>
              </a:tr>
              <a:tr h="21697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D5.b</a:t>
                      </a:r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DIFFER</a:t>
                      </a:r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00044"/>
                  </a:ext>
                </a:extLst>
              </a:tr>
              <a:tr h="121674">
                <a:tc>
                  <a:txBody>
                    <a:bodyPr/>
                    <a:lstStyle/>
                    <a:p>
                      <a:pPr algn="l" fontAlgn="ctr"/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KUL</a:t>
                      </a:r>
                      <a:endParaRPr lang="de-DE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971056"/>
                  </a:ext>
                </a:extLst>
              </a:tr>
              <a:tr h="24079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D5.c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Aalto/FZJ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67" marR="3267" marT="3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21408"/>
                  </a:ext>
                </a:extLst>
              </a:tr>
            </a:tbl>
          </a:graphicData>
        </a:graphic>
      </p:graphicFrame>
      <p:cxnSp>
        <p:nvCxnSpPr>
          <p:cNvPr id="26" name="Gerade Verbindung mit Pfeil 25"/>
          <p:cNvCxnSpPr/>
          <p:nvPr/>
        </p:nvCxnSpPr>
        <p:spPr>
          <a:xfrm>
            <a:off x="1102967" y="771550"/>
            <a:ext cx="300568" cy="441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1096489" y="1646787"/>
            <a:ext cx="313524" cy="32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V="1">
            <a:off x="1096489" y="2155650"/>
            <a:ext cx="307046" cy="277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1090013" y="2190778"/>
            <a:ext cx="320000" cy="307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V="1">
            <a:off x="1096489" y="2592878"/>
            <a:ext cx="313524" cy="4980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1102967" y="3026415"/>
            <a:ext cx="300568" cy="4330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V="1">
            <a:off x="1093250" y="3435846"/>
            <a:ext cx="310398" cy="2878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V="1">
            <a:off x="1102967" y="3507854"/>
            <a:ext cx="307046" cy="8891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le 57"/>
          <p:cNvGraphicFramePr>
            <a:graphicFrameLocks noGrp="1"/>
          </p:cNvGraphicFramePr>
          <p:nvPr>
            <p:extLst/>
          </p:nvPr>
        </p:nvGraphicFramePr>
        <p:xfrm>
          <a:off x="4139952" y="4140021"/>
          <a:ext cx="475252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7100835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511482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61738263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974132831"/>
                    </a:ext>
                  </a:extLst>
                </a:gridCol>
              </a:tblGrid>
              <a:tr h="192962"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PPY in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TSVV-5: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endParaRPr lang="de-D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endParaRPr lang="de-D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de-D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807825"/>
                  </a:ext>
                </a:extLst>
              </a:tr>
            </a:tbl>
          </a:graphicData>
        </a:graphic>
      </p:graphicFrame>
      <p:sp>
        <p:nvSpPr>
          <p:cNvPr id="68" name="Textfeld 67"/>
          <p:cNvSpPr txBox="1"/>
          <p:nvPr/>
        </p:nvSpPr>
        <p:spPr>
          <a:xfrm>
            <a:off x="1416378" y="4140021"/>
            <a:ext cx="1872208" cy="83099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plan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reasonable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EIRENE </a:t>
            </a:r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75" y="57163"/>
            <a:ext cx="8928992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WP DC + TSVV-5 postdoc position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45512"/>
              </p:ext>
            </p:extLst>
          </p:nvPr>
        </p:nvGraphicFramePr>
        <p:xfrm>
          <a:off x="85269" y="779758"/>
          <a:ext cx="8856984" cy="4041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85">
                  <a:extLst>
                    <a:ext uri="{9D8B030D-6E8A-4147-A177-3AD203B41FA5}">
                      <a16:colId xmlns:a16="http://schemas.microsoft.com/office/drawing/2014/main" val="3577408671"/>
                    </a:ext>
                  </a:extLst>
                </a:gridCol>
                <a:gridCol w="6036077">
                  <a:extLst>
                    <a:ext uri="{9D8B030D-6E8A-4147-A177-3AD203B41FA5}">
                      <a16:colId xmlns:a16="http://schemas.microsoft.com/office/drawing/2014/main" val="2252861066"/>
                    </a:ext>
                  </a:extLst>
                </a:gridCol>
                <a:gridCol w="1558022">
                  <a:extLst>
                    <a:ext uri="{9D8B030D-6E8A-4147-A177-3AD203B41FA5}">
                      <a16:colId xmlns:a16="http://schemas.microsoft.com/office/drawing/2014/main" val="2878788615"/>
                    </a:ext>
                  </a:extLst>
                </a:gridCol>
              </a:tblGrid>
              <a:tr h="32338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EUROfusion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and EIRENE development items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PPY support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459706"/>
                  </a:ext>
                </a:extLst>
              </a:tr>
              <a:tr h="277295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TSVV-5</a:t>
                      </a:r>
                    </a:p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(WP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PWIE)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 to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CRMs in ADAS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refined models for D2/H2;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incorporating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ADAS “</a:t>
                      </a:r>
                      <a:r>
                        <a:rPr lang="en-GB" sz="13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mdf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formats.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Providing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rovibrational temperature 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 parameter and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 effect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incorporation and validation of the related data.</a:t>
                      </a:r>
                      <a:endParaRPr lang="en-GB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 of the CRM for speed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based on providing flexible approach for selection of appropriate states to be tracked.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Investigation of key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processes in detached plasma;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of preferable reaction chains using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classical eigenvector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 as well as modern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nonlinear dynamics math approaches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with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JET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MAGNUM-PSI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extrapolation for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ITER/DEMO </a:t>
                      </a:r>
                      <a:r>
                        <a:rPr lang="en-GB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(TSVV “portfolio” cases).</a:t>
                      </a:r>
                      <a:endParaRPr lang="en-GB" sz="13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postdoc (</a:t>
                      </a:r>
                      <a:r>
                        <a:rPr lang="de-DE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de-DE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PhD-student) position</a:t>
                      </a:r>
                    </a:p>
                    <a:p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PI including own scientific contribution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25382"/>
                  </a:ext>
                </a:extLst>
              </a:tr>
              <a:tr h="64900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DC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DEMO: predicting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spectroscopic emission characteristic for detachment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including from molecular species.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relating the light emission to degree of detachment; </a:t>
                      </a:r>
                      <a:r>
                        <a:rPr lang="en-GB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detachment control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postdoc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 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supervisor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61254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7180" y="463449"/>
            <a:ext cx="8993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“Improvement of A&amp;M CRMs in the EIRENE-NGM for spectroscopy-based detachment control”</a:t>
            </a:r>
            <a:endParaRPr lang="en-GB" sz="1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1993</Words>
  <Application>Microsoft Office PowerPoint</Application>
  <PresentationFormat>Bildschirmpräsentation (16:9)</PresentationFormat>
  <Paragraphs>338</Paragraphs>
  <Slides>13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Wingdings</vt:lpstr>
      <vt:lpstr>Office Theme</vt:lpstr>
      <vt:lpstr>Zeichnung</vt:lpstr>
      <vt:lpstr> FP-9: TSVV Task 5  “Neutral Gas Dynamics in the Edge”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FZJ contributions (central to the TSVV-5!)</vt:lpstr>
      <vt:lpstr>FZJ contribution: suggested commitments</vt:lpstr>
      <vt:lpstr>WP DC + TSVV-5 postdoc position</vt:lpstr>
      <vt:lpstr>Expected participants and RU commitments</vt:lpstr>
      <vt:lpstr>PowerPoint-Präsentation</vt:lpstr>
      <vt:lpstr>2nd TSVV-5 computer scientist or PhD-student vacancy</vt:lpstr>
      <vt:lpstr>PhD-student/Postdoc position proposal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565</cp:revision>
  <cp:lastPrinted>2014-10-16T14:51:28Z</cp:lastPrinted>
  <dcterms:created xsi:type="dcterms:W3CDTF">2019-10-05T18:10:40Z</dcterms:created>
  <dcterms:modified xsi:type="dcterms:W3CDTF">2021-05-25T02:40:00Z</dcterms:modified>
</cp:coreProperties>
</file>