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376" r:id="rId3"/>
    <p:sldId id="424" r:id="rId4"/>
    <p:sldId id="395" r:id="rId5"/>
    <p:sldId id="396" r:id="rId6"/>
    <p:sldId id="404" r:id="rId7"/>
    <p:sldId id="439" r:id="rId8"/>
    <p:sldId id="457" r:id="rId9"/>
    <p:sldId id="428" r:id="rId10"/>
    <p:sldId id="429" r:id="rId11"/>
    <p:sldId id="430" r:id="rId12"/>
    <p:sldId id="431" r:id="rId13"/>
    <p:sldId id="434" r:id="rId14"/>
    <p:sldId id="459" r:id="rId15"/>
    <p:sldId id="460" r:id="rId16"/>
    <p:sldId id="440" r:id="rId17"/>
    <p:sldId id="469" r:id="rId18"/>
    <p:sldId id="470" r:id="rId19"/>
    <p:sldId id="438" r:id="rId20"/>
    <p:sldId id="436" r:id="rId21"/>
    <p:sldId id="437" r:id="rId22"/>
    <p:sldId id="464" r:id="rId23"/>
    <p:sldId id="435" r:id="rId24"/>
    <p:sldId id="425" r:id="rId25"/>
    <p:sldId id="472" r:id="rId26"/>
    <p:sldId id="441" r:id="rId27"/>
    <p:sldId id="421" r:id="rId28"/>
    <p:sldId id="444" r:id="rId29"/>
    <p:sldId id="423" r:id="rId30"/>
    <p:sldId id="426" r:id="rId31"/>
    <p:sldId id="473" r:id="rId32"/>
    <p:sldId id="474" r:id="rId33"/>
    <p:sldId id="402" r:id="rId34"/>
    <p:sldId id="467" r:id="rId35"/>
    <p:sldId id="427" r:id="rId36"/>
    <p:sldId id="400" r:id="rId37"/>
    <p:sldId id="445" r:id="rId38"/>
    <p:sldId id="458" r:id="rId39"/>
    <p:sldId id="273" r:id="rId40"/>
    <p:sldId id="266" r:id="rId41"/>
    <p:sldId id="446" r:id="rId42"/>
    <p:sldId id="447" r:id="rId43"/>
    <p:sldId id="448" r:id="rId44"/>
    <p:sldId id="461" r:id="rId45"/>
    <p:sldId id="462" r:id="rId46"/>
    <p:sldId id="463" r:id="rId47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cDonald Darren" initials="DMcD" lastIdx="3" clrIdx="0"/>
  <p:cmAuthor id="1" name="Donne Tony" initials="DT" lastIdx="8" clrIdx="1"/>
  <p:cmAuthor id="2" name="Litaudon, Xavier" initials="LX" lastIdx="0" clrIdx="2"/>
  <p:cmAuthor id="3" name="FALCHETTO Gloria 201193" initials="FG2" lastIdx="1" clrIdx="3">
    <p:extLst>
      <p:ext uri="{19B8F6BF-5375-455C-9EA6-DF929625EA0E}">
        <p15:presenceInfo xmlns:p15="http://schemas.microsoft.com/office/powerpoint/2012/main" userId="S-1-5-21-1801674531-299502267-839522115-550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99"/>
    <a:srgbClr val="0066CC"/>
    <a:srgbClr val="7F7F7F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71" autoAdjust="0"/>
    <p:restoredTop sz="95352" autoAdjust="0"/>
  </p:normalViewPr>
  <p:slideViewPr>
    <p:cSldViewPr showGuides="1">
      <p:cViewPr varScale="1">
        <p:scale>
          <a:sx n="71" d="100"/>
          <a:sy n="71" d="100"/>
        </p:scale>
        <p:origin x="82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35" d="100"/>
          <a:sy n="35" d="100"/>
        </p:scale>
        <p:origin x="1915" y="3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_LITAUDON\0.%20WPPRIO\2.%202021\SB1.%20Management\PEP\Budget%20Table%20PrIO%202021-2025-19-05-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_LITAUDON\0.%20WPPRIO\2.%202021\SB1.%20Management\PEP\Budget%20Table%20PrIO%202021-2025-19-05-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_LITAUDON\0.%20WPPRIO\2.%202021\SB1.%20Management\PEP\Budget%20TSs%20PrIO%20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_LITAUDON\0.%20WPPRIO\2.%202021\SB1.%20Management\PEP\Budget%20TSs%20PrIO%20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[Budget Table PrIO 2021-2025-19-05-2021.xlsx]Graph1!Tableau croisé dynamique11</c:name>
    <c:fmtId val="-1"/>
  </c:pivotSource>
  <c:chart>
    <c:autoTitleDeleted val="1"/>
    <c:pivotFmts>
      <c:pivotFmt>
        <c:idx val="0"/>
      </c:pivotFmt>
      <c:pivotFmt>
        <c:idx val="1"/>
      </c:pivotFmt>
      <c:pivotFmt>
        <c:idx val="2"/>
      </c:pivotFmt>
      <c:pivotFmt>
        <c:idx val="3"/>
        <c:dLbl>
          <c:idx val="0"/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dLbl>
          <c:idx val="0"/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dLbl>
          <c:idx val="0"/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0"/>
        <c:spPr>
          <a:solidFill>
            <a:schemeClr val="accent2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1"/>
        <c:spPr>
          <a:solidFill>
            <a:schemeClr val="accent3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2"/>
        <c:spPr>
          <a:solidFill>
            <a:schemeClr val="accent4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3"/>
        <c:spPr>
          <a:solidFill>
            <a:schemeClr val="accent5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4"/>
        <c:spPr>
          <a:solidFill>
            <a:schemeClr val="accent6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6"/>
        <c:spPr>
          <a:solidFill>
            <a:schemeClr val="accent2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7"/>
        <c:spPr>
          <a:solidFill>
            <a:schemeClr val="accent3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8"/>
        <c:spPr>
          <a:solidFill>
            <a:schemeClr val="accent4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9"/>
        <c:spPr>
          <a:solidFill>
            <a:schemeClr val="accent5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0"/>
        <c:spPr>
          <a:solidFill>
            <a:schemeClr val="accent6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2"/>
        <c:spPr>
          <a:solidFill>
            <a:schemeClr val="accent2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3"/>
        <c:spPr>
          <a:solidFill>
            <a:schemeClr val="accent3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4"/>
        <c:spPr>
          <a:solidFill>
            <a:schemeClr val="accent4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5"/>
        <c:spPr>
          <a:solidFill>
            <a:schemeClr val="accent5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6"/>
        <c:spPr>
          <a:solidFill>
            <a:schemeClr val="accent6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Graph1!$B$3</c:f>
              <c:strCache>
                <c:ptCount val="1"/>
                <c:pt idx="0">
                  <c:v> PM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45C-471F-AB48-B0806B14313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45C-471F-AB48-B0806B14313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045C-471F-AB48-B0806B14313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045C-471F-AB48-B0806B14313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045C-471F-AB48-B0806B14313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045C-471F-AB48-B0806B143135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478CE6C-0504-404C-931E-AFA4881BC69B}" type="CATEGORYNAME">
                      <a:rPr lang="en-US" smtClean="0"/>
                      <a:pPr>
                        <a:defRPr sz="1800"/>
                      </a:pPr>
                      <a:t>[NOM DE CATÉGORIE]</a:t>
                    </a:fld>
                    <a:r>
                      <a:rPr lang="en-US" baseline="0" dirty="0"/>
                      <a:t>
</a:t>
                    </a:r>
                    <a:fld id="{4459B708-5EE2-45C0-BC82-5048D39616E7}" type="PERCENTAGE">
                      <a:rPr lang="en-US" baseline="0" dirty="0"/>
                      <a:pPr>
                        <a:defRPr sz="1800"/>
                      </a:pPr>
                      <a:t>[POURCENTAGE]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45C-471F-AB48-B0806B143135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0A08488-1135-4BFD-96B2-300B216422AC}" type="CATEGORYNAME">
                      <a:rPr lang="en-US" smtClean="0"/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r>
                      <a:rPr lang="en-US" baseline="0" dirty="0"/>
                      <a:t>
</a:t>
                    </a:r>
                    <a:fld id="{6B97FFCC-1A0A-438B-A711-29346204B750}" type="PERCENTAGE">
                      <a:rPr lang="en-US" baseline="0"/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45C-471F-AB48-B0806B14313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045C-471F-AB48-B0806B14313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045C-471F-AB48-B0806B14313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045C-471F-AB48-B0806B143135}"/>
                </c:ext>
              </c:extLst>
            </c:dLbl>
            <c:dLbl>
              <c:idx val="5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0DC0617-008A-424A-87B8-A9E62C01CBF7}" type="CATEGORYNAME">
                      <a:rPr lang="en-US" smtClean="0"/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r>
                      <a:rPr lang="en-US" baseline="0" dirty="0"/>
                      <a:t>
</a:t>
                    </a:r>
                    <a:fld id="{A8B492A2-6D47-43D5-B858-C8003F95455F}" type="PERCENTAGE">
                      <a:rPr lang="en-US" baseline="0"/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045C-471F-AB48-B0806B1431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Graph1!$A$4:$A$10</c:f>
              <c:strCache>
                <c:ptCount val="6"/>
                <c:pt idx="0">
                  <c:v>PrIO-1</c:v>
                </c:pt>
                <c:pt idx="1">
                  <c:v>PrIO-2</c:v>
                </c:pt>
                <c:pt idx="2">
                  <c:v>PrIO-3</c:v>
                </c:pt>
                <c:pt idx="3">
                  <c:v>PrIO-4</c:v>
                </c:pt>
                <c:pt idx="4">
                  <c:v>PrIO-5</c:v>
                </c:pt>
                <c:pt idx="5">
                  <c:v>PrIO-NA</c:v>
                </c:pt>
              </c:strCache>
            </c:strRef>
          </c:cat>
          <c:val>
            <c:numRef>
              <c:f>Graph1!$B$4:$B$10</c:f>
              <c:numCache>
                <c:formatCode>0.0</c:formatCode>
                <c:ptCount val="6"/>
                <c:pt idx="0">
                  <c:v>63.999999999999993</c:v>
                </c:pt>
                <c:pt idx="1">
                  <c:v>168.5</c:v>
                </c:pt>
                <c:pt idx="2">
                  <c:v>10</c:v>
                </c:pt>
                <c:pt idx="3">
                  <c:v>1182</c:v>
                </c:pt>
                <c:pt idx="4">
                  <c:v>282.3</c:v>
                </c:pt>
                <c:pt idx="5">
                  <c:v>199.43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45C-471F-AB48-B0806B143135}"/>
            </c:ext>
          </c:extLst>
        </c:ser>
        <c:ser>
          <c:idx val="1"/>
          <c:order val="1"/>
          <c:tx>
            <c:strRef>
              <c:f>Graph1!$C$3</c:f>
              <c:strCache>
                <c:ptCount val="1"/>
                <c:pt idx="0">
                  <c:v>Total Resources [k€]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E-045C-471F-AB48-B0806B14313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0-045C-471F-AB48-B0806B14313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2-045C-471F-AB48-B0806B14313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4-045C-471F-AB48-B0806B14313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6-045C-471F-AB48-B0806B14313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8-045C-471F-AB48-B0806B14313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E-045C-471F-AB48-B0806B14313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0-045C-471F-AB48-B0806B14313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2-045C-471F-AB48-B0806B14313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4-045C-471F-AB48-B0806B14313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6-045C-471F-AB48-B0806B143135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8-045C-471F-AB48-B0806B1431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Graph1!$A$4:$A$10</c:f>
              <c:strCache>
                <c:ptCount val="6"/>
                <c:pt idx="0">
                  <c:v>PrIO-1</c:v>
                </c:pt>
                <c:pt idx="1">
                  <c:v>PrIO-2</c:v>
                </c:pt>
                <c:pt idx="2">
                  <c:v>PrIO-3</c:v>
                </c:pt>
                <c:pt idx="3">
                  <c:v>PrIO-4</c:v>
                </c:pt>
                <c:pt idx="4">
                  <c:v>PrIO-5</c:v>
                </c:pt>
                <c:pt idx="5">
                  <c:v>PrIO-NA</c:v>
                </c:pt>
              </c:strCache>
            </c:strRef>
          </c:cat>
          <c:val>
            <c:numRef>
              <c:f>Graph1!$C$4:$C$10</c:f>
              <c:numCache>
                <c:formatCode>0.0</c:formatCode>
                <c:ptCount val="6"/>
                <c:pt idx="0">
                  <c:v>622.72916666666663</c:v>
                </c:pt>
                <c:pt idx="1">
                  <c:v>1484.7447916666665</c:v>
                </c:pt>
                <c:pt idx="2">
                  <c:v>78.604166666666657</c:v>
                </c:pt>
                <c:pt idx="3">
                  <c:v>12943.768749999999</c:v>
                </c:pt>
                <c:pt idx="4">
                  <c:v>1773.1614583333333</c:v>
                </c:pt>
                <c:pt idx="5">
                  <c:v>1601.796875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045C-471F-AB48-B0806B143135}"/>
            </c:ext>
          </c:extLst>
        </c:ser>
        <c:ser>
          <c:idx val="2"/>
          <c:order val="2"/>
          <c:tx>
            <c:strRef>
              <c:f>Graph1!$D$3</c:f>
              <c:strCache>
                <c:ptCount val="1"/>
                <c:pt idx="0">
                  <c:v>Total Cons. Contr. [k€]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B-045C-471F-AB48-B0806B14313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D-045C-471F-AB48-B0806B14313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F-045C-471F-AB48-B0806B14313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1-045C-471F-AB48-B0806B14313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3-045C-471F-AB48-B0806B14313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5-045C-471F-AB48-B0806B14313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045C-471F-AB48-B0806B14313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045C-471F-AB48-B0806B14313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045C-471F-AB48-B0806B14313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045C-471F-AB48-B0806B14313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045C-471F-AB48-B0806B143135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045C-471F-AB48-B0806B1431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Graph1!$A$4:$A$10</c:f>
              <c:strCache>
                <c:ptCount val="6"/>
                <c:pt idx="0">
                  <c:v>PrIO-1</c:v>
                </c:pt>
                <c:pt idx="1">
                  <c:v>PrIO-2</c:v>
                </c:pt>
                <c:pt idx="2">
                  <c:v>PrIO-3</c:v>
                </c:pt>
                <c:pt idx="3">
                  <c:v>PrIO-4</c:v>
                </c:pt>
                <c:pt idx="4">
                  <c:v>PrIO-5</c:v>
                </c:pt>
                <c:pt idx="5">
                  <c:v>PrIO-NA</c:v>
                </c:pt>
              </c:strCache>
            </c:strRef>
          </c:cat>
          <c:val>
            <c:numRef>
              <c:f>Graph1!$D$4:$D$10</c:f>
              <c:numCache>
                <c:formatCode>0.0</c:formatCode>
                <c:ptCount val="6"/>
                <c:pt idx="0">
                  <c:v>435.91041666666661</c:v>
                </c:pt>
                <c:pt idx="1">
                  <c:v>742.37239583333326</c:v>
                </c:pt>
                <c:pt idx="2">
                  <c:v>39.302083333333329</c:v>
                </c:pt>
                <c:pt idx="3">
                  <c:v>7560.1168749999997</c:v>
                </c:pt>
                <c:pt idx="4">
                  <c:v>743.19531250000011</c:v>
                </c:pt>
                <c:pt idx="5">
                  <c:v>809.6484375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045C-471F-AB48-B0806B143135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[Budget Table PrIO 2021-2025-19-05-2021.xlsx]Graph3!Tableau croisé dynamique11</c:name>
    <c:fmtId val="10"/>
  </c:pivotSource>
  <c:chart>
    <c:autoTitleDeleted val="1"/>
    <c:pivotFmts>
      <c:pivotFmt>
        <c:idx val="0"/>
      </c:pivotFmt>
      <c:pivotFmt>
        <c:idx val="1"/>
      </c:pivotFmt>
      <c:pivotFmt>
        <c:idx val="2"/>
      </c:pivotFmt>
      <c:pivotFmt>
        <c:idx val="3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7"/>
        <c:spPr>
          <a:solidFill>
            <a:schemeClr val="accent2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8"/>
        <c:spPr>
          <a:solidFill>
            <a:schemeClr val="accent3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9"/>
        <c:spPr>
          <a:solidFill>
            <a:schemeClr val="accent4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0"/>
        <c:spPr>
          <a:solidFill>
            <a:schemeClr val="accent5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1"/>
        <c:spPr>
          <a:solidFill>
            <a:schemeClr val="accent6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2"/>
        <c:spPr>
          <a:solidFill>
            <a:schemeClr val="accent1">
              <a:lumMod val="60000"/>
            </a:schemeClr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3"/>
        <c:spPr>
          <a:solidFill>
            <a:schemeClr val="accent2">
              <a:lumMod val="60000"/>
            </a:schemeClr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4"/>
        <c:spPr>
          <a:solidFill>
            <a:schemeClr val="accent3">
              <a:lumMod val="60000"/>
            </a:schemeClr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5"/>
        <c:spPr>
          <a:solidFill>
            <a:schemeClr val="accent4">
              <a:lumMod val="60000"/>
            </a:schemeClr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6"/>
        <c:spPr>
          <a:solidFill>
            <a:schemeClr val="accent5">
              <a:lumMod val="60000"/>
            </a:schemeClr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7"/>
        <c:spPr>
          <a:solidFill>
            <a:schemeClr val="accent6">
              <a:lumMod val="60000"/>
            </a:schemeClr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8"/>
        <c:spPr>
          <a:solidFill>
            <a:schemeClr val="accent1">
              <a:lumMod val="80000"/>
              <a:lumOff val="20000"/>
            </a:schemeClr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9"/>
        <c:spPr>
          <a:solidFill>
            <a:schemeClr val="accent2">
              <a:lumMod val="80000"/>
              <a:lumOff val="20000"/>
            </a:schemeClr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0"/>
        <c:spPr>
          <a:solidFill>
            <a:schemeClr val="accent3">
              <a:lumMod val="80000"/>
              <a:lumOff val="20000"/>
            </a:schemeClr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1"/>
        <c:spPr>
          <a:solidFill>
            <a:schemeClr val="accent4">
              <a:lumMod val="80000"/>
              <a:lumOff val="20000"/>
            </a:schemeClr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3"/>
        <c:spPr>
          <a:solidFill>
            <a:schemeClr val="accent2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4"/>
        <c:spPr>
          <a:solidFill>
            <a:schemeClr val="accent3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5"/>
        <c:spPr>
          <a:solidFill>
            <a:schemeClr val="accent4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6"/>
        <c:spPr>
          <a:solidFill>
            <a:schemeClr val="accent5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7"/>
        <c:spPr>
          <a:solidFill>
            <a:schemeClr val="accent6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8"/>
        <c:spPr>
          <a:solidFill>
            <a:schemeClr val="accent1">
              <a:lumMod val="60000"/>
            </a:schemeClr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9"/>
        <c:spPr>
          <a:solidFill>
            <a:schemeClr val="accent2">
              <a:lumMod val="60000"/>
            </a:schemeClr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30"/>
        <c:spPr>
          <a:solidFill>
            <a:schemeClr val="accent3">
              <a:lumMod val="60000"/>
            </a:schemeClr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31"/>
        <c:spPr>
          <a:solidFill>
            <a:schemeClr val="accent4">
              <a:lumMod val="60000"/>
            </a:schemeClr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32"/>
        <c:spPr>
          <a:solidFill>
            <a:schemeClr val="accent5">
              <a:lumMod val="60000"/>
            </a:schemeClr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33"/>
        <c:spPr>
          <a:solidFill>
            <a:schemeClr val="accent6">
              <a:lumMod val="60000"/>
            </a:schemeClr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34"/>
        <c:spPr>
          <a:solidFill>
            <a:schemeClr val="accent1">
              <a:lumMod val="80000"/>
              <a:lumOff val="20000"/>
            </a:schemeClr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35"/>
        <c:spPr>
          <a:solidFill>
            <a:schemeClr val="accent2">
              <a:lumMod val="80000"/>
              <a:lumOff val="20000"/>
            </a:schemeClr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36"/>
        <c:spPr>
          <a:solidFill>
            <a:schemeClr val="accent3">
              <a:lumMod val="80000"/>
              <a:lumOff val="20000"/>
            </a:schemeClr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37"/>
        <c:spPr>
          <a:solidFill>
            <a:schemeClr val="accent4">
              <a:lumMod val="80000"/>
              <a:lumOff val="20000"/>
            </a:schemeClr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38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39"/>
        <c:spPr>
          <a:solidFill>
            <a:schemeClr val="accent2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40"/>
        <c:spPr>
          <a:solidFill>
            <a:schemeClr val="accent3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41"/>
        <c:spPr>
          <a:solidFill>
            <a:schemeClr val="accent4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42"/>
        <c:spPr>
          <a:solidFill>
            <a:schemeClr val="accent5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43"/>
        <c:spPr>
          <a:solidFill>
            <a:schemeClr val="accent6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44"/>
        <c:spPr>
          <a:solidFill>
            <a:schemeClr val="accent1">
              <a:lumMod val="60000"/>
            </a:schemeClr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45"/>
        <c:spPr>
          <a:solidFill>
            <a:schemeClr val="accent2">
              <a:lumMod val="60000"/>
            </a:schemeClr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46"/>
        <c:spPr>
          <a:solidFill>
            <a:schemeClr val="accent3">
              <a:lumMod val="60000"/>
            </a:schemeClr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47"/>
        <c:spPr>
          <a:solidFill>
            <a:schemeClr val="accent4">
              <a:lumMod val="60000"/>
            </a:schemeClr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48"/>
        <c:spPr>
          <a:solidFill>
            <a:schemeClr val="accent5">
              <a:lumMod val="60000"/>
            </a:schemeClr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49"/>
        <c:spPr>
          <a:solidFill>
            <a:schemeClr val="accent6">
              <a:lumMod val="60000"/>
            </a:schemeClr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50"/>
        <c:spPr>
          <a:solidFill>
            <a:schemeClr val="accent1">
              <a:lumMod val="80000"/>
              <a:lumOff val="20000"/>
            </a:schemeClr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51"/>
        <c:spPr>
          <a:solidFill>
            <a:schemeClr val="accent2">
              <a:lumMod val="80000"/>
              <a:lumOff val="20000"/>
            </a:schemeClr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52"/>
        <c:spPr>
          <a:solidFill>
            <a:schemeClr val="accent3">
              <a:lumMod val="80000"/>
              <a:lumOff val="20000"/>
            </a:schemeClr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53"/>
        <c:spPr>
          <a:solidFill>
            <a:schemeClr val="accent4">
              <a:lumMod val="80000"/>
              <a:lumOff val="20000"/>
            </a:schemeClr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54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0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1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2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3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4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5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6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7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8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9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0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1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2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3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4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5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6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7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8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9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0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1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2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3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4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5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6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7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8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9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0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1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2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3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4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5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6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7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8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9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0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1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2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3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4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5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6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7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8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9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0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1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2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3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4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5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6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7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8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9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0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1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2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3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4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5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6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7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8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9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0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1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2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3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4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5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6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7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8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9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0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1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2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3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4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5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Graph3!$B$3</c:f>
              <c:strCache>
                <c:ptCount val="1"/>
                <c:pt idx="0">
                  <c:v>Somme de Total PM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D39-406A-A2CB-292EDFB12CE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D39-406A-A2CB-292EDFB12CE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2D39-406A-A2CB-292EDFB12CE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2D39-406A-A2CB-292EDFB12CE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2D39-406A-A2CB-292EDFB12CE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2D39-406A-A2CB-292EDFB12CE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2D39-406A-A2CB-292EDFB12CE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2D39-406A-A2CB-292EDFB12CE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2D39-406A-A2CB-292EDFB12CE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2D39-406A-A2CB-292EDFB12CED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2D39-406A-A2CB-292EDFB12CED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7-2D39-406A-A2CB-292EDFB12CED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9-2D39-406A-A2CB-292EDFB12CED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B-2D39-406A-A2CB-292EDFB12CED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D-2D39-406A-A2CB-292EDFB12CED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F-2D39-406A-A2CB-292EDFB12CE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2D39-406A-A2CB-292EDFB12CE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2D39-406A-A2CB-292EDFB12CE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2D39-406A-A2CB-292EDFB12CE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2D39-406A-A2CB-292EDFB12CED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2D39-406A-A2CB-292EDFB12CED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2D39-406A-A2CB-292EDFB12CED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2D39-406A-A2CB-292EDFB12CED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2D39-406A-A2CB-292EDFB12CED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2D39-406A-A2CB-292EDFB12CED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2D39-406A-A2CB-292EDFB12CED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2D39-406A-A2CB-292EDFB12CED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2D39-406A-A2CB-292EDFB12CED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2D39-406A-A2CB-292EDFB12CED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2D39-406A-A2CB-292EDFB12CED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2D39-406A-A2CB-292EDFB12CED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D39-406A-A2CB-292EDFB12C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Graph3!$A$4:$A$20</c:f>
              <c:strCache>
                <c:ptCount val="16"/>
                <c:pt idx="0">
                  <c:v>CEA</c:v>
                </c:pt>
                <c:pt idx="1">
                  <c:v>CIEMAT</c:v>
                </c:pt>
                <c:pt idx="2">
                  <c:v>ENEA</c:v>
                </c:pt>
                <c:pt idx="3">
                  <c:v>EPFL</c:v>
                </c:pt>
                <c:pt idx="4">
                  <c:v>INRNE</c:v>
                </c:pt>
                <c:pt idx="5">
                  <c:v>IPPLM</c:v>
                </c:pt>
                <c:pt idx="6">
                  <c:v>IST</c:v>
                </c:pt>
                <c:pt idx="7">
                  <c:v>JSI</c:v>
                </c:pt>
                <c:pt idx="8">
                  <c:v>KIT</c:v>
                </c:pt>
                <c:pt idx="9">
                  <c:v>LPP-ERM-KMS</c:v>
                </c:pt>
                <c:pt idx="10">
                  <c:v>MPG</c:v>
                </c:pt>
                <c:pt idx="11">
                  <c:v>NCSRD</c:v>
                </c:pt>
                <c:pt idx="12">
                  <c:v>Not Allocated</c:v>
                </c:pt>
                <c:pt idx="13">
                  <c:v>UKAEA</c:v>
                </c:pt>
                <c:pt idx="14">
                  <c:v>VR</c:v>
                </c:pt>
                <c:pt idx="15">
                  <c:v>Secondment</c:v>
                </c:pt>
              </c:strCache>
            </c:strRef>
          </c:cat>
          <c:val>
            <c:numRef>
              <c:f>Graph3!$B$4:$B$20</c:f>
              <c:numCache>
                <c:formatCode>0.0</c:formatCode>
                <c:ptCount val="16"/>
                <c:pt idx="0">
                  <c:v>148</c:v>
                </c:pt>
                <c:pt idx="1">
                  <c:v>84</c:v>
                </c:pt>
                <c:pt idx="2">
                  <c:v>446</c:v>
                </c:pt>
                <c:pt idx="3">
                  <c:v>133</c:v>
                </c:pt>
                <c:pt idx="4">
                  <c:v>51</c:v>
                </c:pt>
                <c:pt idx="5">
                  <c:v>153</c:v>
                </c:pt>
                <c:pt idx="6">
                  <c:v>60</c:v>
                </c:pt>
                <c:pt idx="7">
                  <c:v>98</c:v>
                </c:pt>
                <c:pt idx="8">
                  <c:v>5</c:v>
                </c:pt>
                <c:pt idx="9">
                  <c:v>10</c:v>
                </c:pt>
                <c:pt idx="10">
                  <c:v>354</c:v>
                </c:pt>
                <c:pt idx="11">
                  <c:v>24</c:v>
                </c:pt>
                <c:pt idx="12">
                  <c:v>199.43</c:v>
                </c:pt>
                <c:pt idx="13">
                  <c:v>132.80000000000001</c:v>
                </c:pt>
                <c:pt idx="14">
                  <c:v>8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2D39-406A-A2CB-292EDFB12CED}"/>
            </c:ext>
          </c:extLst>
        </c:ser>
        <c:ser>
          <c:idx val="1"/>
          <c:order val="1"/>
          <c:tx>
            <c:strRef>
              <c:f>Graph3!$C$3</c:f>
              <c:strCache>
                <c:ptCount val="1"/>
                <c:pt idx="0">
                  <c:v>Somme de Total Resources (k€)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2-2D39-406A-A2CB-292EDFB12CE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4-2D39-406A-A2CB-292EDFB12CE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6-2D39-406A-A2CB-292EDFB12CE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8-2D39-406A-A2CB-292EDFB12CE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A-2D39-406A-A2CB-292EDFB12CE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C-2D39-406A-A2CB-292EDFB12CE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E-2D39-406A-A2CB-292EDFB12CE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30-2D39-406A-A2CB-292EDFB12CE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32-2D39-406A-A2CB-292EDFB12CE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34-2D39-406A-A2CB-292EDFB12CED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36-2D39-406A-A2CB-292EDFB12CED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38-2D39-406A-A2CB-292EDFB12CED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3A-2D39-406A-A2CB-292EDFB12CED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3C-2D39-406A-A2CB-292EDFB12CED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3E-2D39-406A-A2CB-292EDFB12CED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40-2D39-406A-A2CB-292EDFB12CE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2-2D39-406A-A2CB-292EDFB12CE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4-2D39-406A-A2CB-292EDFB12CE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6-2D39-406A-A2CB-292EDFB12CE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8-2D39-406A-A2CB-292EDFB12CED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A-2D39-406A-A2CB-292EDFB12CED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C-2D39-406A-A2CB-292EDFB12CED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E-2D39-406A-A2CB-292EDFB12CED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30-2D39-406A-A2CB-292EDFB12CED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32-2D39-406A-A2CB-292EDFB12CED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34-2D39-406A-A2CB-292EDFB12CED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36-2D39-406A-A2CB-292EDFB12CED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38-2D39-406A-A2CB-292EDFB12CED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3A-2D39-406A-A2CB-292EDFB12CED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3C-2D39-406A-A2CB-292EDFB12CED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3E-2D39-406A-A2CB-292EDFB12CED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40-2D39-406A-A2CB-292EDFB12C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Graph3!$A$4:$A$20</c:f>
              <c:strCache>
                <c:ptCount val="16"/>
                <c:pt idx="0">
                  <c:v>CEA</c:v>
                </c:pt>
                <c:pt idx="1">
                  <c:v>CIEMAT</c:v>
                </c:pt>
                <c:pt idx="2">
                  <c:v>ENEA</c:v>
                </c:pt>
                <c:pt idx="3">
                  <c:v>EPFL</c:v>
                </c:pt>
                <c:pt idx="4">
                  <c:v>INRNE</c:v>
                </c:pt>
                <c:pt idx="5">
                  <c:v>IPPLM</c:v>
                </c:pt>
                <c:pt idx="6">
                  <c:v>IST</c:v>
                </c:pt>
                <c:pt idx="7">
                  <c:v>JSI</c:v>
                </c:pt>
                <c:pt idx="8">
                  <c:v>KIT</c:v>
                </c:pt>
                <c:pt idx="9">
                  <c:v>LPP-ERM-KMS</c:v>
                </c:pt>
                <c:pt idx="10">
                  <c:v>MPG</c:v>
                </c:pt>
                <c:pt idx="11">
                  <c:v>NCSRD</c:v>
                </c:pt>
                <c:pt idx="12">
                  <c:v>Not Allocated</c:v>
                </c:pt>
                <c:pt idx="13">
                  <c:v>UKAEA</c:v>
                </c:pt>
                <c:pt idx="14">
                  <c:v>VR</c:v>
                </c:pt>
                <c:pt idx="15">
                  <c:v>Secondment</c:v>
                </c:pt>
              </c:strCache>
            </c:strRef>
          </c:cat>
          <c:val>
            <c:numRef>
              <c:f>Graph3!$C$4:$C$20</c:f>
              <c:numCache>
                <c:formatCode>0.0</c:formatCode>
                <c:ptCount val="16"/>
                <c:pt idx="0">
                  <c:v>1438.9583333333333</c:v>
                </c:pt>
                <c:pt idx="1">
                  <c:v>507.21875</c:v>
                </c:pt>
                <c:pt idx="2">
                  <c:v>3229.411458333333</c:v>
                </c:pt>
                <c:pt idx="3">
                  <c:v>1711.4791666666665</c:v>
                </c:pt>
                <c:pt idx="4">
                  <c:v>111.03125</c:v>
                </c:pt>
                <c:pt idx="5">
                  <c:v>702.07291666666674</c:v>
                </c:pt>
                <c:pt idx="6">
                  <c:v>319</c:v>
                </c:pt>
                <c:pt idx="7">
                  <c:v>498.33333333333331</c:v>
                </c:pt>
                <c:pt idx="8">
                  <c:v>44.895833333333336</c:v>
                </c:pt>
                <c:pt idx="9">
                  <c:v>97.229166666666657</c:v>
                </c:pt>
                <c:pt idx="10">
                  <c:v>4498.6125000000002</c:v>
                </c:pt>
                <c:pt idx="11">
                  <c:v>124.08333333333333</c:v>
                </c:pt>
                <c:pt idx="12">
                  <c:v>1601.796875</c:v>
                </c:pt>
                <c:pt idx="13">
                  <c:v>1077.6614583333333</c:v>
                </c:pt>
                <c:pt idx="14">
                  <c:v>68.020833333333343</c:v>
                </c:pt>
                <c:pt idx="15">
                  <c:v>2475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1-2D39-406A-A2CB-292EDFB12CED}"/>
            </c:ext>
          </c:extLst>
        </c:ser>
        <c:ser>
          <c:idx val="2"/>
          <c:order val="2"/>
          <c:tx>
            <c:strRef>
              <c:f>Graph3!$D$3</c:f>
              <c:strCache>
                <c:ptCount val="1"/>
                <c:pt idx="0">
                  <c:v>Somme de Total Cons. Contr. (k€)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43-2D39-406A-A2CB-292EDFB12CE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45-2D39-406A-A2CB-292EDFB12CE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47-2D39-406A-A2CB-292EDFB12CE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49-2D39-406A-A2CB-292EDFB12CE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4B-2D39-406A-A2CB-292EDFB12CE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4D-2D39-406A-A2CB-292EDFB12CE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4F-2D39-406A-A2CB-292EDFB12CE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51-2D39-406A-A2CB-292EDFB12CE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53-2D39-406A-A2CB-292EDFB12CE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55-2D39-406A-A2CB-292EDFB12CED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57-2D39-406A-A2CB-292EDFB12CED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59-2D39-406A-A2CB-292EDFB12CED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5B-2D39-406A-A2CB-292EDFB12CED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5D-2D39-406A-A2CB-292EDFB12CED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5F-2D39-406A-A2CB-292EDFB12CED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61-2D39-406A-A2CB-292EDFB12CE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43-2D39-406A-A2CB-292EDFB12CE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45-2D39-406A-A2CB-292EDFB12CE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47-2D39-406A-A2CB-292EDFB12CE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49-2D39-406A-A2CB-292EDFB12CED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4B-2D39-406A-A2CB-292EDFB12CED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4D-2D39-406A-A2CB-292EDFB12CED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4F-2D39-406A-A2CB-292EDFB12CED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51-2D39-406A-A2CB-292EDFB12CED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53-2D39-406A-A2CB-292EDFB12CED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55-2D39-406A-A2CB-292EDFB12CED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57-2D39-406A-A2CB-292EDFB12CED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59-2D39-406A-A2CB-292EDFB12CED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5B-2D39-406A-A2CB-292EDFB12CED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5D-2D39-406A-A2CB-292EDFB12CED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5F-2D39-406A-A2CB-292EDFB12CED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61-2D39-406A-A2CB-292EDFB12C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Graph3!$A$4:$A$20</c:f>
              <c:strCache>
                <c:ptCount val="16"/>
                <c:pt idx="0">
                  <c:v>CEA</c:v>
                </c:pt>
                <c:pt idx="1">
                  <c:v>CIEMAT</c:v>
                </c:pt>
                <c:pt idx="2">
                  <c:v>ENEA</c:v>
                </c:pt>
                <c:pt idx="3">
                  <c:v>EPFL</c:v>
                </c:pt>
                <c:pt idx="4">
                  <c:v>INRNE</c:v>
                </c:pt>
                <c:pt idx="5">
                  <c:v>IPPLM</c:v>
                </c:pt>
                <c:pt idx="6">
                  <c:v>IST</c:v>
                </c:pt>
                <c:pt idx="7">
                  <c:v>JSI</c:v>
                </c:pt>
                <c:pt idx="8">
                  <c:v>KIT</c:v>
                </c:pt>
                <c:pt idx="9">
                  <c:v>LPP-ERM-KMS</c:v>
                </c:pt>
                <c:pt idx="10">
                  <c:v>MPG</c:v>
                </c:pt>
                <c:pt idx="11">
                  <c:v>NCSRD</c:v>
                </c:pt>
                <c:pt idx="12">
                  <c:v>Not Allocated</c:v>
                </c:pt>
                <c:pt idx="13">
                  <c:v>UKAEA</c:v>
                </c:pt>
                <c:pt idx="14">
                  <c:v>VR</c:v>
                </c:pt>
                <c:pt idx="15">
                  <c:v>Secondment</c:v>
                </c:pt>
              </c:strCache>
            </c:strRef>
          </c:cat>
          <c:val>
            <c:numRef>
              <c:f>Graph3!$D$4:$D$20</c:f>
              <c:numCache>
                <c:formatCode>0.0</c:formatCode>
                <c:ptCount val="16"/>
                <c:pt idx="0">
                  <c:v>844.02499999999986</c:v>
                </c:pt>
                <c:pt idx="1">
                  <c:v>253.609375</c:v>
                </c:pt>
                <c:pt idx="2">
                  <c:v>1612.9557291666665</c:v>
                </c:pt>
                <c:pt idx="3">
                  <c:v>855.73958333333326</c:v>
                </c:pt>
                <c:pt idx="4">
                  <c:v>55.515625</c:v>
                </c:pt>
                <c:pt idx="5">
                  <c:v>190.61979166666666</c:v>
                </c:pt>
                <c:pt idx="6">
                  <c:v>159.5</c:v>
                </c:pt>
                <c:pt idx="7">
                  <c:v>249.16666666666666</c:v>
                </c:pt>
                <c:pt idx="8">
                  <c:v>22.447916666666668</c:v>
                </c:pt>
                <c:pt idx="9">
                  <c:v>48.614583333333329</c:v>
                </c:pt>
                <c:pt idx="10">
                  <c:v>2123.4450000000002</c:v>
                </c:pt>
                <c:pt idx="11">
                  <c:v>61.166666666666664</c:v>
                </c:pt>
                <c:pt idx="12">
                  <c:v>809.6484375</c:v>
                </c:pt>
                <c:pt idx="13">
                  <c:v>535.08072916666663</c:v>
                </c:pt>
                <c:pt idx="14">
                  <c:v>34.010416666666671</c:v>
                </c:pt>
                <c:pt idx="15">
                  <c:v>2475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2-2D39-406A-A2CB-292EDFB12CE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[Budget TSs PrIO 2021.xlsx]Feuil1!Tableau croisé dynamique4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Feuil1!$B$3</c:f>
              <c:strCache>
                <c:ptCount val="1"/>
                <c:pt idx="0">
                  <c:v>Somme de Total Resources [k€]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Feuil1!$A$4:$A$18</c:f>
              <c:strCache>
                <c:ptCount val="14"/>
                <c:pt idx="0">
                  <c:v>CEA</c:v>
                </c:pt>
                <c:pt idx="1">
                  <c:v>CIEMAT</c:v>
                </c:pt>
                <c:pt idx="2">
                  <c:v>ENEA</c:v>
                </c:pt>
                <c:pt idx="3">
                  <c:v>EPFL</c:v>
                </c:pt>
                <c:pt idx="4">
                  <c:v>INRNE</c:v>
                </c:pt>
                <c:pt idx="5">
                  <c:v>IPPLM</c:v>
                </c:pt>
                <c:pt idx="6">
                  <c:v>IST</c:v>
                </c:pt>
                <c:pt idx="7">
                  <c:v>JSI</c:v>
                </c:pt>
                <c:pt idx="8">
                  <c:v>KIT</c:v>
                </c:pt>
                <c:pt idx="9">
                  <c:v>LPP-ERM-KMS</c:v>
                </c:pt>
                <c:pt idx="10">
                  <c:v>MPG</c:v>
                </c:pt>
                <c:pt idx="11">
                  <c:v>NCSRD</c:v>
                </c:pt>
                <c:pt idx="12">
                  <c:v>Not Allocated</c:v>
                </c:pt>
                <c:pt idx="13">
                  <c:v>UKAEA</c:v>
                </c:pt>
              </c:strCache>
            </c:strRef>
          </c:cat>
          <c:val>
            <c:numRef>
              <c:f>Feuil1!$B$4:$B$18</c:f>
              <c:numCache>
                <c:formatCode>0.0</c:formatCode>
                <c:ptCount val="14"/>
                <c:pt idx="0">
                  <c:v>211.16666599999999</c:v>
                </c:pt>
                <c:pt idx="1">
                  <c:v>76.375</c:v>
                </c:pt>
                <c:pt idx="2">
                  <c:v>552.17708300000004</c:v>
                </c:pt>
                <c:pt idx="3">
                  <c:v>311.97916699999996</c:v>
                </c:pt>
                <c:pt idx="4">
                  <c:v>6.28125</c:v>
                </c:pt>
                <c:pt idx="5">
                  <c:v>77.65625</c:v>
                </c:pt>
                <c:pt idx="6">
                  <c:v>61.875</c:v>
                </c:pt>
                <c:pt idx="7">
                  <c:v>64.1875</c:v>
                </c:pt>
                <c:pt idx="8">
                  <c:v>8.84375</c:v>
                </c:pt>
                <c:pt idx="9">
                  <c:v>18.979165999999999</c:v>
                </c:pt>
                <c:pt idx="10">
                  <c:v>839.5</c:v>
                </c:pt>
                <c:pt idx="11">
                  <c:v>4.7083329999999997</c:v>
                </c:pt>
                <c:pt idx="12">
                  <c:v>611.875</c:v>
                </c:pt>
                <c:pt idx="13">
                  <c:v>144.875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B0-44A4-BDF3-4784B7A4444B}"/>
            </c:ext>
          </c:extLst>
        </c:ser>
        <c:ser>
          <c:idx val="1"/>
          <c:order val="1"/>
          <c:tx>
            <c:strRef>
              <c:f>Feuil1!$C$3</c:f>
              <c:strCache>
                <c:ptCount val="1"/>
                <c:pt idx="0">
                  <c:v>Somme de Total Cons. Contr. [k€]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Feuil1!$A$4:$A$18</c:f>
              <c:strCache>
                <c:ptCount val="14"/>
                <c:pt idx="0">
                  <c:v>CEA</c:v>
                </c:pt>
                <c:pt idx="1">
                  <c:v>CIEMAT</c:v>
                </c:pt>
                <c:pt idx="2">
                  <c:v>ENEA</c:v>
                </c:pt>
                <c:pt idx="3">
                  <c:v>EPFL</c:v>
                </c:pt>
                <c:pt idx="4">
                  <c:v>INRNE</c:v>
                </c:pt>
                <c:pt idx="5">
                  <c:v>IPPLM</c:v>
                </c:pt>
                <c:pt idx="6">
                  <c:v>IST</c:v>
                </c:pt>
                <c:pt idx="7">
                  <c:v>JSI</c:v>
                </c:pt>
                <c:pt idx="8">
                  <c:v>KIT</c:v>
                </c:pt>
                <c:pt idx="9">
                  <c:v>LPP-ERM-KMS</c:v>
                </c:pt>
                <c:pt idx="10">
                  <c:v>MPG</c:v>
                </c:pt>
                <c:pt idx="11">
                  <c:v>NCSRD</c:v>
                </c:pt>
                <c:pt idx="12">
                  <c:v>Not Allocated</c:v>
                </c:pt>
                <c:pt idx="13">
                  <c:v>UKAEA</c:v>
                </c:pt>
              </c:strCache>
            </c:strRef>
          </c:cat>
          <c:val>
            <c:numRef>
              <c:f>Feuil1!$C$4:$C$18</c:f>
              <c:numCache>
                <c:formatCode>0.0</c:formatCode>
                <c:ptCount val="14"/>
                <c:pt idx="0">
                  <c:v>127.077084</c:v>
                </c:pt>
                <c:pt idx="1">
                  <c:v>38.1875</c:v>
                </c:pt>
                <c:pt idx="2">
                  <c:v>276.08854400000001</c:v>
                </c:pt>
                <c:pt idx="3">
                  <c:v>155.98958399999998</c:v>
                </c:pt>
                <c:pt idx="4">
                  <c:v>3.140625</c:v>
                </c:pt>
                <c:pt idx="5">
                  <c:v>24.036459000000001</c:v>
                </c:pt>
                <c:pt idx="6">
                  <c:v>30.9375</c:v>
                </c:pt>
                <c:pt idx="7">
                  <c:v>32.09375</c:v>
                </c:pt>
                <c:pt idx="8">
                  <c:v>4.421875</c:v>
                </c:pt>
                <c:pt idx="9">
                  <c:v>9.4895840000000007</c:v>
                </c:pt>
                <c:pt idx="10">
                  <c:v>394.375</c:v>
                </c:pt>
                <c:pt idx="11">
                  <c:v>2.3541669999999999</c:v>
                </c:pt>
                <c:pt idx="12">
                  <c:v>554.9375</c:v>
                </c:pt>
                <c:pt idx="13">
                  <c:v>72.4375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B0-44A4-BDF3-4784B7A4444B}"/>
            </c:ext>
          </c:extLst>
        </c:ser>
        <c:ser>
          <c:idx val="2"/>
          <c:order val="2"/>
          <c:tx>
            <c:strRef>
              <c:f>Feuil1!$D$3</c:f>
              <c:strCache>
                <c:ptCount val="1"/>
                <c:pt idx="0">
                  <c:v>Somme de Total PM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Feuil1!$A$4:$A$18</c:f>
              <c:strCache>
                <c:ptCount val="14"/>
                <c:pt idx="0">
                  <c:v>CEA</c:v>
                </c:pt>
                <c:pt idx="1">
                  <c:v>CIEMAT</c:v>
                </c:pt>
                <c:pt idx="2">
                  <c:v>ENEA</c:v>
                </c:pt>
                <c:pt idx="3">
                  <c:v>EPFL</c:v>
                </c:pt>
                <c:pt idx="4">
                  <c:v>INRNE</c:v>
                </c:pt>
                <c:pt idx="5">
                  <c:v>IPPLM</c:v>
                </c:pt>
                <c:pt idx="6">
                  <c:v>IST</c:v>
                </c:pt>
                <c:pt idx="7">
                  <c:v>JSI</c:v>
                </c:pt>
                <c:pt idx="8">
                  <c:v>KIT</c:v>
                </c:pt>
                <c:pt idx="9">
                  <c:v>LPP-ERM-KMS</c:v>
                </c:pt>
                <c:pt idx="10">
                  <c:v>MPG</c:v>
                </c:pt>
                <c:pt idx="11">
                  <c:v>NCSRD</c:v>
                </c:pt>
                <c:pt idx="12">
                  <c:v>Not Allocated</c:v>
                </c:pt>
                <c:pt idx="13">
                  <c:v>UKAEA</c:v>
                </c:pt>
              </c:strCache>
            </c:strRef>
          </c:cat>
          <c:val>
            <c:numRef>
              <c:f>Feuil1!$D$4:$D$18</c:f>
              <c:numCache>
                <c:formatCode>0.0</c:formatCode>
                <c:ptCount val="14"/>
                <c:pt idx="0">
                  <c:v>22.4</c:v>
                </c:pt>
                <c:pt idx="1">
                  <c:v>13</c:v>
                </c:pt>
                <c:pt idx="2">
                  <c:v>79</c:v>
                </c:pt>
                <c:pt idx="3">
                  <c:v>25</c:v>
                </c:pt>
                <c:pt idx="4">
                  <c:v>3</c:v>
                </c:pt>
                <c:pt idx="5">
                  <c:v>21</c:v>
                </c:pt>
                <c:pt idx="6">
                  <c:v>12</c:v>
                </c:pt>
                <c:pt idx="7">
                  <c:v>13</c:v>
                </c:pt>
                <c:pt idx="8">
                  <c:v>1</c:v>
                </c:pt>
                <c:pt idx="9">
                  <c:v>2</c:v>
                </c:pt>
                <c:pt idx="10">
                  <c:v>66</c:v>
                </c:pt>
                <c:pt idx="11">
                  <c:v>1</c:v>
                </c:pt>
                <c:pt idx="12">
                  <c:v>14</c:v>
                </c:pt>
                <c:pt idx="1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B0-44A4-BDF3-4784B7A444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8889016"/>
        <c:axId val="458894264"/>
      </c:barChart>
      <c:catAx>
        <c:axId val="458889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58894264"/>
        <c:crosses val="autoZero"/>
        <c:auto val="1"/>
        <c:lblAlgn val="ctr"/>
        <c:lblOffset val="100"/>
        <c:noMultiLvlLbl val="0"/>
      </c:catAx>
      <c:valAx>
        <c:axId val="458894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58889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232077292616755"/>
          <c:y val="0.10094410806206718"/>
          <c:w val="0.3176792270738325"/>
          <c:h val="0.316035718253527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[Budget TSs PrIO 2021.xlsx]Feuil1!Tableau croisé dynamique6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/>
              <a:t> Total PM </a:t>
            </a:r>
          </a:p>
        </c:rich>
      </c:tx>
      <c:layout>
        <c:manualLayout>
          <c:xMode val="edge"/>
          <c:yMode val="edge"/>
          <c:x val="0.7217907467448923"/>
          <c:y val="6.27450980392156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Feuil1!$B$22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E5-4C79-AC4B-E340D7737CC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E5-4C79-AC4B-E340D7737CC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E5-4C79-AC4B-E340D7737CC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7E5-4C79-AC4B-E340D7737CC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7E5-4C79-AC4B-E340D7737CC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7E5-4C79-AC4B-E340D7737CC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7E5-4C79-AC4B-E340D7737CC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7E5-4C79-AC4B-E340D7737CC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7E5-4C79-AC4B-E340D7737CC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7E5-4C79-AC4B-E340D7737CC1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7E5-4C79-AC4B-E340D7737CC1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B7E5-4C79-AC4B-E340D7737CC1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B7E5-4C79-AC4B-E340D7737CC1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B7E5-4C79-AC4B-E340D7737CC1}"/>
              </c:ext>
            </c:extLst>
          </c:dPt>
          <c:cat>
            <c:strRef>
              <c:f>Feuil1!$A$23:$A$37</c:f>
              <c:strCache>
                <c:ptCount val="14"/>
                <c:pt idx="0">
                  <c:v>CEA</c:v>
                </c:pt>
                <c:pt idx="1">
                  <c:v>CIEMAT</c:v>
                </c:pt>
                <c:pt idx="2">
                  <c:v>ENEA</c:v>
                </c:pt>
                <c:pt idx="3">
                  <c:v>EPFL</c:v>
                </c:pt>
                <c:pt idx="4">
                  <c:v>INRNE</c:v>
                </c:pt>
                <c:pt idx="5">
                  <c:v>IPPLM</c:v>
                </c:pt>
                <c:pt idx="6">
                  <c:v>IST</c:v>
                </c:pt>
                <c:pt idx="7">
                  <c:v>JSI</c:v>
                </c:pt>
                <c:pt idx="8">
                  <c:v>KIT</c:v>
                </c:pt>
                <c:pt idx="9">
                  <c:v>LPP-ERM-KMS</c:v>
                </c:pt>
                <c:pt idx="10">
                  <c:v>MPG</c:v>
                </c:pt>
                <c:pt idx="11">
                  <c:v>NCSRD</c:v>
                </c:pt>
                <c:pt idx="12">
                  <c:v>Not Allocated</c:v>
                </c:pt>
                <c:pt idx="13">
                  <c:v>UKAEA</c:v>
                </c:pt>
              </c:strCache>
            </c:strRef>
          </c:cat>
          <c:val>
            <c:numRef>
              <c:f>Feuil1!$B$23:$B$37</c:f>
              <c:numCache>
                <c:formatCode>0.0</c:formatCode>
                <c:ptCount val="14"/>
                <c:pt idx="0">
                  <c:v>22.4</c:v>
                </c:pt>
                <c:pt idx="1">
                  <c:v>13</c:v>
                </c:pt>
                <c:pt idx="2">
                  <c:v>79</c:v>
                </c:pt>
                <c:pt idx="3">
                  <c:v>25</c:v>
                </c:pt>
                <c:pt idx="4">
                  <c:v>3</c:v>
                </c:pt>
                <c:pt idx="5">
                  <c:v>21</c:v>
                </c:pt>
                <c:pt idx="6">
                  <c:v>12</c:v>
                </c:pt>
                <c:pt idx="7">
                  <c:v>13</c:v>
                </c:pt>
                <c:pt idx="8">
                  <c:v>1</c:v>
                </c:pt>
                <c:pt idx="9">
                  <c:v>2</c:v>
                </c:pt>
                <c:pt idx="10">
                  <c:v>66</c:v>
                </c:pt>
                <c:pt idx="11">
                  <c:v>1</c:v>
                </c:pt>
                <c:pt idx="12">
                  <c:v>14</c:v>
                </c:pt>
                <c:pt idx="1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B7E5-4C79-AC4B-E340D7737C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332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6332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>
              <a:defRPr sz="12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17/06/2021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>
              <a:defRPr sz="12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‹N°›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332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6332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17/06/2021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9" tIns="47414" rIns="94829" bIns="4741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4829" tIns="47414" rIns="94829" bIns="4741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png" descr="EUROFUSION PowerPoint MASTER DECKBLATT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350"/>
            <a:ext cx="9144000" cy="653169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5" y="-457200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6" y="5691683"/>
            <a:ext cx="1295375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5661248"/>
            <a:ext cx="3168352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12" name="Bild 13" descr="EU_und_Text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7057" y="5805265"/>
            <a:ext cx="4025423" cy="75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71038"/>
          </a:xfrm>
        </p:spPr>
        <p:txBody>
          <a:bodyPr/>
          <a:lstStyle>
            <a:lvl1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 sz="2400" b="1">
                <a:latin typeface="+mj-lt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−"/>
              <a:defRPr sz="2000">
                <a:solidFill>
                  <a:srgbClr val="002060"/>
                </a:solidFill>
                <a:latin typeface="+mj-lt"/>
                <a:cs typeface="Arial" panose="020B0604020202020204" pitchFamily="34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3pPr>
            <a:lvl4pPr marL="1714500" indent="-342900">
              <a:buFont typeface="Arial" panose="020B0604020202020204" pitchFamily="34" charset="0"/>
              <a:buChar char="•"/>
              <a:defRPr sz="2000" baseline="0">
                <a:solidFill>
                  <a:srgbClr val="002060"/>
                </a:solidFill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pic>
        <p:nvPicPr>
          <p:cNvPr id="9" name="Picture 8" descr="EurofusionDisc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220092"/>
            <a:ext cx="458197" cy="46570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7543800" cy="914400"/>
          </a:xfrm>
        </p:spPr>
        <p:txBody>
          <a:bodyPr>
            <a:normAutofit/>
          </a:bodyPr>
          <a:lstStyle>
            <a:lvl1pPr algn="l">
              <a:lnSpc>
                <a:spcPts val="3200"/>
              </a:lnSpc>
              <a:defRPr sz="3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 of title</a:t>
            </a:r>
            <a:endParaRPr lang="en-GB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827584" y="6597352"/>
            <a:ext cx="8235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dirty="0">
                <a:latin typeface="+mn-lt"/>
                <a:cs typeface="Arial" panose="020B0604020202020204" pitchFamily="34" charset="0"/>
              </a:rPr>
              <a:t>X. Litaudon et al </a:t>
            </a:r>
            <a:r>
              <a:rPr lang="en-GB" sz="1100" b="0" dirty="0">
                <a:latin typeface="+mn-lt"/>
                <a:cs typeface="Arial" panose="020B0604020202020204" pitchFamily="34" charset="0"/>
              </a:rPr>
              <a:t>| Project Board | 17 June</a:t>
            </a:r>
            <a:r>
              <a:rPr lang="en-GB" sz="1100" b="0" baseline="0" dirty="0">
                <a:latin typeface="+mn-lt"/>
                <a:cs typeface="Arial" panose="020B0604020202020204" pitchFamily="34" charset="0"/>
              </a:rPr>
              <a:t> </a:t>
            </a:r>
            <a:r>
              <a:rPr lang="en-GB" sz="1100" b="0" dirty="0">
                <a:latin typeface="+mn-lt"/>
                <a:cs typeface="Arial" panose="020B0604020202020204" pitchFamily="34" charset="0"/>
              </a:rPr>
              <a:t>2021 | Page </a:t>
            </a:r>
            <a:fld id="{6A6D9FA1-99C7-4910-8E32-B85D378B0060}" type="slidenum">
              <a:rPr lang="en-GB" sz="1100" b="1" smtClean="0">
                <a:latin typeface="+mn-lt"/>
                <a:cs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GB" sz="1100" b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17/06/2021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378" y="2132856"/>
            <a:ext cx="8941466" cy="1512168"/>
          </a:xfrm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Pr</a:t>
            </a:r>
            <a:r>
              <a:rPr lang="en-US" sz="3600" dirty="0"/>
              <a:t>eparation of </a:t>
            </a:r>
            <a:r>
              <a:rPr lang="en-US" sz="3600" dirty="0">
                <a:solidFill>
                  <a:srgbClr val="FF0000"/>
                </a:solidFill>
              </a:rPr>
              <a:t>I</a:t>
            </a:r>
            <a:r>
              <a:rPr lang="en-US" sz="3600" dirty="0"/>
              <a:t>TER </a:t>
            </a:r>
            <a:r>
              <a:rPr lang="en-US" sz="3600" dirty="0">
                <a:solidFill>
                  <a:srgbClr val="FF0000"/>
                </a:solidFill>
              </a:rPr>
              <a:t>O</a:t>
            </a:r>
            <a:r>
              <a:rPr lang="en-US" sz="3600" dirty="0"/>
              <a:t>peration, </a:t>
            </a:r>
            <a:r>
              <a:rPr lang="en-US" sz="3600" dirty="0" err="1"/>
              <a:t>WPPrIO</a:t>
            </a:r>
            <a:r>
              <a:rPr lang="en-US" sz="3600" dirty="0"/>
              <a:t> </a:t>
            </a:r>
            <a:endParaRPr lang="en-US" sz="3600" dirty="0">
              <a:latin typeface="+mj-lt"/>
            </a:endParaRPr>
          </a:p>
        </p:txBody>
      </p:sp>
      <p:pic>
        <p:nvPicPr>
          <p:cNvPr id="7" name="Image 16" descr="bandeau_titre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0784" y="5362137"/>
            <a:ext cx="1929494" cy="1379231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395536" y="4293096"/>
            <a:ext cx="5544616" cy="648072"/>
          </a:xfrm>
        </p:spPr>
        <p:txBody>
          <a:bodyPr>
            <a:normAutofit/>
          </a:bodyPr>
          <a:lstStyle/>
          <a:p>
            <a:r>
              <a:rPr lang="it-IT" dirty="0"/>
              <a:t>X. Litaudon (PL), Gloria Falchetto (PSO)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35"/>
    </mc:Choice>
    <mc:Fallback xmlns="">
      <p:transition spd="slow" advTm="56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472608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Plasma breakdown/burn-through simulation tools and application for ITER operation plasma</a:t>
            </a:r>
          </a:p>
          <a:p>
            <a:pPr lvl="1"/>
            <a:r>
              <a:rPr lang="en-US" dirty="0"/>
              <a:t>modelling of the variation of the plasma volume during the plasma initiation phase + ECRH absorption </a:t>
            </a:r>
            <a:endParaRPr lang="fr-FR" dirty="0"/>
          </a:p>
          <a:p>
            <a:pPr lvl="0"/>
            <a:r>
              <a:rPr lang="en-US" dirty="0"/>
              <a:t>IR synthetic diagnostic and first wall/</a:t>
            </a:r>
            <a:r>
              <a:rPr lang="en-US" dirty="0" err="1"/>
              <a:t>divertor</a:t>
            </a:r>
            <a:r>
              <a:rPr lang="en-US" dirty="0"/>
              <a:t> monitoring system for real time </a:t>
            </a:r>
            <a:r>
              <a:rPr lang="en-US" dirty="0" smtClean="0"/>
              <a:t>PFC’s protection </a:t>
            </a:r>
          </a:p>
          <a:p>
            <a:pPr lvl="1"/>
            <a:r>
              <a:rPr lang="en-US" dirty="0" smtClean="0"/>
              <a:t>Ray-tracing </a:t>
            </a:r>
          </a:p>
          <a:p>
            <a:pPr lvl="1"/>
            <a:r>
              <a:rPr lang="en-US" dirty="0" smtClean="0"/>
              <a:t>Automatic thermal </a:t>
            </a:r>
            <a:r>
              <a:rPr lang="en-US" dirty="0"/>
              <a:t>event </a:t>
            </a:r>
            <a:r>
              <a:rPr lang="en-US" dirty="0" smtClean="0"/>
              <a:t>detection (AI) – joint EEG with WPW7X  </a:t>
            </a:r>
          </a:p>
          <a:p>
            <a:pPr lvl="0"/>
            <a:r>
              <a:rPr lang="en-US" dirty="0" smtClean="0"/>
              <a:t>Synthetic </a:t>
            </a:r>
            <a:r>
              <a:rPr lang="en-US" dirty="0"/>
              <a:t>diagnostic for the Fiber Optics Current Sensor based on JET experience</a:t>
            </a:r>
            <a:endParaRPr lang="fr-FR" dirty="0"/>
          </a:p>
          <a:p>
            <a:pPr lvl="0"/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EUROfusion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databases on disruption, core confinement and pedestal (FP8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resource)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Beyond 2021, this SP should be expanded towards the scenario design for ITER first experimental campaigns (pending extra resources)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SP-2: P</a:t>
            </a:r>
            <a:r>
              <a:rPr lang="en-US" dirty="0" smtClean="0"/>
              <a:t>reparation </a:t>
            </a:r>
            <a:r>
              <a:rPr lang="en-US" dirty="0"/>
              <a:t>of ITER first experimental campaigns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885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942377"/>
            <a:ext cx="8820472" cy="5805264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EUROfusion</a:t>
            </a:r>
            <a:r>
              <a:rPr lang="en-US" dirty="0"/>
              <a:t> Operation Network </a:t>
            </a:r>
          </a:p>
          <a:p>
            <a:pPr lvl="1"/>
            <a:r>
              <a:rPr lang="en-US" dirty="0"/>
              <a:t>Facilitate stronger connection between the operational groups of European facilities to share operational experience, improve reliability and performance</a:t>
            </a:r>
          </a:p>
          <a:p>
            <a:pPr lvl="1"/>
            <a:r>
              <a:rPr lang="en-US" dirty="0"/>
              <a:t>Review and support training of operators </a:t>
            </a:r>
          </a:p>
          <a:p>
            <a:pPr lvl="1"/>
            <a:r>
              <a:rPr lang="en-US" dirty="0"/>
              <a:t>Set up competency based subnetworks (NBI seminars, Wall Conditioning, …) </a:t>
            </a:r>
          </a:p>
          <a:p>
            <a:pPr lvl="1"/>
            <a:r>
              <a:rPr lang="en-US" dirty="0"/>
              <a:t>Support the EUROfusion preparations for the (integrated) commissioning and operation of ITER</a:t>
            </a:r>
          </a:p>
          <a:p>
            <a:r>
              <a:rPr lang="en-US" dirty="0"/>
              <a:t>Review the various practices for training EUROfusion staff to operational issues in the different EUROfusion facilities</a:t>
            </a:r>
          </a:p>
          <a:p>
            <a:r>
              <a:rPr lang="en-US" dirty="0"/>
              <a:t>Knowledge capture of commissioning and operational experience starting with wall conditioning that will directly impact ITER integrated commissioning and initial operation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EEG </a:t>
            </a:r>
            <a:r>
              <a:rPr lang="en-US" dirty="0">
                <a:solidFill>
                  <a:srgbClr val="FF0000"/>
                </a:solidFill>
              </a:rPr>
              <a:t>Training: e.g. Wall conditioning (IO support)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Contribute to ITER </a:t>
            </a:r>
            <a:r>
              <a:rPr lang="en-US" dirty="0">
                <a:solidFill>
                  <a:srgbClr val="FF0000"/>
                </a:solidFill>
              </a:rPr>
              <a:t>FILD diagnostic design – on hold </a:t>
            </a:r>
          </a:p>
          <a:p>
            <a:pPr lvl="1"/>
            <a:r>
              <a:rPr lang="fr-FR" dirty="0" err="1" smtClean="0"/>
              <a:t>review</a:t>
            </a:r>
            <a:r>
              <a:rPr lang="fr-FR" dirty="0" smtClean="0"/>
              <a:t>: </a:t>
            </a:r>
            <a:r>
              <a:rPr lang="en-GB" dirty="0"/>
              <a:t>reciprocating scintillator detector or dedicated IR based solution ?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SP-3: Plasma and sub-systems operation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328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512" y="967092"/>
            <a:ext cx="8496944" cy="3744416"/>
          </a:xfrm>
        </p:spPr>
        <p:txBody>
          <a:bodyPr/>
          <a:lstStyle/>
          <a:p>
            <a:r>
              <a:rPr lang="en-GB" dirty="0"/>
              <a:t>Support  </a:t>
            </a:r>
            <a:r>
              <a:rPr lang="en-GB" dirty="0" err="1"/>
              <a:t>EUROfusion</a:t>
            </a:r>
            <a:r>
              <a:rPr lang="en-GB" dirty="0"/>
              <a:t> experts at NBTF (</a:t>
            </a:r>
            <a:r>
              <a:rPr lang="en-GB" dirty="0" err="1"/>
              <a:t>Consorzio</a:t>
            </a:r>
            <a:r>
              <a:rPr lang="en-GB" dirty="0"/>
              <a:t> RFX/</a:t>
            </a:r>
            <a:r>
              <a:rPr lang="en-GB" dirty="0" err="1"/>
              <a:t>Padova</a:t>
            </a:r>
            <a:r>
              <a:rPr lang="en-GB" dirty="0"/>
              <a:t>)</a:t>
            </a:r>
          </a:p>
          <a:p>
            <a:pPr lvl="1"/>
            <a:r>
              <a:rPr lang="en-US" dirty="0"/>
              <a:t>Participate in the operation of the ITER Neutral Beam Test Facility  SPIDER and MITICA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Up to 14 </a:t>
            </a:r>
            <a:r>
              <a:rPr lang="en-US" dirty="0" err="1">
                <a:solidFill>
                  <a:srgbClr val="FF0000"/>
                </a:solidFill>
              </a:rPr>
              <a:t>ppy</a:t>
            </a:r>
            <a:r>
              <a:rPr lang="en-US" dirty="0">
                <a:solidFill>
                  <a:srgbClr val="FF0000"/>
                </a:solidFill>
              </a:rPr>
              <a:t>/y 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Support </a:t>
            </a:r>
            <a:r>
              <a:rPr lang="en-GB" dirty="0" err="1"/>
              <a:t>EUROfusion</a:t>
            </a:r>
            <a:r>
              <a:rPr lang="en-GB" dirty="0"/>
              <a:t> experts at ELISE (IPP/</a:t>
            </a:r>
            <a:r>
              <a:rPr lang="en-GB" dirty="0" err="1"/>
              <a:t>Garching</a:t>
            </a:r>
            <a:r>
              <a:rPr lang="en-GB" dirty="0"/>
              <a:t>)</a:t>
            </a:r>
          </a:p>
          <a:p>
            <a:pPr lvl="1"/>
            <a:r>
              <a:rPr lang="en-US" dirty="0"/>
              <a:t>ELISE and BATMAN Upgrade for the demonstration of CW operation in Deuterium or Hydrogen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Up to 6 </a:t>
            </a:r>
            <a:r>
              <a:rPr lang="en-US" dirty="0" err="1">
                <a:solidFill>
                  <a:srgbClr val="FF0000"/>
                </a:solidFill>
              </a:rPr>
              <a:t>ppy</a:t>
            </a:r>
            <a:r>
              <a:rPr lang="en-US" dirty="0">
                <a:solidFill>
                  <a:srgbClr val="FF0000"/>
                </a:solidFill>
              </a:rPr>
              <a:t>/y 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Participation in the NBTF Advisory Committee</a:t>
            </a:r>
            <a:endParaRPr lang="en-US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SP-4: </a:t>
            </a:r>
            <a:r>
              <a:rPr lang="en-US" dirty="0" smtClean="0"/>
              <a:t>Neutral </a:t>
            </a:r>
            <a:r>
              <a:rPr lang="en-US" dirty="0"/>
              <a:t>Beam </a:t>
            </a:r>
            <a:r>
              <a:rPr lang="en-US" dirty="0" smtClean="0"/>
              <a:t>Test </a:t>
            </a:r>
            <a:r>
              <a:rPr lang="en-US" dirty="0"/>
              <a:t>Facility and R&amp;D for </a:t>
            </a:r>
            <a:r>
              <a:rPr lang="en-US" dirty="0" smtClean="0"/>
              <a:t>ITER </a:t>
            </a:r>
            <a:r>
              <a:rPr lang="en-US" dirty="0"/>
              <a:t>Neutral Beam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8404" y="4509120"/>
            <a:ext cx="4899160" cy="208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87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980728"/>
            <a:ext cx="8712968" cy="5760640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Assumption: JET operation ends in 2021</a:t>
            </a:r>
          </a:p>
          <a:p>
            <a:r>
              <a:rPr lang="en-GB" dirty="0"/>
              <a:t>2022 and 2023 resources allocated to complete DT analysis </a:t>
            </a:r>
          </a:p>
          <a:p>
            <a:r>
              <a:rPr lang="en-GB" dirty="0"/>
              <a:t>2021 elaboration of </a:t>
            </a:r>
            <a:r>
              <a:rPr lang="en-GB" dirty="0" err="1"/>
              <a:t>EUROfusion</a:t>
            </a:r>
            <a:r>
              <a:rPr lang="en-GB" dirty="0"/>
              <a:t> activities for ITER</a:t>
            </a:r>
          </a:p>
          <a:p>
            <a:pPr lvl="1"/>
            <a:r>
              <a:rPr lang="en-GB" b="1" dirty="0" err="1">
                <a:solidFill>
                  <a:srgbClr val="FF0000"/>
                </a:solidFill>
              </a:rPr>
              <a:t>Neutronics</a:t>
            </a:r>
            <a:r>
              <a:rPr lang="en-GB" b="1" dirty="0">
                <a:solidFill>
                  <a:srgbClr val="FF0000"/>
                </a:solidFill>
              </a:rPr>
              <a:t>, nuclear instrumentation  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Working group (</a:t>
            </a:r>
            <a:r>
              <a:rPr lang="en-GB" b="1" dirty="0" err="1">
                <a:solidFill>
                  <a:srgbClr val="FF0000"/>
                </a:solidFill>
              </a:rPr>
              <a:t>EUROfusion</a:t>
            </a:r>
            <a:r>
              <a:rPr lang="en-GB" b="1" dirty="0">
                <a:solidFill>
                  <a:srgbClr val="FF0000"/>
                </a:solidFill>
              </a:rPr>
              <a:t>, IO, F4E) to define the 2022-2025 activities </a:t>
            </a:r>
          </a:p>
          <a:p>
            <a:pPr lvl="2"/>
            <a:r>
              <a:rPr lang="en-US" dirty="0"/>
              <a:t>Rosaria </a:t>
            </a:r>
            <a:r>
              <a:rPr lang="en-US" dirty="0" err="1"/>
              <a:t>Villari</a:t>
            </a:r>
            <a:r>
              <a:rPr lang="en-US" dirty="0"/>
              <a:t>     ENEA  Chair </a:t>
            </a:r>
          </a:p>
          <a:p>
            <a:pPr lvl="2"/>
            <a:r>
              <a:rPr lang="en-US" dirty="0"/>
              <a:t>Yannick </a:t>
            </a:r>
            <a:r>
              <a:rPr lang="en-US" dirty="0" err="1"/>
              <a:t>Peneliau</a:t>
            </a:r>
            <a:r>
              <a:rPr lang="en-US" dirty="0"/>
              <a:t> CEA     </a:t>
            </a:r>
            <a:endParaRPr lang="fr-FR" dirty="0"/>
          </a:p>
          <a:p>
            <a:pPr lvl="2"/>
            <a:r>
              <a:rPr lang="en-US" dirty="0"/>
              <a:t>Lee         Packer  CCFE      </a:t>
            </a:r>
            <a:endParaRPr lang="fr-FR" dirty="0"/>
          </a:p>
          <a:p>
            <a:pPr lvl="2"/>
            <a:r>
              <a:rPr lang="fr-FR" dirty="0"/>
              <a:t>Rafael   </a:t>
            </a:r>
            <a:r>
              <a:rPr lang="fr-FR" dirty="0" err="1"/>
              <a:t>Jaurez</a:t>
            </a:r>
            <a:r>
              <a:rPr lang="fr-FR" dirty="0"/>
              <a:t>   CIEMAT </a:t>
            </a:r>
          </a:p>
          <a:p>
            <a:pPr lvl="2"/>
            <a:r>
              <a:rPr lang="fr-FR" dirty="0"/>
              <a:t>Maurizio </a:t>
            </a:r>
            <a:r>
              <a:rPr lang="fr-FR" dirty="0" err="1"/>
              <a:t>Angelone</a:t>
            </a:r>
            <a:r>
              <a:rPr lang="fr-FR" dirty="0"/>
              <a:t> ENEA             </a:t>
            </a:r>
          </a:p>
          <a:p>
            <a:pPr lvl="2"/>
            <a:r>
              <a:rPr lang="fr-FR" dirty="0"/>
              <a:t>Jerzy      </a:t>
            </a:r>
            <a:r>
              <a:rPr lang="fr-FR" dirty="0" err="1"/>
              <a:t>Mietelski</a:t>
            </a:r>
            <a:r>
              <a:rPr lang="fr-FR" dirty="0"/>
              <a:t> IPPLM               </a:t>
            </a:r>
          </a:p>
          <a:p>
            <a:pPr lvl="2"/>
            <a:r>
              <a:rPr lang="fr-FR" dirty="0"/>
              <a:t>Luka      </a:t>
            </a:r>
            <a:r>
              <a:rPr lang="fr-FR" dirty="0" err="1"/>
              <a:t>Snoj</a:t>
            </a:r>
            <a:r>
              <a:rPr lang="fr-FR" dirty="0"/>
              <a:t>       JSI          </a:t>
            </a:r>
          </a:p>
          <a:p>
            <a:pPr lvl="2"/>
            <a:r>
              <a:rPr lang="en-US" dirty="0"/>
              <a:t>Dieter   </a:t>
            </a:r>
            <a:r>
              <a:rPr lang="en-US" dirty="0" err="1"/>
              <a:t>Leichtle</a:t>
            </a:r>
            <a:r>
              <a:rPr lang="en-US" dirty="0"/>
              <a:t> KIT        </a:t>
            </a:r>
            <a:endParaRPr lang="fr-FR" dirty="0"/>
          </a:p>
          <a:p>
            <a:pPr lvl="2"/>
            <a:r>
              <a:rPr lang="en-US" dirty="0"/>
              <a:t>Theodora </a:t>
            </a:r>
            <a:r>
              <a:rPr lang="en-US" dirty="0" err="1"/>
              <a:t>Vasilopoulou</a:t>
            </a:r>
            <a:r>
              <a:rPr lang="en-US" dirty="0"/>
              <a:t> NCSRD  </a:t>
            </a:r>
          </a:p>
          <a:p>
            <a:pPr lvl="2"/>
            <a:r>
              <a:rPr lang="de-DE" dirty="0"/>
              <a:t>M</a:t>
            </a:r>
            <a:r>
              <a:rPr lang="de-DE" b="1" dirty="0"/>
              <a:t>. </a:t>
            </a:r>
            <a:r>
              <a:rPr lang="de-DE" b="1" dirty="0" err="1"/>
              <a:t>Loughlin</a:t>
            </a:r>
            <a:r>
              <a:rPr lang="de-DE" b="1" dirty="0"/>
              <a:t>, IO </a:t>
            </a:r>
            <a:r>
              <a:rPr lang="de-DE" b="1" dirty="0" err="1"/>
              <a:t>and</a:t>
            </a:r>
            <a:r>
              <a:rPr lang="de-DE" b="1" dirty="0"/>
              <a:t> M. </a:t>
            </a:r>
            <a:r>
              <a:rPr lang="de-DE" b="1" dirty="0" err="1"/>
              <a:t>Fabbri</a:t>
            </a:r>
            <a:r>
              <a:rPr lang="de-DE" b="1" dirty="0"/>
              <a:t>, F4E</a:t>
            </a:r>
            <a:endParaRPr lang="fr-FR" b="1" dirty="0"/>
          </a:p>
          <a:p>
            <a:pPr lvl="1"/>
            <a:endParaRPr lang="en-GB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SP-5: </a:t>
            </a:r>
            <a:r>
              <a:rPr lang="en-US" dirty="0" err="1"/>
              <a:t>Neutronics</a:t>
            </a:r>
            <a:r>
              <a:rPr lang="en-US" dirty="0"/>
              <a:t>, Nuclear Waste and Safety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27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Roles</a:t>
            </a:r>
            <a:r>
              <a:rPr lang="fr-FR" dirty="0"/>
              <a:t> and </a:t>
            </a:r>
            <a:r>
              <a:rPr lang="fr-FR" dirty="0" err="1"/>
              <a:t>Responsibilities</a:t>
            </a:r>
            <a:r>
              <a:rPr lang="fr-FR" dirty="0"/>
              <a:t>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399"/>
            <a:ext cx="9144000" cy="597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3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07504" y="980728"/>
            <a:ext cx="5040560" cy="5943600"/>
          </a:xfrm>
          <a:noFill/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WPTE</a:t>
            </a:r>
          </a:p>
          <a:p>
            <a:pPr lvl="1"/>
            <a:r>
              <a:rPr lang="en-US" dirty="0"/>
              <a:t>Specific ITER experiments and validation of the ITER tools</a:t>
            </a:r>
          </a:p>
          <a:p>
            <a:pPr lvl="1"/>
            <a:r>
              <a:rPr lang="en-US" dirty="0"/>
              <a:t>Plasma breakdown experiments </a:t>
            </a:r>
          </a:p>
          <a:p>
            <a:pPr lvl="1"/>
            <a:r>
              <a:rPr lang="en-US" dirty="0"/>
              <a:t>Validation of synthetic diagnostics  development </a:t>
            </a:r>
          </a:p>
          <a:p>
            <a:pPr lvl="1"/>
            <a:r>
              <a:rPr lang="en-US" dirty="0"/>
              <a:t>Real time protection of the plasma facing components</a:t>
            </a:r>
          </a:p>
          <a:p>
            <a:pPr lvl="1"/>
            <a:r>
              <a:rPr lang="en-US" dirty="0"/>
              <a:t>Multi-machines databases </a:t>
            </a:r>
          </a:p>
          <a:p>
            <a:r>
              <a:rPr lang="en-US" dirty="0"/>
              <a:t>WPPWIE: </a:t>
            </a:r>
          </a:p>
          <a:p>
            <a:pPr lvl="1"/>
            <a:r>
              <a:rPr lang="en-US" dirty="0"/>
              <a:t>ITER first wall issues</a:t>
            </a:r>
          </a:p>
          <a:p>
            <a:pPr lvl="1"/>
            <a:r>
              <a:rPr lang="en-US" dirty="0"/>
              <a:t>Wall conditioning topics</a:t>
            </a:r>
            <a:endParaRPr lang="fr-FR" dirty="0"/>
          </a:p>
          <a:p>
            <a:pPr lvl="0"/>
            <a:r>
              <a:rPr lang="en-US" dirty="0"/>
              <a:t>WPSA</a:t>
            </a:r>
          </a:p>
          <a:p>
            <a:pPr lvl="1"/>
            <a:r>
              <a:rPr lang="en-US" dirty="0"/>
              <a:t>Specific ITER experiments and plasma simulator development</a:t>
            </a:r>
          </a:p>
          <a:p>
            <a:pPr lvl="1"/>
            <a:r>
              <a:rPr lang="en-US" dirty="0"/>
              <a:t>Plasma breakdown experiments</a:t>
            </a:r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Interfaces to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WPs</a:t>
            </a:r>
            <a:r>
              <a:rPr lang="fr-FR" dirty="0"/>
              <a:t> </a:t>
            </a:r>
          </a:p>
        </p:txBody>
      </p:sp>
      <p:sp>
        <p:nvSpPr>
          <p:cNvPr id="4" name="Espace réservé du contenu 1"/>
          <p:cNvSpPr txBox="1">
            <a:spLocks/>
          </p:cNvSpPr>
          <p:nvPr/>
        </p:nvSpPr>
        <p:spPr>
          <a:xfrm>
            <a:off x="5004048" y="980728"/>
            <a:ext cx="4139952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−"/>
              <a:defRPr sz="2000" kern="1200">
                <a:solidFill>
                  <a:srgbClr val="002060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WPAC/E-TASC </a:t>
            </a:r>
          </a:p>
          <a:p>
            <a:pPr lvl="1"/>
            <a:r>
              <a:rPr lang="en-US" dirty="0"/>
              <a:t>HPC/Gateway</a:t>
            </a:r>
          </a:p>
          <a:p>
            <a:pPr lvl="1"/>
            <a:r>
              <a:rPr lang="en-US" dirty="0"/>
              <a:t>IMAS support </a:t>
            </a:r>
          </a:p>
          <a:p>
            <a:pPr lvl="1"/>
            <a:r>
              <a:rPr lang="en-US" dirty="0" err="1"/>
              <a:t>EUROfusion</a:t>
            </a:r>
            <a:r>
              <a:rPr lang="en-US" dirty="0"/>
              <a:t> databases</a:t>
            </a:r>
          </a:p>
          <a:p>
            <a:pPr lvl="1"/>
            <a:r>
              <a:rPr lang="en-US" dirty="0"/>
              <a:t>TSVV11 and thrust on whole device modelling </a:t>
            </a:r>
            <a:endParaRPr lang="fr-FR" dirty="0"/>
          </a:p>
          <a:p>
            <a:r>
              <a:rPr lang="en-US" dirty="0"/>
              <a:t>WPW7X  </a:t>
            </a:r>
          </a:p>
          <a:p>
            <a:pPr lvl="1"/>
            <a:r>
              <a:rPr lang="en-US" dirty="0"/>
              <a:t>Real time protection of PFC</a:t>
            </a:r>
            <a:endParaRPr lang="fr-FR" dirty="0"/>
          </a:p>
          <a:p>
            <a:r>
              <a:rPr lang="en-US" dirty="0"/>
              <a:t>WPPRD</a:t>
            </a:r>
          </a:p>
          <a:p>
            <a:pPr lvl="1"/>
            <a:r>
              <a:rPr lang="en-US" dirty="0"/>
              <a:t>Neutral Beam system. </a:t>
            </a:r>
            <a:endParaRPr lang="fr-FR" dirty="0"/>
          </a:p>
          <a:p>
            <a:endParaRPr lang="fr-FR" dirty="0"/>
          </a:p>
        </p:txBody>
      </p:sp>
      <p:sp>
        <p:nvSpPr>
          <p:cNvPr id="5" name="Espace réservé du contenu 1"/>
          <p:cNvSpPr txBox="1">
            <a:spLocks/>
          </p:cNvSpPr>
          <p:nvPr/>
        </p:nvSpPr>
        <p:spPr>
          <a:xfrm>
            <a:off x="5117152" y="5727576"/>
            <a:ext cx="423139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−"/>
              <a:defRPr sz="2000" kern="1200">
                <a:solidFill>
                  <a:srgbClr val="002060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+ link with the ITPA groups </a:t>
            </a:r>
          </a:p>
        </p:txBody>
      </p:sp>
    </p:spTree>
    <p:extLst>
      <p:ext uri="{BB962C8B-B14F-4D97-AF65-F5344CB8AC3E}">
        <p14:creationId xmlns:p14="http://schemas.microsoft.com/office/powerpoint/2010/main" val="259547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GB" cap="all" dirty="0"/>
              <a:t>PLANNING (</a:t>
            </a:r>
            <a:r>
              <a:rPr lang="en-GB" dirty="0"/>
              <a:t>Gantt chart)</a:t>
            </a:r>
            <a:r>
              <a:rPr lang="en-GB" cap="all" dirty="0"/>
              <a:t>, milestones, deliverables </a:t>
            </a:r>
            <a:endParaRPr lang="fr-FR" cap="all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99920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2021 </a:t>
            </a:r>
            <a:r>
              <a:rPr lang="fr-FR" dirty="0" err="1"/>
              <a:t>Milestones</a:t>
            </a:r>
            <a:r>
              <a:rPr lang="fr-FR" dirty="0"/>
              <a:t> and Grant </a:t>
            </a:r>
            <a:r>
              <a:rPr lang="fr-FR" dirty="0" err="1"/>
              <a:t>Deliverables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247121"/>
              </p:ext>
            </p:extLst>
          </p:nvPr>
        </p:nvGraphicFramePr>
        <p:xfrm>
          <a:off x="179512" y="5445224"/>
          <a:ext cx="8856983" cy="908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9781">
                  <a:extLst>
                    <a:ext uri="{9D8B030D-6E8A-4147-A177-3AD203B41FA5}">
                      <a16:colId xmlns:a16="http://schemas.microsoft.com/office/drawing/2014/main" val="1636486435"/>
                    </a:ext>
                  </a:extLst>
                </a:gridCol>
                <a:gridCol w="6615076">
                  <a:extLst>
                    <a:ext uri="{9D8B030D-6E8A-4147-A177-3AD203B41FA5}">
                      <a16:colId xmlns:a16="http://schemas.microsoft.com/office/drawing/2014/main" val="479292535"/>
                    </a:ext>
                  </a:extLst>
                </a:gridCol>
                <a:gridCol w="1152126">
                  <a:extLst>
                    <a:ext uri="{9D8B030D-6E8A-4147-A177-3AD203B41FA5}">
                      <a16:colId xmlns:a16="http://schemas.microsoft.com/office/drawing/2014/main" val="1639015876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no.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Deliverables 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Due Date </a:t>
                      </a:r>
                      <a:endParaRPr lang="fr-FR" sz="16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6152950"/>
                  </a:ext>
                </a:extLst>
              </a:tr>
              <a:tr h="358905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PRIO.D.11 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Report on </a:t>
                      </a:r>
                      <a:r>
                        <a:rPr lang="en-GB" sz="1800" dirty="0" err="1">
                          <a:effectLst/>
                        </a:rPr>
                        <a:t>EUROfusion</a:t>
                      </a:r>
                      <a:r>
                        <a:rPr lang="en-GB" sz="1800" dirty="0">
                          <a:effectLst/>
                        </a:rPr>
                        <a:t> participation in ITER NBTF, ELISE and BUG activities </a:t>
                      </a:r>
                      <a:endParaRPr lang="fr-F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Dec. 2021 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3970461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669452"/>
              </p:ext>
            </p:extLst>
          </p:nvPr>
        </p:nvGraphicFramePr>
        <p:xfrm>
          <a:off x="179512" y="914400"/>
          <a:ext cx="8856983" cy="4211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9781">
                  <a:extLst>
                    <a:ext uri="{9D8B030D-6E8A-4147-A177-3AD203B41FA5}">
                      <a16:colId xmlns:a16="http://schemas.microsoft.com/office/drawing/2014/main" val="523549976"/>
                    </a:ext>
                  </a:extLst>
                </a:gridCol>
                <a:gridCol w="6596032">
                  <a:extLst>
                    <a:ext uri="{9D8B030D-6E8A-4147-A177-3AD203B41FA5}">
                      <a16:colId xmlns:a16="http://schemas.microsoft.com/office/drawing/2014/main" val="788502383"/>
                    </a:ext>
                  </a:extLst>
                </a:gridCol>
                <a:gridCol w="1171170">
                  <a:extLst>
                    <a:ext uri="{9D8B030D-6E8A-4147-A177-3AD203B41FA5}">
                      <a16:colId xmlns:a16="http://schemas.microsoft.com/office/drawing/2014/main" val="1939437129"/>
                    </a:ext>
                  </a:extLst>
                </a:gridCol>
              </a:tblGrid>
              <a:tr h="426368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no.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Milestones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Due Date </a:t>
                      </a:r>
                      <a:endParaRPr lang="fr-FR" sz="18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33739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PRIO.M.01 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effectLst/>
                        </a:rPr>
                        <a:t>All existing components of the European Plasma Simulator (Python workflow) hosted on the </a:t>
                      </a:r>
                      <a:r>
                        <a:rPr lang="en-US" sz="1800" b="0" dirty="0" err="1">
                          <a:effectLst/>
                        </a:rPr>
                        <a:t>EUROfusion</a:t>
                      </a:r>
                      <a:r>
                        <a:rPr lang="en-US" sz="1800" b="0" dirty="0">
                          <a:effectLst/>
                        </a:rPr>
                        <a:t> </a:t>
                      </a:r>
                      <a:r>
                        <a:rPr lang="en-US" sz="1800" b="0" dirty="0" err="1">
                          <a:effectLst/>
                        </a:rPr>
                        <a:t>Git</a:t>
                      </a:r>
                      <a:r>
                        <a:rPr lang="en-US" sz="1800" b="0" dirty="0">
                          <a:effectLst/>
                        </a:rPr>
                        <a:t> (TSVV11) </a:t>
                      </a:r>
                      <a:endParaRPr lang="fr-FR" sz="18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Dec. 2021 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64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PRIO.M.02 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effectLst/>
                        </a:rPr>
                        <a:t>First release of a user friendly interface for the European Plasma Simulator (Python workflow) (WPAC and TSVV11) </a:t>
                      </a:r>
                      <a:endParaRPr lang="fr-FR" sz="18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Dec. 2021 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364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PRIO.M.08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Assessment of the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EUROfusion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human resources requirements and their implementation for the efficient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EUROfusion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participation in the NBTF completed </a:t>
                      </a:r>
                      <a:endParaRPr lang="fr-FR" sz="18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Jun</a:t>
                      </a:r>
                      <a:r>
                        <a:rPr lang="en-US" sz="1800">
                          <a:effectLst/>
                        </a:rPr>
                        <a:t>. 2021 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1191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PRIO.M.09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Commission the new CW power supply on ELISE facility completed </a:t>
                      </a:r>
                      <a:endParaRPr lang="fr-FR" sz="18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Jun. 2021 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2566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PRIO.M.10 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Installation and commissioning of CW diagnostic calorimeter on ELISE facility completed </a:t>
                      </a:r>
                      <a:endParaRPr lang="fr-FR" sz="18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Dec</a:t>
                      </a:r>
                      <a:r>
                        <a:rPr lang="en-US" sz="1800">
                          <a:effectLst/>
                        </a:rPr>
                        <a:t>. 2021 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41941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PRIO.M.13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Prioritisation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programme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2022-2025 of activities in support of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neutronics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safety for ITER </a:t>
                      </a:r>
                      <a:endParaRPr lang="fr-FR" sz="18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Dec. 2021 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6152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06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PrIO</a:t>
            </a:r>
            <a:r>
              <a:rPr lang="fr-FR" dirty="0"/>
              <a:t> Baseline </a:t>
            </a:r>
            <a:r>
              <a:rPr lang="fr-FR" dirty="0" err="1"/>
              <a:t>timeline</a:t>
            </a:r>
            <a:r>
              <a:rPr lang="fr-FR" dirty="0"/>
              <a:t> - Gantt chart</a:t>
            </a:r>
            <a:endParaRPr lang="en-US" dirty="0"/>
          </a:p>
        </p:txBody>
      </p:sp>
      <p:grpSp>
        <p:nvGrpSpPr>
          <p:cNvPr id="87" name="Group 1"/>
          <p:cNvGrpSpPr>
            <a:grpSpLocks/>
          </p:cNvGrpSpPr>
          <p:nvPr/>
        </p:nvGrpSpPr>
        <p:grpSpPr bwMode="auto">
          <a:xfrm>
            <a:off x="457200" y="914400"/>
            <a:ext cx="8481027" cy="6187008"/>
            <a:chOff x="-2" y="-100"/>
            <a:chExt cx="730" cy="843"/>
          </a:xfrm>
        </p:grpSpPr>
        <p:sp>
          <p:nvSpPr>
            <p:cNvPr id="88" name="Rectangle 83"/>
            <p:cNvSpPr>
              <a:spLocks noChangeArrowheads="1"/>
            </p:cNvSpPr>
            <p:nvPr/>
          </p:nvSpPr>
          <p:spPr bwMode="auto">
            <a:xfrm>
              <a:off x="-2" y="-1"/>
              <a:ext cx="691" cy="623"/>
            </a:xfrm>
            <a:prstGeom prst="rect">
              <a:avLst/>
            </a:prstGeom>
            <a:solidFill>
              <a:srgbClr val="7F7F7F"/>
            </a:solidFill>
            <a:ln w="2">
              <a:solidFill>
                <a:srgbClr val="54545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80" descr="1er Semestre"/>
            <p:cNvSpPr>
              <a:spLocks noChangeArrowheads="1"/>
            </p:cNvSpPr>
            <p:nvPr/>
          </p:nvSpPr>
          <p:spPr bwMode="auto">
            <a:xfrm>
              <a:off x="1" y="-23"/>
              <a:ext cx="100" cy="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en-US" sz="1000" dirty="0">
                  <a:solidFill>
                    <a:srgbClr val="8EA3BD"/>
                  </a:solidFill>
                  <a:latin typeface="Calibri" panose="020F0502020204030204" pitchFamily="34" charset="0"/>
                </a:rPr>
                <a:t>2021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Freeform 79"/>
            <p:cNvSpPr>
              <a:spLocks noChangeArrowheads="1"/>
            </p:cNvSpPr>
            <p:nvPr/>
          </p:nvSpPr>
          <p:spPr bwMode="auto">
            <a:xfrm>
              <a:off x="0" y="-6"/>
              <a:ext cx="0" cy="5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78" descr="1er Semestre"/>
            <p:cNvSpPr>
              <a:spLocks noChangeArrowheads="1"/>
            </p:cNvSpPr>
            <p:nvPr/>
          </p:nvSpPr>
          <p:spPr bwMode="auto">
            <a:xfrm>
              <a:off x="138" y="-23"/>
              <a:ext cx="100" cy="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8EA3BD"/>
                  </a:solidFill>
                  <a:effectLst/>
                  <a:latin typeface="Calibri" panose="020F0502020204030204" pitchFamily="34" charset="0"/>
                </a:rPr>
                <a:t>2022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Freeform 77"/>
            <p:cNvSpPr>
              <a:spLocks noChangeArrowheads="1"/>
            </p:cNvSpPr>
            <p:nvPr/>
          </p:nvSpPr>
          <p:spPr bwMode="auto">
            <a:xfrm>
              <a:off x="137" y="-6"/>
              <a:ext cx="0" cy="5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76" descr="1er Semestre"/>
            <p:cNvSpPr>
              <a:spLocks noChangeArrowheads="1"/>
            </p:cNvSpPr>
            <p:nvPr/>
          </p:nvSpPr>
          <p:spPr bwMode="auto">
            <a:xfrm>
              <a:off x="283" y="-23"/>
              <a:ext cx="100" cy="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8EA3BD"/>
                  </a:solidFill>
                  <a:effectLst/>
                  <a:latin typeface="Calibri" panose="020F0502020204030204" pitchFamily="34" charset="0"/>
                </a:rPr>
                <a:t>2023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Freeform 75"/>
            <p:cNvSpPr>
              <a:spLocks noChangeArrowheads="1"/>
            </p:cNvSpPr>
            <p:nvPr/>
          </p:nvSpPr>
          <p:spPr bwMode="auto">
            <a:xfrm>
              <a:off x="275" y="-6"/>
              <a:ext cx="0" cy="5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74" descr="1er Semestre"/>
            <p:cNvSpPr>
              <a:spLocks noChangeArrowheads="1"/>
            </p:cNvSpPr>
            <p:nvPr/>
          </p:nvSpPr>
          <p:spPr bwMode="auto">
            <a:xfrm>
              <a:off x="423" y="-23"/>
              <a:ext cx="100" cy="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en-US" sz="1000" dirty="0">
                  <a:solidFill>
                    <a:srgbClr val="8EA3BD"/>
                  </a:solidFill>
                  <a:latin typeface="Calibri" panose="020F0502020204030204" pitchFamily="34" charset="0"/>
                </a:rPr>
                <a:t>2024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Freeform 73"/>
            <p:cNvSpPr>
              <a:spLocks noChangeArrowheads="1"/>
            </p:cNvSpPr>
            <p:nvPr/>
          </p:nvSpPr>
          <p:spPr bwMode="auto">
            <a:xfrm>
              <a:off x="413" y="-6"/>
              <a:ext cx="0" cy="5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72" descr="1er Semestre"/>
            <p:cNvSpPr>
              <a:spLocks noChangeArrowheads="1"/>
            </p:cNvSpPr>
            <p:nvPr/>
          </p:nvSpPr>
          <p:spPr bwMode="auto">
            <a:xfrm>
              <a:off x="565" y="-26"/>
              <a:ext cx="100" cy="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8EA3BD"/>
                  </a:solidFill>
                  <a:effectLst/>
                  <a:latin typeface="Calibri" panose="020F0502020204030204" pitchFamily="34" charset="0"/>
                </a:rPr>
                <a:t>2025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Freeform 71"/>
            <p:cNvSpPr>
              <a:spLocks noChangeArrowheads="1"/>
            </p:cNvSpPr>
            <p:nvPr/>
          </p:nvSpPr>
          <p:spPr bwMode="auto">
            <a:xfrm>
              <a:off x="550" y="-6"/>
              <a:ext cx="0" cy="5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69"/>
            <p:cNvSpPr>
              <a:spLocks noChangeArrowheads="1"/>
            </p:cNvSpPr>
            <p:nvPr/>
          </p:nvSpPr>
          <p:spPr bwMode="auto">
            <a:xfrm>
              <a:off x="688" y="-6"/>
              <a:ext cx="0" cy="5"/>
            </a:xfrm>
            <a:custGeom>
              <a:avLst/>
              <a:gdLst>
                <a:gd name="T0" fmla="*/ 0 h 5"/>
                <a:gd name="T1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68" descr="Preparation of ITER first experimental campaigns&#10;Ven 01/01/21 - Mer 31/12/25"/>
            <p:cNvSpPr>
              <a:spLocks noChangeArrowheads="1"/>
            </p:cNvSpPr>
            <p:nvPr/>
          </p:nvSpPr>
          <p:spPr bwMode="auto">
            <a:xfrm>
              <a:off x="-1" y="46"/>
              <a:ext cx="689" cy="23"/>
            </a:xfrm>
            <a:prstGeom prst="rect">
              <a:avLst/>
            </a:prstGeom>
            <a:gradFill rotWithShape="0">
              <a:gsLst>
                <a:gs pos="0">
                  <a:srgbClr val="0B327E"/>
                </a:gs>
                <a:gs pos="60001">
                  <a:srgbClr val="001135"/>
                </a:gs>
                <a:gs pos="70001">
                  <a:srgbClr val="001135"/>
                </a:gs>
                <a:gs pos="100000">
                  <a:srgbClr val="0B327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000" dirty="0">
                  <a:solidFill>
                    <a:srgbClr val="FFFFFF"/>
                  </a:solidFill>
                  <a:latin typeface="Calibri" panose="020F0502020204030204" pitchFamily="34" charset="0"/>
                </a:rPr>
                <a:t>P</a:t>
              </a: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reparation </a:t>
              </a: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of ITER first experimental campaigns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67" descr="Coordination of EUROfusion multimachine databases &#10;Ven 01/01/21 - Mer 31/12/25"/>
            <p:cNvSpPr>
              <a:spLocks noChangeArrowheads="1"/>
            </p:cNvSpPr>
            <p:nvPr/>
          </p:nvSpPr>
          <p:spPr bwMode="auto">
            <a:xfrm>
              <a:off x="-1" y="253"/>
              <a:ext cx="689" cy="23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60001">
                  <a:srgbClr val="FAD3B1"/>
                </a:gs>
                <a:gs pos="70001">
                  <a:srgbClr val="FAD3B1"/>
                </a:gs>
                <a:gs pos="100000">
                  <a:srgbClr val="FFFFFF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anose="020F0502020204030204" pitchFamily="34" charset="0"/>
                </a:rPr>
                <a:t>Coordination of </a:t>
              </a:r>
              <a:r>
                <a:rPr kumimoji="0" lang="en-US" altLang="en-US" sz="1000" b="0" i="0" u="none" strike="noStrike" cap="none" normalizeH="0" baseline="0" dirty="0" err="1">
                  <a:ln>
                    <a:noFill/>
                  </a:ln>
                  <a:solidFill>
                    <a:srgbClr val="0C0C0C"/>
                  </a:solidFill>
                  <a:effectLst/>
                  <a:latin typeface="Calibri" panose="020F0502020204030204" pitchFamily="34" charset="0"/>
                </a:rPr>
                <a:t>EUROfusion</a:t>
              </a: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kumimoji="0" lang="en-US" altLang="en-US" sz="1000" b="0" i="0" u="none" strike="noStrike" cap="none" normalizeH="0" baseline="0" dirty="0" err="1">
                  <a:ln>
                    <a:noFill/>
                  </a:ln>
                  <a:solidFill>
                    <a:srgbClr val="0C0C0C"/>
                  </a:solidFill>
                  <a:effectLst/>
                  <a:latin typeface="Calibri" panose="020F0502020204030204" pitchFamily="34" charset="0"/>
                </a:rPr>
                <a:t>multimachine</a:t>
              </a: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anose="020F0502020204030204" pitchFamily="34" charset="0"/>
                </a:rPr>
                <a:t> databases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66" descr="Plasma and sub-systems operation &#10;Ven 01/01/21 - Mer 31/12/25"/>
            <p:cNvSpPr>
              <a:spLocks noChangeArrowheads="1"/>
            </p:cNvSpPr>
            <p:nvPr/>
          </p:nvSpPr>
          <p:spPr bwMode="auto">
            <a:xfrm>
              <a:off x="-1" y="276"/>
              <a:ext cx="689" cy="23"/>
            </a:xfrm>
            <a:prstGeom prst="rect">
              <a:avLst/>
            </a:prstGeom>
            <a:gradFill rotWithShape="0">
              <a:gsLst>
                <a:gs pos="0">
                  <a:srgbClr val="0B327E"/>
                </a:gs>
                <a:gs pos="60001">
                  <a:srgbClr val="001135"/>
                </a:gs>
                <a:gs pos="70001">
                  <a:srgbClr val="001135"/>
                </a:gs>
                <a:gs pos="100000">
                  <a:srgbClr val="0B327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000" dirty="0">
                  <a:solidFill>
                    <a:srgbClr val="FFFFFF"/>
                  </a:solidFill>
                  <a:latin typeface="Calibri" panose="020F0502020204030204" pitchFamily="34" charset="0"/>
                </a:rPr>
                <a:t>O</a:t>
              </a: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peration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65" descr="ITER Neutral Beam Test Facility and R&amp;D &#10;Ven 01/01/21 - Mer 31/12/25"/>
            <p:cNvSpPr>
              <a:spLocks noChangeArrowheads="1"/>
            </p:cNvSpPr>
            <p:nvPr/>
          </p:nvSpPr>
          <p:spPr bwMode="auto">
            <a:xfrm>
              <a:off x="-1" y="414"/>
              <a:ext cx="689" cy="23"/>
            </a:xfrm>
            <a:prstGeom prst="rect">
              <a:avLst/>
            </a:prstGeom>
            <a:gradFill rotWithShape="0">
              <a:gsLst>
                <a:gs pos="0">
                  <a:srgbClr val="0B327E"/>
                </a:gs>
                <a:gs pos="60001">
                  <a:srgbClr val="001135"/>
                </a:gs>
                <a:gs pos="70001">
                  <a:srgbClr val="001135"/>
                </a:gs>
                <a:gs pos="100000">
                  <a:srgbClr val="0B327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ITER Neutral Beam Test Facility and R&amp;D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64" descr="Neutronics, Nuclear waste and Safety &#10;Ven 01/01/21 - Mer 31/12/25"/>
            <p:cNvSpPr>
              <a:spLocks noChangeArrowheads="1"/>
            </p:cNvSpPr>
            <p:nvPr/>
          </p:nvSpPr>
          <p:spPr bwMode="auto">
            <a:xfrm>
              <a:off x="-1" y="506"/>
              <a:ext cx="689" cy="23"/>
            </a:xfrm>
            <a:prstGeom prst="rect">
              <a:avLst/>
            </a:prstGeom>
            <a:gradFill rotWithShape="0">
              <a:gsLst>
                <a:gs pos="0">
                  <a:srgbClr val="0B327E"/>
                </a:gs>
                <a:gs pos="60001">
                  <a:srgbClr val="001135"/>
                </a:gs>
                <a:gs pos="70001">
                  <a:srgbClr val="001135"/>
                </a:gs>
                <a:gs pos="100000">
                  <a:srgbClr val="0B327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Neutronics, Nuclear waste and Safety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63" descr="ITER timeline&#10;Ven 01/01/21 - Mer 31/12/25"/>
            <p:cNvSpPr>
              <a:spLocks noChangeArrowheads="1"/>
            </p:cNvSpPr>
            <p:nvPr/>
          </p:nvSpPr>
          <p:spPr bwMode="auto">
            <a:xfrm>
              <a:off x="-1" y="0"/>
              <a:ext cx="689" cy="23"/>
            </a:xfrm>
            <a:prstGeom prst="rect">
              <a:avLst/>
            </a:prstGeom>
            <a:gradFill rotWithShape="0">
              <a:gsLst>
                <a:gs pos="0">
                  <a:srgbClr val="EDC13C"/>
                </a:gs>
                <a:gs pos="60001">
                  <a:srgbClr val="D4A000"/>
                </a:gs>
                <a:gs pos="70001">
                  <a:srgbClr val="D4A000"/>
                </a:gs>
                <a:gs pos="100000">
                  <a:srgbClr val="EDC13C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ITER timeline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62" descr="construction/assembly phase&#10;Ven 01/01/21 - Lun 30/12/24"/>
            <p:cNvSpPr>
              <a:spLocks noChangeArrowheads="1"/>
            </p:cNvSpPr>
            <p:nvPr/>
          </p:nvSpPr>
          <p:spPr bwMode="auto">
            <a:xfrm>
              <a:off x="-1" y="23"/>
              <a:ext cx="551" cy="23"/>
            </a:xfrm>
            <a:prstGeom prst="rect">
              <a:avLst/>
            </a:prstGeom>
            <a:gradFill rotWithShape="0">
              <a:gsLst>
                <a:gs pos="0">
                  <a:srgbClr val="EDC13C"/>
                </a:gs>
                <a:gs pos="60001">
                  <a:srgbClr val="D4A000"/>
                </a:gs>
                <a:gs pos="70001">
                  <a:srgbClr val="D4A000"/>
                </a:gs>
                <a:gs pos="100000">
                  <a:srgbClr val="EDC13C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construction/assembly phase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61" descr="ELISE long pulse operation for SPIDER and MITICA optimisation&#10;Lun 04/01/21 - Mer 31/12/25"/>
            <p:cNvSpPr>
              <a:spLocks noChangeArrowheads="1"/>
            </p:cNvSpPr>
            <p:nvPr/>
          </p:nvSpPr>
          <p:spPr bwMode="auto">
            <a:xfrm>
              <a:off x="0" y="437"/>
              <a:ext cx="688" cy="23"/>
            </a:xfrm>
            <a:prstGeom prst="rect">
              <a:avLst/>
            </a:prstGeom>
            <a:gradFill rotWithShape="0">
              <a:gsLst>
                <a:gs pos="0">
                  <a:srgbClr val="756C80"/>
                </a:gs>
                <a:gs pos="60001">
                  <a:srgbClr val="4A395F"/>
                </a:gs>
                <a:gs pos="70001">
                  <a:srgbClr val="4A395F"/>
                </a:gs>
                <a:gs pos="100000">
                  <a:srgbClr val="756C80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ELISE long pulse operation for SPIDER and MITICA </a:t>
              </a:r>
              <a:r>
                <a:rPr kumimoji="0" lang="en-US" altLang="en-US" sz="1000" b="0" i="0" u="none" strike="noStrike" cap="none" normalizeH="0" baseline="0" dirty="0" err="1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optimisation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60" descr="SPIDER: Ion source operation input to MITICA&#10;Lun 04/01/21 - Ven 29/12/23"/>
            <p:cNvSpPr>
              <a:spLocks noChangeArrowheads="1"/>
            </p:cNvSpPr>
            <p:nvPr/>
          </p:nvSpPr>
          <p:spPr bwMode="auto">
            <a:xfrm>
              <a:off x="0" y="460"/>
              <a:ext cx="412" cy="23"/>
            </a:xfrm>
            <a:prstGeom prst="rect">
              <a:avLst/>
            </a:prstGeom>
            <a:gradFill rotWithShape="0">
              <a:gsLst>
                <a:gs pos="0">
                  <a:srgbClr val="C9C5CE"/>
                </a:gs>
                <a:gs pos="60001">
                  <a:srgbClr val="9C87B7"/>
                </a:gs>
                <a:gs pos="70001">
                  <a:srgbClr val="9C87B7"/>
                </a:gs>
                <a:gs pos="100000">
                  <a:srgbClr val="C9C5C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SPIDER: Ion source operation input to MITICA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59" descr="MITICA: Procurement manufacturing installation and tests &#10;Lun 04/01/21 - Ven 29/12/23"/>
            <p:cNvSpPr>
              <a:spLocks noChangeArrowheads="1"/>
            </p:cNvSpPr>
            <p:nvPr/>
          </p:nvSpPr>
          <p:spPr bwMode="auto">
            <a:xfrm>
              <a:off x="0" y="483"/>
              <a:ext cx="412" cy="23"/>
            </a:xfrm>
            <a:prstGeom prst="rect">
              <a:avLst/>
            </a:prstGeom>
            <a:gradFill rotWithShape="0">
              <a:gsLst>
                <a:gs pos="0">
                  <a:srgbClr val="C9C5CE"/>
                </a:gs>
                <a:gs pos="60001">
                  <a:srgbClr val="9C87B7"/>
                </a:gs>
                <a:gs pos="70001">
                  <a:srgbClr val="9C87B7"/>
                </a:gs>
                <a:gs pos="100000">
                  <a:srgbClr val="C9C5C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MITICA: Procurement manufacturing installation and tests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58" descr="TSVV11&#10;Jeu 01/04/21 - Mer 31/12/25"/>
            <p:cNvSpPr>
              <a:spLocks noChangeArrowheads="1"/>
            </p:cNvSpPr>
            <p:nvPr/>
          </p:nvSpPr>
          <p:spPr bwMode="auto">
            <a:xfrm>
              <a:off x="33" y="69"/>
              <a:ext cx="655" cy="23"/>
            </a:xfrm>
            <a:prstGeom prst="rect">
              <a:avLst/>
            </a:prstGeom>
            <a:gradFill rotWithShape="0">
              <a:gsLst>
                <a:gs pos="0">
                  <a:srgbClr val="D61313"/>
                </a:gs>
                <a:gs pos="60001">
                  <a:srgbClr val="950000"/>
                </a:gs>
                <a:gs pos="70001">
                  <a:srgbClr val="950000"/>
                </a:gs>
                <a:gs pos="100000">
                  <a:srgbClr val="D61313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TSVV11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57" descr="Development of analysis/operational tools&#10;Mar 01/06/21 - Mer 31/12/25"/>
            <p:cNvSpPr>
              <a:spLocks noChangeArrowheads="1"/>
            </p:cNvSpPr>
            <p:nvPr/>
          </p:nvSpPr>
          <p:spPr bwMode="auto">
            <a:xfrm>
              <a:off x="56" y="92"/>
              <a:ext cx="632" cy="23"/>
            </a:xfrm>
            <a:prstGeom prst="rect">
              <a:avLst/>
            </a:prstGeom>
            <a:gradFill rotWithShape="0">
              <a:gsLst>
                <a:gs pos="0">
                  <a:srgbClr val="E28333"/>
                </a:gs>
                <a:gs pos="60001">
                  <a:srgbClr val="BA5807"/>
                </a:gs>
                <a:gs pos="70001">
                  <a:srgbClr val="BA5807"/>
                </a:gs>
                <a:gs pos="100000">
                  <a:srgbClr val="E28333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Development of analysis/operational tools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56" descr="Plasma breakdown/start-up simulation tools &#10;Mar 01/06/21 - Mer 31/12/25"/>
            <p:cNvSpPr>
              <a:spLocks noChangeArrowheads="1"/>
            </p:cNvSpPr>
            <p:nvPr/>
          </p:nvSpPr>
          <p:spPr bwMode="auto">
            <a:xfrm>
              <a:off x="56" y="115"/>
              <a:ext cx="632" cy="23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60001">
                  <a:srgbClr val="FAD3B1"/>
                </a:gs>
                <a:gs pos="70001">
                  <a:srgbClr val="FAD3B1"/>
                </a:gs>
                <a:gs pos="100000">
                  <a:srgbClr val="FFFFFF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anose="020F0502020204030204" pitchFamily="34" charset="0"/>
                </a:rPr>
                <a:t>Plasma breakdown/start-up simulation tools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55" descr=" Synthetic diagnostics in support of the EU diagnostic procurements &#10;Mar 01/06/21 - Mer 31/12/25"/>
            <p:cNvSpPr>
              <a:spLocks noChangeArrowheads="1"/>
            </p:cNvSpPr>
            <p:nvPr/>
          </p:nvSpPr>
          <p:spPr bwMode="auto">
            <a:xfrm>
              <a:off x="56" y="161"/>
              <a:ext cx="632" cy="23"/>
            </a:xfrm>
            <a:prstGeom prst="rect">
              <a:avLst/>
            </a:prstGeom>
            <a:gradFill rotWithShape="0">
              <a:gsLst>
                <a:gs pos="0">
                  <a:srgbClr val="879B5D"/>
                </a:gs>
                <a:gs pos="60001">
                  <a:srgbClr val="5D732F"/>
                </a:gs>
                <a:gs pos="70001">
                  <a:srgbClr val="5D732F"/>
                </a:gs>
                <a:gs pos="100000">
                  <a:srgbClr val="879B5D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Synthetic diagnostics in support of the EU diagnostic procurements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54" descr="FOCS&#10;Mar 01/06/21 - Dim 31/12/23"/>
            <p:cNvSpPr>
              <a:spLocks noChangeArrowheads="1"/>
            </p:cNvSpPr>
            <p:nvPr/>
          </p:nvSpPr>
          <p:spPr bwMode="auto">
            <a:xfrm>
              <a:off x="56" y="184"/>
              <a:ext cx="357" cy="23"/>
            </a:xfrm>
            <a:prstGeom prst="rect">
              <a:avLst/>
            </a:prstGeom>
            <a:gradFill rotWithShape="0">
              <a:gsLst>
                <a:gs pos="0">
                  <a:srgbClr val="E7EBDE"/>
                </a:gs>
                <a:gs pos="60001">
                  <a:srgbClr val="C5D69E"/>
                </a:gs>
                <a:gs pos="70001">
                  <a:srgbClr val="C5D69E"/>
                </a:gs>
                <a:gs pos="100000">
                  <a:srgbClr val="E7EBD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anose="020F0502020204030204" pitchFamily="34" charset="0"/>
                </a:rPr>
                <a:t>FOCS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53" descr="IR&#10;Mar 01/06/21 - Mer 31/12/25"/>
            <p:cNvSpPr>
              <a:spLocks noChangeArrowheads="1"/>
            </p:cNvSpPr>
            <p:nvPr/>
          </p:nvSpPr>
          <p:spPr bwMode="auto">
            <a:xfrm>
              <a:off x="56" y="230"/>
              <a:ext cx="632" cy="23"/>
            </a:xfrm>
            <a:prstGeom prst="rect">
              <a:avLst/>
            </a:prstGeom>
            <a:gradFill rotWithShape="0">
              <a:gsLst>
                <a:gs pos="0">
                  <a:srgbClr val="E7EBDE"/>
                </a:gs>
                <a:gs pos="60001">
                  <a:srgbClr val="C5D69E"/>
                </a:gs>
                <a:gs pos="70001">
                  <a:srgbClr val="C5D69E"/>
                </a:gs>
                <a:gs pos="100000">
                  <a:srgbClr val="E7EBD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anose="020F0502020204030204" pitchFamily="34" charset="0"/>
                </a:rPr>
                <a:t>IR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52" descr="Wall events &amp; hot spots monitoring&#10;Mar 01/06/21 - Mer 31/12/25"/>
            <p:cNvSpPr>
              <a:spLocks noChangeArrowheads="1"/>
            </p:cNvSpPr>
            <p:nvPr/>
          </p:nvSpPr>
          <p:spPr bwMode="auto">
            <a:xfrm>
              <a:off x="56" y="207"/>
              <a:ext cx="632" cy="23"/>
            </a:xfrm>
            <a:prstGeom prst="rect">
              <a:avLst/>
            </a:prstGeom>
            <a:gradFill rotWithShape="0">
              <a:gsLst>
                <a:gs pos="0">
                  <a:srgbClr val="E7EBDE"/>
                </a:gs>
                <a:gs pos="60001">
                  <a:srgbClr val="C5D69E"/>
                </a:gs>
                <a:gs pos="70001">
                  <a:srgbClr val="C5D69E"/>
                </a:gs>
                <a:gs pos="100000">
                  <a:srgbClr val="E7EBD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anose="020F0502020204030204" pitchFamily="34" charset="0"/>
                </a:rPr>
                <a:t>Wall events &amp; hot spots monitoring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51" descr=" EUROfusion operation network &#10;Mar 01/06/21 - Mer 31/12/25"/>
            <p:cNvSpPr>
              <a:spLocks noChangeArrowheads="1"/>
            </p:cNvSpPr>
            <p:nvPr/>
          </p:nvSpPr>
          <p:spPr bwMode="auto">
            <a:xfrm>
              <a:off x="56" y="299"/>
              <a:ext cx="632" cy="23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EUROfusion operation network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50" descr="Supporting activities in preparation of ITER nuclear phase &#10;Mar 01/06/21 - Mer 31/12/25"/>
            <p:cNvSpPr>
              <a:spLocks noChangeArrowheads="1"/>
            </p:cNvSpPr>
            <p:nvPr/>
          </p:nvSpPr>
          <p:spPr bwMode="auto">
            <a:xfrm>
              <a:off x="56" y="529"/>
              <a:ext cx="632" cy="23"/>
            </a:xfrm>
            <a:prstGeom prst="rect">
              <a:avLst/>
            </a:prstGeom>
            <a:gradFill rotWithShape="0">
              <a:gsLst>
                <a:gs pos="0">
                  <a:srgbClr val="4F94A6"/>
                </a:gs>
                <a:gs pos="60001">
                  <a:srgbClr val="26697A"/>
                </a:gs>
                <a:gs pos="70001">
                  <a:srgbClr val="26697A"/>
                </a:gs>
                <a:gs pos="100000">
                  <a:srgbClr val="4F94A6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Supporting activities in preparation of ITER nuclear phase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49" descr="Neutronics and Safety plan in support to ITER&#10;Mar 01/06/21 - Jeu 30/12/21"/>
            <p:cNvSpPr>
              <a:spLocks noChangeArrowheads="1"/>
            </p:cNvSpPr>
            <p:nvPr/>
          </p:nvSpPr>
          <p:spPr bwMode="auto">
            <a:xfrm>
              <a:off x="56" y="575"/>
              <a:ext cx="80" cy="46"/>
            </a:xfrm>
            <a:prstGeom prst="rect">
              <a:avLst/>
            </a:prstGeom>
            <a:gradFill rotWithShape="0">
              <a:gsLst>
                <a:gs pos="0">
                  <a:srgbClr val="BAD6DD"/>
                </a:gs>
                <a:gs pos="60001">
                  <a:srgbClr val="71BED1"/>
                </a:gs>
                <a:gs pos="70001">
                  <a:srgbClr val="71BED1"/>
                </a:gs>
                <a:gs pos="100000">
                  <a:srgbClr val="BAD6DD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anose="020F0502020204030204" pitchFamily="34" charset="0"/>
                </a:rPr>
                <a:t>Neutronics &amp; Safety plan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Rectangle 48" descr="JET DT technological exploitation&#10;Mar 01/06/21 - Dim 31/12/23"/>
            <p:cNvSpPr>
              <a:spLocks noChangeArrowheads="1"/>
            </p:cNvSpPr>
            <p:nvPr/>
          </p:nvSpPr>
          <p:spPr bwMode="auto">
            <a:xfrm>
              <a:off x="56" y="552"/>
              <a:ext cx="357" cy="23"/>
            </a:xfrm>
            <a:prstGeom prst="rect">
              <a:avLst/>
            </a:prstGeom>
            <a:gradFill rotWithShape="0">
              <a:gsLst>
                <a:gs pos="0">
                  <a:srgbClr val="BAD6DD"/>
                </a:gs>
                <a:gs pos="60001">
                  <a:srgbClr val="71BED1"/>
                </a:gs>
                <a:gs pos="70001">
                  <a:srgbClr val="71BED1"/>
                </a:gs>
                <a:gs pos="100000">
                  <a:srgbClr val="BAD6DD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JET DT technological exploitation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Rectangle 47" descr="Diagnostics&#10;Mer 01/09/21 - Mer 31/12/25"/>
            <p:cNvSpPr>
              <a:spLocks noChangeArrowheads="1"/>
            </p:cNvSpPr>
            <p:nvPr/>
          </p:nvSpPr>
          <p:spPr bwMode="auto">
            <a:xfrm>
              <a:off x="90" y="322"/>
              <a:ext cx="598" cy="23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Diagnostics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2" name="Rectangle 46" descr="Neutronics and instrumentation &#10;Ven 31/12/21 - Mar 30/12/25"/>
            <p:cNvSpPr>
              <a:spLocks noChangeArrowheads="1"/>
            </p:cNvSpPr>
            <p:nvPr/>
          </p:nvSpPr>
          <p:spPr bwMode="auto">
            <a:xfrm>
              <a:off x="136" y="575"/>
              <a:ext cx="552" cy="23"/>
            </a:xfrm>
            <a:prstGeom prst="rect">
              <a:avLst/>
            </a:prstGeom>
            <a:gradFill rotWithShape="0">
              <a:gsLst>
                <a:gs pos="0">
                  <a:srgbClr val="FBFCFD"/>
                </a:gs>
                <a:gs pos="60001">
                  <a:srgbClr val="BBDEE8"/>
                </a:gs>
                <a:gs pos="70001">
                  <a:srgbClr val="BBDEE8"/>
                </a:gs>
                <a:gs pos="100000">
                  <a:srgbClr val="FBFCFD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anose="020F0502020204030204" pitchFamily="34" charset="0"/>
                </a:rPr>
                <a:t>Neutronics and instrumentation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Rectangle 45" descr="Nuclear waste and safety&#10;Ven 31/12/21 - Mar 30/12/25"/>
            <p:cNvSpPr>
              <a:spLocks noChangeArrowheads="1"/>
            </p:cNvSpPr>
            <p:nvPr/>
          </p:nvSpPr>
          <p:spPr bwMode="auto">
            <a:xfrm>
              <a:off x="136" y="598"/>
              <a:ext cx="552" cy="23"/>
            </a:xfrm>
            <a:prstGeom prst="rect">
              <a:avLst/>
            </a:prstGeom>
            <a:gradFill rotWithShape="0">
              <a:gsLst>
                <a:gs pos="0">
                  <a:srgbClr val="FBFCFD"/>
                </a:gs>
                <a:gs pos="60001">
                  <a:srgbClr val="BBDEE8"/>
                </a:gs>
                <a:gs pos="70001">
                  <a:srgbClr val="BBDEE8"/>
                </a:gs>
                <a:gs pos="100000">
                  <a:srgbClr val="FBFCFD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anose="020F0502020204030204" pitchFamily="34" charset="0"/>
                </a:rPr>
                <a:t>Nuclear waste and safety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" name="Rectangle 44" descr="Scenario design (FP, PFPO)&#10;Lun 03/01/22 - Mer 31/12/25"/>
            <p:cNvSpPr>
              <a:spLocks noChangeArrowheads="1"/>
            </p:cNvSpPr>
            <p:nvPr/>
          </p:nvSpPr>
          <p:spPr bwMode="auto">
            <a:xfrm>
              <a:off x="137" y="138"/>
              <a:ext cx="551" cy="23"/>
            </a:xfrm>
            <a:prstGeom prst="rect">
              <a:avLst/>
            </a:prstGeom>
            <a:gradFill rotWithShape="0">
              <a:gsLst>
                <a:gs pos="0">
                  <a:srgbClr val="FEFFFF"/>
                </a:gs>
                <a:gs pos="60001">
                  <a:srgbClr val="FAD3B1"/>
                </a:gs>
                <a:gs pos="70001">
                  <a:srgbClr val="FAD3B1"/>
                </a:gs>
                <a:gs pos="100000">
                  <a:srgbClr val="FEFFFF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anose="020F0502020204030204" pitchFamily="34" charset="0"/>
                </a:rPr>
                <a:t>Scenario design (FP, PFPO)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Rectangle 43" descr="Sub-systems &#10;Lun 03/01/22 - Mer 31/12/25"/>
            <p:cNvSpPr>
              <a:spLocks noChangeArrowheads="1"/>
            </p:cNvSpPr>
            <p:nvPr/>
          </p:nvSpPr>
          <p:spPr bwMode="auto">
            <a:xfrm>
              <a:off x="137" y="345"/>
              <a:ext cx="551" cy="23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Sub-systems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" name="Rectangle 42" descr="Control&#10;Lun 03/01/22 - Mer 31/12/25"/>
            <p:cNvSpPr>
              <a:spLocks noChangeArrowheads="1"/>
            </p:cNvSpPr>
            <p:nvPr/>
          </p:nvSpPr>
          <p:spPr bwMode="auto">
            <a:xfrm>
              <a:off x="137" y="391"/>
              <a:ext cx="551" cy="23"/>
            </a:xfrm>
            <a:prstGeom prst="rect">
              <a:avLst/>
            </a:prstGeom>
            <a:gradFill rotWithShape="0">
              <a:gsLst>
                <a:gs pos="0">
                  <a:srgbClr val="FAFBFC"/>
                </a:gs>
                <a:gs pos="60001">
                  <a:srgbClr val="BCCEE5"/>
                </a:gs>
                <a:gs pos="70001">
                  <a:srgbClr val="BCCEE5"/>
                </a:gs>
                <a:gs pos="100000">
                  <a:srgbClr val="FAFBFC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anose="020F0502020204030204" pitchFamily="34" charset="0"/>
                </a:rPr>
                <a:t>Control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" name="Rectangle 41" descr="H&amp;CD&#10;Lun 03/01/22 - Mer 31/12/25"/>
            <p:cNvSpPr>
              <a:spLocks noChangeArrowheads="1"/>
            </p:cNvSpPr>
            <p:nvPr/>
          </p:nvSpPr>
          <p:spPr bwMode="auto">
            <a:xfrm>
              <a:off x="137" y="368"/>
              <a:ext cx="551" cy="23"/>
            </a:xfrm>
            <a:prstGeom prst="rect">
              <a:avLst/>
            </a:prstGeom>
            <a:gradFill rotWithShape="0">
              <a:gsLst>
                <a:gs pos="0">
                  <a:srgbClr val="FAFBFC"/>
                </a:gs>
                <a:gs pos="60001">
                  <a:srgbClr val="BCCEE5"/>
                </a:gs>
                <a:gs pos="70001">
                  <a:srgbClr val="BCCEE5"/>
                </a:gs>
                <a:gs pos="100000">
                  <a:srgbClr val="FAFBFC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anose="020F0502020204030204" pitchFamily="34" charset="0"/>
                </a:rPr>
                <a:t>H&amp;CD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" name="Rectangle 40" descr="Extended SPIDER operation&#10;Lun 01/01/24 - Mer 31/12/25"/>
            <p:cNvSpPr>
              <a:spLocks noChangeArrowheads="1"/>
            </p:cNvSpPr>
            <p:nvPr/>
          </p:nvSpPr>
          <p:spPr bwMode="auto">
            <a:xfrm>
              <a:off x="412" y="460"/>
              <a:ext cx="276" cy="23"/>
            </a:xfrm>
            <a:prstGeom prst="rect">
              <a:avLst/>
            </a:prstGeom>
            <a:gradFill rotWithShape="0">
              <a:gsLst>
                <a:gs pos="0">
                  <a:srgbClr val="FBFAFB"/>
                </a:gs>
                <a:gs pos="60001">
                  <a:srgbClr val="CEC5DB"/>
                </a:gs>
                <a:gs pos="70001">
                  <a:srgbClr val="CEC5DB"/>
                </a:gs>
                <a:gs pos="100000">
                  <a:srgbClr val="FBFAFB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anose="020F0502020204030204" pitchFamily="34" charset="0"/>
                </a:rPr>
                <a:t>Extended SPIDER operation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" name="Rectangle 39" descr="MITICA: From low power short pulses to long pulse op. for ITER NB&#10;Lun 01/01/24 - Mer 31/12/25"/>
            <p:cNvSpPr>
              <a:spLocks noChangeArrowheads="1"/>
            </p:cNvSpPr>
            <p:nvPr/>
          </p:nvSpPr>
          <p:spPr bwMode="auto">
            <a:xfrm>
              <a:off x="412" y="483"/>
              <a:ext cx="276" cy="23"/>
            </a:xfrm>
            <a:prstGeom prst="rect">
              <a:avLst/>
            </a:prstGeom>
            <a:gradFill rotWithShape="0">
              <a:gsLst>
                <a:gs pos="0">
                  <a:srgbClr val="FBFAFB"/>
                </a:gs>
                <a:gs pos="60001">
                  <a:srgbClr val="CEC5DB"/>
                </a:gs>
                <a:gs pos="70001">
                  <a:srgbClr val="CEC5DB"/>
                </a:gs>
                <a:gs pos="100000">
                  <a:srgbClr val="FBFAFB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MITICA: From low power short pulses to long pulse op. for ITER NB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" name="Rectangle 38" descr="Integrated Commissioning&#10;Mar 31/12/24 - Lun 01/12/25"/>
            <p:cNvSpPr>
              <a:spLocks noChangeArrowheads="1"/>
            </p:cNvSpPr>
            <p:nvPr/>
          </p:nvSpPr>
          <p:spPr bwMode="auto">
            <a:xfrm>
              <a:off x="549" y="23"/>
              <a:ext cx="139" cy="24"/>
            </a:xfrm>
            <a:prstGeom prst="rect">
              <a:avLst/>
            </a:prstGeom>
            <a:gradFill rotWithShape="0">
              <a:gsLst>
                <a:gs pos="0">
                  <a:srgbClr val="F5D799"/>
                </a:gs>
                <a:gs pos="60001">
                  <a:srgbClr val="FFBD3B"/>
                </a:gs>
                <a:gs pos="70001">
                  <a:srgbClr val="FFBD3B"/>
                </a:gs>
                <a:gs pos="100000">
                  <a:srgbClr val="F5D799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Integrated Commissioning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" name="Rectangle 37" descr="Application to ITER FP and initial operation&#10;Mer 01/01/25 - Mer 31/12/25"/>
            <p:cNvSpPr>
              <a:spLocks noChangeArrowheads="1"/>
            </p:cNvSpPr>
            <p:nvPr/>
          </p:nvSpPr>
          <p:spPr bwMode="auto">
            <a:xfrm>
              <a:off x="549" y="184"/>
              <a:ext cx="139" cy="23"/>
            </a:xfrm>
            <a:prstGeom prst="rect">
              <a:avLst/>
            </a:prstGeom>
            <a:gradFill rotWithShape="0">
              <a:gsLst>
                <a:gs pos="0">
                  <a:srgbClr val="EBDBDA"/>
                </a:gs>
                <a:gs pos="60001">
                  <a:srgbClr val="D99A97"/>
                </a:gs>
                <a:gs pos="70001">
                  <a:srgbClr val="D99A97"/>
                </a:gs>
                <a:gs pos="100000">
                  <a:srgbClr val="EBDBDA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1" tIns="1" rIns="1" bIns="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C0C0C"/>
                  </a:solidFill>
                  <a:effectLst/>
                  <a:latin typeface="Calibri" panose="020F0502020204030204" pitchFamily="34" charset="0"/>
                </a:rPr>
                <a:t>Application to ITER FP and initial operation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32" name="Group 34"/>
            <p:cNvGrpSpPr>
              <a:grpSpLocks/>
            </p:cNvGrpSpPr>
            <p:nvPr/>
          </p:nvGrpSpPr>
          <p:grpSpPr bwMode="auto">
            <a:xfrm>
              <a:off x="81" y="609"/>
              <a:ext cx="24" cy="24"/>
              <a:chOff x="0" y="0"/>
              <a:chExt cx="100" cy="100"/>
            </a:xfrm>
          </p:grpSpPr>
          <p:sp>
            <p:nvSpPr>
              <p:cNvPr id="165" name="Freeform 3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0" cy="100"/>
              </a:xfrm>
              <a:custGeom>
                <a:avLst/>
                <a:gdLst>
                  <a:gd name="T0" fmla="*/ 50 w 100"/>
                  <a:gd name="T1" fmla="*/ 0 h 100"/>
                  <a:gd name="T2" fmla="*/ 100 w 100"/>
                  <a:gd name="T3" fmla="*/ 50 h 100"/>
                  <a:gd name="T4" fmla="*/ 50 w 100"/>
                  <a:gd name="T5" fmla="*/ 100 h 100"/>
                  <a:gd name="T6" fmla="*/ 0 w 100"/>
                  <a:gd name="T7" fmla="*/ 50 h 100"/>
                  <a:gd name="T8" fmla="*/ 50 w 100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00">
                    <a:moveTo>
                      <a:pt x="50" y="0"/>
                    </a:moveTo>
                    <a:lnTo>
                      <a:pt x="100" y="50"/>
                    </a:lnTo>
                    <a:lnTo>
                      <a:pt x="50" y="100"/>
                    </a:lnTo>
                    <a:lnTo>
                      <a:pt x="0" y="50"/>
                    </a:lnTo>
                    <a:lnTo>
                      <a:pt x="50" y="0"/>
                    </a:lnTo>
                  </a:path>
                </a:pathLst>
              </a:custGeom>
              <a:solidFill>
                <a:srgbClr val="FFFFFF"/>
              </a:solidFill>
              <a:ln w="1">
                <a:solidFill>
                  <a:srgbClr val="93ACD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35"/>
              <p:cNvSpPr>
                <a:spLocks noChangeArrowheads="1"/>
              </p:cNvSpPr>
              <p:nvPr/>
            </p:nvSpPr>
            <p:spPr bwMode="auto">
              <a:xfrm>
                <a:off x="25" y="25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</a:path>
                </a:pathLst>
              </a:custGeom>
              <a:solidFill>
                <a:srgbClr val="00B050"/>
              </a:solidFill>
              <a:ln w="1">
                <a:solidFill>
                  <a:srgbClr val="93ACD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3" name="Freeform 33"/>
            <p:cNvSpPr>
              <a:spLocks noChangeArrowheads="1"/>
            </p:cNvSpPr>
            <p:nvPr/>
          </p:nvSpPr>
          <p:spPr bwMode="auto">
            <a:xfrm>
              <a:off x="30" y="633"/>
              <a:ext cx="59" cy="22"/>
            </a:xfrm>
            <a:custGeom>
              <a:avLst/>
              <a:gdLst>
                <a:gd name="T0" fmla="*/ 106 w 106"/>
                <a:gd name="T1" fmla="*/ 0 h 25"/>
                <a:gd name="T2" fmla="*/ 0 w 106"/>
                <a:gd name="T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25">
                  <a:moveTo>
                    <a:pt x="106" y="0"/>
                  </a:moveTo>
                  <a:lnTo>
                    <a:pt x="0" y="2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93ACD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32" descr="FILD ITER decision&#10;Mer 01/09/21"/>
            <p:cNvSpPr>
              <a:spLocks noChangeArrowheads="1"/>
            </p:cNvSpPr>
            <p:nvPr/>
          </p:nvSpPr>
          <p:spPr bwMode="auto">
            <a:xfrm>
              <a:off x="-2" y="660"/>
              <a:ext cx="61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73451"/>
                  </a:solidFill>
                  <a:effectLst/>
                  <a:latin typeface="Calibri" panose="020F0502020204030204" pitchFamily="34" charset="0"/>
                </a:rPr>
                <a:t>ITER </a:t>
              </a:r>
              <a:r>
                <a:rPr lang="en-US" altLang="en-US" sz="1000" dirty="0">
                  <a:solidFill>
                    <a:srgbClr val="073451"/>
                  </a:solidFill>
                  <a:latin typeface="Calibri" panose="020F0502020204030204" pitchFamily="34" charset="0"/>
                </a:rPr>
                <a:t>FILD </a:t>
              </a: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73451"/>
                  </a:solidFill>
                  <a:effectLst/>
                  <a:latin typeface="Calibri" panose="020F0502020204030204" pitchFamily="34" charset="0"/>
                </a:rPr>
                <a:t>decision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35" name="Group 29"/>
            <p:cNvGrpSpPr>
              <a:grpSpLocks/>
            </p:cNvGrpSpPr>
            <p:nvPr/>
          </p:nvGrpSpPr>
          <p:grpSpPr bwMode="auto">
            <a:xfrm>
              <a:off x="126" y="609"/>
              <a:ext cx="24" cy="24"/>
              <a:chOff x="0" y="0"/>
              <a:chExt cx="100" cy="100"/>
            </a:xfrm>
          </p:grpSpPr>
          <p:sp>
            <p:nvSpPr>
              <p:cNvPr id="163" name="Freeform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0" cy="100"/>
              </a:xfrm>
              <a:custGeom>
                <a:avLst/>
                <a:gdLst>
                  <a:gd name="T0" fmla="*/ 50 w 100"/>
                  <a:gd name="T1" fmla="*/ 0 h 100"/>
                  <a:gd name="T2" fmla="*/ 100 w 100"/>
                  <a:gd name="T3" fmla="*/ 50 h 100"/>
                  <a:gd name="T4" fmla="*/ 50 w 100"/>
                  <a:gd name="T5" fmla="*/ 100 h 100"/>
                  <a:gd name="T6" fmla="*/ 0 w 100"/>
                  <a:gd name="T7" fmla="*/ 50 h 100"/>
                  <a:gd name="T8" fmla="*/ 50 w 100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00">
                    <a:moveTo>
                      <a:pt x="50" y="0"/>
                    </a:moveTo>
                    <a:lnTo>
                      <a:pt x="100" y="50"/>
                    </a:lnTo>
                    <a:lnTo>
                      <a:pt x="50" y="100"/>
                    </a:lnTo>
                    <a:lnTo>
                      <a:pt x="0" y="50"/>
                    </a:lnTo>
                    <a:lnTo>
                      <a:pt x="50" y="0"/>
                    </a:lnTo>
                  </a:path>
                </a:pathLst>
              </a:custGeom>
              <a:solidFill>
                <a:srgbClr val="FFFFFF"/>
              </a:solidFill>
              <a:ln w="1">
                <a:solidFill>
                  <a:srgbClr val="93ACD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30"/>
              <p:cNvSpPr>
                <a:spLocks noChangeArrowheads="1"/>
              </p:cNvSpPr>
              <p:nvPr/>
            </p:nvSpPr>
            <p:spPr bwMode="auto">
              <a:xfrm>
                <a:off x="25" y="25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">
                <a:solidFill>
                  <a:srgbClr val="93ACD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6" name="Freeform 28"/>
            <p:cNvSpPr>
              <a:spLocks noChangeArrowheads="1"/>
            </p:cNvSpPr>
            <p:nvPr/>
          </p:nvSpPr>
          <p:spPr bwMode="auto">
            <a:xfrm>
              <a:off x="137" y="633"/>
              <a:ext cx="0" cy="8"/>
            </a:xfrm>
            <a:custGeom>
              <a:avLst/>
              <a:gdLst>
                <a:gd name="T0" fmla="*/ 0 h 8"/>
                <a:gd name="T1" fmla="*/ 8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8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93ACD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27" descr="Prioritisation programme for activities in support of neutronics and safety for ITER &#10;Ven 31/12/21"/>
            <p:cNvSpPr>
              <a:spLocks noChangeArrowheads="1"/>
            </p:cNvSpPr>
            <p:nvPr/>
          </p:nvSpPr>
          <p:spPr bwMode="auto">
            <a:xfrm>
              <a:off x="69" y="637"/>
              <a:ext cx="15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err="1">
                  <a:ln>
                    <a:noFill/>
                  </a:ln>
                  <a:solidFill>
                    <a:srgbClr val="073451"/>
                  </a:solidFill>
                  <a:effectLst/>
                  <a:latin typeface="Calibri" panose="020F0502020204030204" pitchFamily="34" charset="0"/>
                </a:rPr>
                <a:t>Prioritisation</a:t>
              </a: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7345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kumimoji="0" lang="en-US" altLang="en-US" sz="1000" b="0" i="0" u="none" strike="noStrike" cap="none" normalizeH="0" baseline="0" dirty="0" err="1">
                  <a:ln>
                    <a:noFill/>
                  </a:ln>
                  <a:solidFill>
                    <a:srgbClr val="073451"/>
                  </a:solidFill>
                  <a:effectLst/>
                  <a:latin typeface="Calibri" panose="020F0502020204030204" pitchFamily="34" charset="0"/>
                </a:rPr>
                <a:t>programme</a:t>
              </a: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73451"/>
                  </a:solidFill>
                  <a:effectLst/>
                  <a:latin typeface="Calibri" panose="020F0502020204030204" pitchFamily="34" charset="0"/>
                </a:rPr>
                <a:t> for activities in support of neutronics and safety for ITER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38" name="Group 24"/>
            <p:cNvGrpSpPr>
              <a:grpSpLocks/>
            </p:cNvGrpSpPr>
            <p:nvPr/>
          </p:nvGrpSpPr>
          <p:grpSpPr bwMode="auto">
            <a:xfrm>
              <a:off x="195" y="609"/>
              <a:ext cx="24" cy="24"/>
              <a:chOff x="0" y="0"/>
              <a:chExt cx="100" cy="100"/>
            </a:xfrm>
          </p:grpSpPr>
          <p:sp>
            <p:nvSpPr>
              <p:cNvPr id="161" name="Freeform 2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0" cy="100"/>
              </a:xfrm>
              <a:custGeom>
                <a:avLst/>
                <a:gdLst>
                  <a:gd name="T0" fmla="*/ 50 w 100"/>
                  <a:gd name="T1" fmla="*/ 0 h 100"/>
                  <a:gd name="T2" fmla="*/ 100 w 100"/>
                  <a:gd name="T3" fmla="*/ 50 h 100"/>
                  <a:gd name="T4" fmla="*/ 50 w 100"/>
                  <a:gd name="T5" fmla="*/ 100 h 100"/>
                  <a:gd name="T6" fmla="*/ 0 w 100"/>
                  <a:gd name="T7" fmla="*/ 50 h 100"/>
                  <a:gd name="T8" fmla="*/ 50 w 100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00">
                    <a:moveTo>
                      <a:pt x="50" y="0"/>
                    </a:moveTo>
                    <a:lnTo>
                      <a:pt x="100" y="50"/>
                    </a:lnTo>
                    <a:lnTo>
                      <a:pt x="50" y="100"/>
                    </a:lnTo>
                    <a:lnTo>
                      <a:pt x="0" y="50"/>
                    </a:lnTo>
                    <a:lnTo>
                      <a:pt x="50" y="0"/>
                    </a:lnTo>
                  </a:path>
                </a:pathLst>
              </a:custGeom>
              <a:solidFill>
                <a:srgbClr val="FFFFFF"/>
              </a:solidFill>
              <a:ln w="1">
                <a:solidFill>
                  <a:srgbClr val="93ACD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25"/>
              <p:cNvSpPr>
                <a:spLocks noChangeArrowheads="1"/>
              </p:cNvSpPr>
              <p:nvPr/>
            </p:nvSpPr>
            <p:spPr bwMode="auto">
              <a:xfrm>
                <a:off x="25" y="25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">
                <a:solidFill>
                  <a:srgbClr val="93ACD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9" name="Freeform 23"/>
            <p:cNvSpPr>
              <a:spLocks noChangeArrowheads="1"/>
            </p:cNvSpPr>
            <p:nvPr/>
          </p:nvSpPr>
          <p:spPr bwMode="auto">
            <a:xfrm>
              <a:off x="206" y="633"/>
              <a:ext cx="64" cy="10"/>
            </a:xfrm>
            <a:custGeom>
              <a:avLst/>
              <a:gdLst>
                <a:gd name="T0" fmla="*/ 0 w 64"/>
                <a:gd name="T1" fmla="*/ 0 h 10"/>
                <a:gd name="T2" fmla="*/ 64 w 64"/>
                <a:gd name="T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4" h="10">
                  <a:moveTo>
                    <a:pt x="0" y="0"/>
                  </a:moveTo>
                  <a:lnTo>
                    <a:pt x="64" y="10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93ACD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22" descr="Establishment of EUROfusion Operation Network&#10;Jeu 30/06/22"/>
            <p:cNvSpPr>
              <a:spLocks noChangeArrowheads="1"/>
            </p:cNvSpPr>
            <p:nvPr/>
          </p:nvSpPr>
          <p:spPr bwMode="auto">
            <a:xfrm>
              <a:off x="236" y="642"/>
              <a:ext cx="144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73451"/>
                  </a:solidFill>
                  <a:effectLst/>
                  <a:latin typeface="Calibri" panose="020F0502020204030204" pitchFamily="34" charset="0"/>
                </a:rPr>
                <a:t>Establishment of EUROfusion Operation Network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41" name="Group 19"/>
            <p:cNvGrpSpPr>
              <a:grpSpLocks/>
            </p:cNvGrpSpPr>
            <p:nvPr/>
          </p:nvGrpSpPr>
          <p:grpSpPr bwMode="auto">
            <a:xfrm>
              <a:off x="263" y="-12"/>
              <a:ext cx="24" cy="24"/>
              <a:chOff x="0" y="0"/>
              <a:chExt cx="100" cy="100"/>
            </a:xfrm>
          </p:grpSpPr>
          <p:sp>
            <p:nvSpPr>
              <p:cNvPr id="159" name="Freeform 2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0" cy="100"/>
              </a:xfrm>
              <a:custGeom>
                <a:avLst/>
                <a:gdLst>
                  <a:gd name="T0" fmla="*/ 50 w 100"/>
                  <a:gd name="T1" fmla="*/ 0 h 100"/>
                  <a:gd name="T2" fmla="*/ 100 w 100"/>
                  <a:gd name="T3" fmla="*/ 50 h 100"/>
                  <a:gd name="T4" fmla="*/ 50 w 100"/>
                  <a:gd name="T5" fmla="*/ 100 h 100"/>
                  <a:gd name="T6" fmla="*/ 0 w 100"/>
                  <a:gd name="T7" fmla="*/ 50 h 100"/>
                  <a:gd name="T8" fmla="*/ 50 w 100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00">
                    <a:moveTo>
                      <a:pt x="50" y="0"/>
                    </a:moveTo>
                    <a:lnTo>
                      <a:pt x="100" y="50"/>
                    </a:lnTo>
                    <a:lnTo>
                      <a:pt x="50" y="100"/>
                    </a:lnTo>
                    <a:lnTo>
                      <a:pt x="0" y="50"/>
                    </a:lnTo>
                    <a:lnTo>
                      <a:pt x="50" y="0"/>
                    </a:lnTo>
                  </a:path>
                </a:pathLst>
              </a:custGeom>
              <a:solidFill>
                <a:srgbClr val="FFFFFF"/>
              </a:solidFill>
              <a:ln w="1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20"/>
              <p:cNvSpPr>
                <a:spLocks noChangeArrowheads="1"/>
              </p:cNvSpPr>
              <p:nvPr/>
            </p:nvSpPr>
            <p:spPr bwMode="auto">
              <a:xfrm>
                <a:off x="25" y="25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</a:path>
                </a:pathLst>
              </a:custGeom>
              <a:solidFill>
                <a:schemeClr val="accent2"/>
              </a:solidFill>
              <a:ln w="1">
                <a:solidFill>
                  <a:srgbClr val="93ACD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42" name="Freeform 18"/>
            <p:cNvSpPr>
              <a:spLocks noChangeArrowheads="1"/>
            </p:cNvSpPr>
            <p:nvPr/>
          </p:nvSpPr>
          <p:spPr bwMode="auto">
            <a:xfrm>
              <a:off x="274" y="-30"/>
              <a:ext cx="0" cy="18"/>
            </a:xfrm>
            <a:custGeom>
              <a:avLst/>
              <a:gdLst>
                <a:gd name="T0" fmla="*/ 18 h 18"/>
                <a:gd name="T1" fmla="*/ 0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18">
                  <a:moveTo>
                    <a:pt x="0" y="18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93ACD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17" descr="Coupling of existing breakdown/burn-through models to the European Plasma Simulator &#10;Jeu 29/12/22"/>
            <p:cNvSpPr>
              <a:spLocks noChangeArrowheads="1"/>
            </p:cNvSpPr>
            <p:nvPr/>
          </p:nvSpPr>
          <p:spPr bwMode="auto">
            <a:xfrm>
              <a:off x="194" y="-100"/>
              <a:ext cx="15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73451"/>
                  </a:solidFill>
                  <a:effectLst/>
                  <a:latin typeface="Calibri" panose="020F0502020204030204" pitchFamily="34" charset="0"/>
                </a:rPr>
                <a:t>Coupling of existing breakdown/burn-through models to the European Plasma Simulator </a:t>
              </a: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44" name="Group 14"/>
            <p:cNvGrpSpPr>
              <a:grpSpLocks/>
            </p:cNvGrpSpPr>
            <p:nvPr/>
          </p:nvGrpSpPr>
          <p:grpSpPr bwMode="auto">
            <a:xfrm>
              <a:off x="401" y="-12"/>
              <a:ext cx="24" cy="24"/>
              <a:chOff x="0" y="0"/>
              <a:chExt cx="100" cy="100"/>
            </a:xfrm>
          </p:grpSpPr>
          <p:sp>
            <p:nvSpPr>
              <p:cNvPr id="157" name="Freeform 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0" cy="100"/>
              </a:xfrm>
              <a:custGeom>
                <a:avLst/>
                <a:gdLst>
                  <a:gd name="T0" fmla="*/ 50 w 100"/>
                  <a:gd name="T1" fmla="*/ 0 h 100"/>
                  <a:gd name="T2" fmla="*/ 100 w 100"/>
                  <a:gd name="T3" fmla="*/ 50 h 100"/>
                  <a:gd name="T4" fmla="*/ 50 w 100"/>
                  <a:gd name="T5" fmla="*/ 100 h 100"/>
                  <a:gd name="T6" fmla="*/ 0 w 100"/>
                  <a:gd name="T7" fmla="*/ 50 h 100"/>
                  <a:gd name="T8" fmla="*/ 50 w 100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00">
                    <a:moveTo>
                      <a:pt x="50" y="0"/>
                    </a:moveTo>
                    <a:lnTo>
                      <a:pt x="100" y="50"/>
                    </a:lnTo>
                    <a:lnTo>
                      <a:pt x="50" y="100"/>
                    </a:lnTo>
                    <a:lnTo>
                      <a:pt x="0" y="50"/>
                    </a:lnTo>
                    <a:lnTo>
                      <a:pt x="50" y="0"/>
                    </a:lnTo>
                  </a:path>
                </a:pathLst>
              </a:custGeom>
              <a:solidFill>
                <a:srgbClr val="FFFFFF"/>
              </a:solidFill>
              <a:ln w="1">
                <a:solidFill>
                  <a:srgbClr val="93ACD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5"/>
              <p:cNvSpPr>
                <a:spLocks noChangeArrowheads="1"/>
              </p:cNvSpPr>
              <p:nvPr/>
            </p:nvSpPr>
            <p:spPr bwMode="auto">
              <a:xfrm>
                <a:off x="25" y="25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</a:path>
                </a:pathLst>
              </a:custGeom>
              <a:solidFill>
                <a:schemeClr val="accent2"/>
              </a:solidFill>
              <a:ln w="1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5" name="Freeform 13"/>
            <p:cNvSpPr>
              <a:spLocks noChangeArrowheads="1"/>
            </p:cNvSpPr>
            <p:nvPr/>
          </p:nvSpPr>
          <p:spPr bwMode="auto">
            <a:xfrm>
              <a:off x="412" y="-38"/>
              <a:ext cx="1" cy="26"/>
            </a:xfrm>
            <a:custGeom>
              <a:avLst/>
              <a:gdLst>
                <a:gd name="T0" fmla="*/ 0 w 1"/>
                <a:gd name="T1" fmla="*/ 26 h 26"/>
                <a:gd name="T2" fmla="*/ 1 w 1"/>
                <a:gd name="T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6">
                  <a:moveTo>
                    <a:pt x="0" y="26"/>
                  </a:moveTo>
                  <a:lnTo>
                    <a:pt x="1" y="0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93ACD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12" descr="European Plasma Simulator available for full pulse simulation&#10;Ven 29/12/23"/>
            <p:cNvSpPr>
              <a:spLocks noChangeArrowheads="1"/>
            </p:cNvSpPr>
            <p:nvPr/>
          </p:nvSpPr>
          <p:spPr bwMode="auto">
            <a:xfrm>
              <a:off x="347" y="-100"/>
              <a:ext cx="14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73451"/>
                  </a:solidFill>
                  <a:effectLst/>
                  <a:latin typeface="Calibri" panose="020F0502020204030204" pitchFamily="34" charset="0"/>
                </a:rPr>
                <a:t>European Plasma Simulator available for full pulse simulation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47" name="Group 9"/>
            <p:cNvGrpSpPr>
              <a:grpSpLocks/>
            </p:cNvGrpSpPr>
            <p:nvPr/>
          </p:nvGrpSpPr>
          <p:grpSpPr bwMode="auto">
            <a:xfrm>
              <a:off x="539" y="-12"/>
              <a:ext cx="24" cy="24"/>
              <a:chOff x="0" y="0"/>
              <a:chExt cx="100" cy="100"/>
            </a:xfrm>
          </p:grpSpPr>
          <p:sp>
            <p:nvSpPr>
              <p:cNvPr id="155" name="Freeform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0" cy="100"/>
              </a:xfrm>
              <a:custGeom>
                <a:avLst/>
                <a:gdLst>
                  <a:gd name="T0" fmla="*/ 50 w 100"/>
                  <a:gd name="T1" fmla="*/ 0 h 100"/>
                  <a:gd name="T2" fmla="*/ 100 w 100"/>
                  <a:gd name="T3" fmla="*/ 50 h 100"/>
                  <a:gd name="T4" fmla="*/ 50 w 100"/>
                  <a:gd name="T5" fmla="*/ 100 h 100"/>
                  <a:gd name="T6" fmla="*/ 0 w 100"/>
                  <a:gd name="T7" fmla="*/ 50 h 100"/>
                  <a:gd name="T8" fmla="*/ 50 w 100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00">
                    <a:moveTo>
                      <a:pt x="50" y="0"/>
                    </a:moveTo>
                    <a:lnTo>
                      <a:pt x="100" y="50"/>
                    </a:lnTo>
                    <a:lnTo>
                      <a:pt x="50" y="100"/>
                    </a:lnTo>
                    <a:lnTo>
                      <a:pt x="0" y="50"/>
                    </a:lnTo>
                    <a:lnTo>
                      <a:pt x="50" y="0"/>
                    </a:lnTo>
                  </a:path>
                </a:pathLst>
              </a:custGeom>
              <a:solidFill>
                <a:srgbClr val="FFFFFF"/>
              </a:solidFill>
              <a:ln w="1">
                <a:solidFill>
                  <a:srgbClr val="93ACD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0"/>
              <p:cNvSpPr>
                <a:spLocks noChangeArrowheads="1"/>
              </p:cNvSpPr>
              <p:nvPr/>
            </p:nvSpPr>
            <p:spPr bwMode="auto">
              <a:xfrm>
                <a:off x="25" y="25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</a:path>
                </a:pathLst>
              </a:custGeom>
              <a:solidFill>
                <a:schemeClr val="accent2"/>
              </a:solidFill>
              <a:ln w="1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8" name="Freeform 8"/>
            <p:cNvSpPr>
              <a:spLocks noChangeArrowheads="1"/>
            </p:cNvSpPr>
            <p:nvPr/>
          </p:nvSpPr>
          <p:spPr bwMode="auto">
            <a:xfrm>
              <a:off x="550" y="-29"/>
              <a:ext cx="1" cy="17"/>
            </a:xfrm>
            <a:custGeom>
              <a:avLst/>
              <a:gdLst>
                <a:gd name="T0" fmla="*/ 0 w 1"/>
                <a:gd name="T1" fmla="*/ 17 h 17"/>
                <a:gd name="T2" fmla="*/ 1 w 1"/>
                <a:gd name="T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7">
                  <a:moveTo>
                    <a:pt x="0" y="17"/>
                  </a:moveTo>
                  <a:lnTo>
                    <a:pt x="1" y="0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93ACD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7" descr="Validated integrated plasma simulation tools ready for simulation of first ITER plasmas &#10;Mar 31/12/24"/>
            <p:cNvSpPr>
              <a:spLocks noChangeArrowheads="1"/>
            </p:cNvSpPr>
            <p:nvPr/>
          </p:nvSpPr>
          <p:spPr bwMode="auto">
            <a:xfrm>
              <a:off x="492" y="-100"/>
              <a:ext cx="15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73451"/>
                  </a:solidFill>
                  <a:effectLst/>
                  <a:latin typeface="Calibri" panose="020F0502020204030204" pitchFamily="34" charset="0"/>
                </a:rPr>
                <a:t>Validated integrated plasma simulation tools ready for simulation of first ITER plasmas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50" name="Group 4"/>
            <p:cNvGrpSpPr>
              <a:grpSpLocks/>
            </p:cNvGrpSpPr>
            <p:nvPr/>
          </p:nvGrpSpPr>
          <p:grpSpPr bwMode="auto">
            <a:xfrm>
              <a:off x="677" y="609"/>
              <a:ext cx="24" cy="24"/>
              <a:chOff x="0" y="0"/>
              <a:chExt cx="100" cy="100"/>
            </a:xfrm>
          </p:grpSpPr>
          <p:sp>
            <p:nvSpPr>
              <p:cNvPr id="153" name="Freeform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0" cy="100"/>
              </a:xfrm>
              <a:custGeom>
                <a:avLst/>
                <a:gdLst>
                  <a:gd name="T0" fmla="*/ 50 w 100"/>
                  <a:gd name="T1" fmla="*/ 0 h 100"/>
                  <a:gd name="T2" fmla="*/ 100 w 100"/>
                  <a:gd name="T3" fmla="*/ 50 h 100"/>
                  <a:gd name="T4" fmla="*/ 50 w 100"/>
                  <a:gd name="T5" fmla="*/ 100 h 100"/>
                  <a:gd name="T6" fmla="*/ 0 w 100"/>
                  <a:gd name="T7" fmla="*/ 50 h 100"/>
                  <a:gd name="T8" fmla="*/ 50 w 100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00">
                    <a:moveTo>
                      <a:pt x="50" y="0"/>
                    </a:moveTo>
                    <a:lnTo>
                      <a:pt x="100" y="50"/>
                    </a:lnTo>
                    <a:lnTo>
                      <a:pt x="50" y="100"/>
                    </a:lnTo>
                    <a:lnTo>
                      <a:pt x="0" y="50"/>
                    </a:lnTo>
                    <a:lnTo>
                      <a:pt x="50" y="0"/>
                    </a:lnTo>
                  </a:path>
                </a:pathLst>
              </a:custGeom>
              <a:solidFill>
                <a:srgbClr val="FFFFFF"/>
              </a:solidFill>
              <a:ln w="1">
                <a:solidFill>
                  <a:srgbClr val="93ACD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5"/>
              <p:cNvSpPr>
                <a:spLocks noChangeArrowheads="1"/>
              </p:cNvSpPr>
              <p:nvPr/>
            </p:nvSpPr>
            <p:spPr bwMode="auto">
              <a:xfrm>
                <a:off x="25" y="25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</a:path>
                </a:pathLst>
              </a:custGeom>
              <a:solidFill>
                <a:srgbClr val="FFC000"/>
              </a:solidFill>
              <a:ln w="1">
                <a:solidFill>
                  <a:srgbClr val="93ACD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1" name="Freeform 3"/>
            <p:cNvSpPr>
              <a:spLocks noChangeArrowheads="1"/>
            </p:cNvSpPr>
            <p:nvPr/>
          </p:nvSpPr>
          <p:spPr bwMode="auto">
            <a:xfrm>
              <a:off x="688" y="633"/>
              <a:ext cx="0" cy="15"/>
            </a:xfrm>
            <a:custGeom>
              <a:avLst/>
              <a:gdLst>
                <a:gd name="T0" fmla="*/ 0 h 15"/>
                <a:gd name="T1" fmla="*/ 15 h 1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15">
                  <a:moveTo>
                    <a:pt x="0" y="0"/>
                  </a:moveTo>
                  <a:lnTo>
                    <a:pt x="0" y="1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93ACD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2" descr="First Plasma&#10;Mer 31/12/25"/>
            <p:cNvSpPr>
              <a:spLocks noChangeArrowheads="1"/>
            </p:cNvSpPr>
            <p:nvPr/>
          </p:nvSpPr>
          <p:spPr bwMode="auto">
            <a:xfrm>
              <a:off x="636" y="648"/>
              <a:ext cx="92" cy="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73451"/>
                  </a:solidFill>
                  <a:effectLst/>
                  <a:latin typeface="Calibri" panose="020F0502020204030204" pitchFamily="34" charset="0"/>
                </a:rPr>
                <a:t>ITER First Plasma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371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Risk</a:t>
            </a:r>
            <a:r>
              <a:rPr lang="fr-FR" dirty="0"/>
              <a:t> Identification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0379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04056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dirty="0"/>
              <a:t>Contribute to lay the foundation of a </a:t>
            </a:r>
            <a:r>
              <a:rPr lang="en-US" sz="2800" dirty="0">
                <a:solidFill>
                  <a:srgbClr val="FF0000"/>
                </a:solidFill>
              </a:rPr>
              <a:t>coordinated significant </a:t>
            </a:r>
            <a:r>
              <a:rPr lang="en-US" sz="2800" dirty="0" err="1" smtClean="0">
                <a:solidFill>
                  <a:srgbClr val="FF0000"/>
                </a:solidFill>
              </a:rPr>
              <a:t>EUROfusion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participation in </a:t>
            </a:r>
            <a:r>
              <a:rPr lang="en-GB" sz="2800" dirty="0">
                <a:solidFill>
                  <a:srgbClr val="FF0000"/>
                </a:solidFill>
              </a:rPr>
              <a:t>the ITER team </a:t>
            </a:r>
            <a:r>
              <a:rPr lang="en-US" sz="2800" dirty="0"/>
              <a:t>benefiting from the strength of the </a:t>
            </a:r>
            <a:r>
              <a:rPr lang="en-US" sz="2800" dirty="0" err="1" smtClean="0"/>
              <a:t>EUROfusion</a:t>
            </a:r>
            <a:r>
              <a:rPr lang="en-US" sz="2800" dirty="0" smtClean="0"/>
              <a:t> </a:t>
            </a:r>
            <a:r>
              <a:rPr lang="en-US" sz="2800" dirty="0" err="1"/>
              <a:t>programme</a:t>
            </a:r>
            <a:r>
              <a:rPr lang="en-US" sz="2800" dirty="0"/>
              <a:t> in </a:t>
            </a:r>
            <a:r>
              <a:rPr lang="en-US" sz="2800" dirty="0">
                <a:solidFill>
                  <a:srgbClr val="FF0000"/>
                </a:solidFill>
              </a:rPr>
              <a:t>operation, technology and simulation</a:t>
            </a:r>
            <a:r>
              <a:rPr lang="en-US" sz="2800" dirty="0"/>
              <a:t> 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Contribute to integrate </a:t>
            </a:r>
            <a:r>
              <a:rPr lang="en-US" sz="2800" dirty="0" err="1"/>
              <a:t>EUROfusion</a:t>
            </a:r>
            <a:r>
              <a:rPr lang="en-US" sz="2800" dirty="0"/>
              <a:t> activities in line with the Roadmap </a:t>
            </a:r>
            <a:r>
              <a:rPr lang="en-US" sz="2800" dirty="0" smtClean="0"/>
              <a:t>priorities</a:t>
            </a:r>
            <a:endParaRPr lang="en-US" sz="2800" dirty="0"/>
          </a:p>
          <a:p>
            <a:pPr>
              <a:lnSpc>
                <a:spcPct val="110000"/>
              </a:lnSpc>
            </a:pPr>
            <a:r>
              <a:rPr lang="en-GB" sz="2800" b="1" dirty="0"/>
              <a:t>Implement some </a:t>
            </a:r>
            <a:r>
              <a:rPr lang="en-GB" sz="2800" dirty="0"/>
              <a:t>recommendations</a:t>
            </a:r>
            <a:r>
              <a:rPr lang="en-GB" sz="2800" baseline="30000" dirty="0"/>
              <a:t>*</a:t>
            </a:r>
            <a:r>
              <a:rPr lang="en-GB" sz="2800" dirty="0"/>
              <a:t> on “EUROfusion role in ITER operation and scientific exploitation”</a:t>
            </a:r>
            <a:endParaRPr lang="en-US" sz="2600" b="1" dirty="0"/>
          </a:p>
          <a:p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WPPrIO</a:t>
            </a:r>
            <a:r>
              <a:rPr lang="en-GB" dirty="0"/>
              <a:t>: High level objectives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7376" y="6165304"/>
            <a:ext cx="8003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*)</a:t>
            </a:r>
            <a:r>
              <a:rPr lang="en-US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aseline="30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EUROFUSION GA (20) 32 - 4.7 - ITER White Paper Report WG1 Issue 1 10-Dec-2020 (Decision).docx and EUROFUSION GA (20) 32 - 4.7 - ITER White Paper Report WG2 Issue 3 7-Dec-2020 (Decision).docx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654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80"/>
    </mc:Choice>
    <mc:Fallback xmlns="">
      <p:transition spd="slow" advTm="4718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976284"/>
              </p:ext>
            </p:extLst>
          </p:nvPr>
        </p:nvGraphicFramePr>
        <p:xfrm>
          <a:off x="-1" y="0"/>
          <a:ext cx="9144001" cy="1175764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753180">
                  <a:extLst>
                    <a:ext uri="{9D8B030D-6E8A-4147-A177-3AD203B41FA5}">
                      <a16:colId xmlns:a16="http://schemas.microsoft.com/office/drawing/2014/main" val="196362859"/>
                    </a:ext>
                  </a:extLst>
                </a:gridCol>
                <a:gridCol w="456184">
                  <a:extLst>
                    <a:ext uri="{9D8B030D-6E8A-4147-A177-3AD203B41FA5}">
                      <a16:colId xmlns:a16="http://schemas.microsoft.com/office/drawing/2014/main" val="3203486312"/>
                    </a:ext>
                  </a:extLst>
                </a:gridCol>
                <a:gridCol w="457251">
                  <a:extLst>
                    <a:ext uri="{9D8B030D-6E8A-4147-A177-3AD203B41FA5}">
                      <a16:colId xmlns:a16="http://schemas.microsoft.com/office/drawing/2014/main" val="291818503"/>
                    </a:ext>
                  </a:extLst>
                </a:gridCol>
                <a:gridCol w="457251">
                  <a:extLst>
                    <a:ext uri="{9D8B030D-6E8A-4147-A177-3AD203B41FA5}">
                      <a16:colId xmlns:a16="http://schemas.microsoft.com/office/drawing/2014/main" val="1592587023"/>
                    </a:ext>
                  </a:extLst>
                </a:gridCol>
                <a:gridCol w="456184">
                  <a:extLst>
                    <a:ext uri="{9D8B030D-6E8A-4147-A177-3AD203B41FA5}">
                      <a16:colId xmlns:a16="http://schemas.microsoft.com/office/drawing/2014/main" val="1257256114"/>
                    </a:ext>
                  </a:extLst>
                </a:gridCol>
                <a:gridCol w="456184">
                  <a:extLst>
                    <a:ext uri="{9D8B030D-6E8A-4147-A177-3AD203B41FA5}">
                      <a16:colId xmlns:a16="http://schemas.microsoft.com/office/drawing/2014/main" val="1922651526"/>
                    </a:ext>
                  </a:extLst>
                </a:gridCol>
                <a:gridCol w="543880">
                  <a:extLst>
                    <a:ext uri="{9D8B030D-6E8A-4147-A177-3AD203B41FA5}">
                      <a16:colId xmlns:a16="http://schemas.microsoft.com/office/drawing/2014/main" val="701207347"/>
                    </a:ext>
                  </a:extLst>
                </a:gridCol>
                <a:gridCol w="3563887">
                  <a:extLst>
                    <a:ext uri="{9D8B030D-6E8A-4147-A177-3AD203B41FA5}">
                      <a16:colId xmlns:a16="http://schemas.microsoft.com/office/drawing/2014/main" val="2413703786"/>
                    </a:ext>
                  </a:extLst>
                </a:gridCol>
              </a:tblGrid>
              <a:tr h="402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Risk Identification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6804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Rating Pre-Mitigation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6804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Strategy / Mitigation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6804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03272"/>
                  </a:ext>
                </a:extLst>
              </a:tr>
              <a:tr h="207915">
                <a:tc rowSpan="2"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Risk Title, Category, Owner, Description &amp; Details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(a)  “As a result of…”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(b)  “There is the risk that…”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(c)  “Resulting in…”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68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Likelihood</a:t>
                      </a:r>
                      <a:r>
                        <a:rPr lang="en-GB" sz="1100" baseline="300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Impact</a:t>
                      </a:r>
                      <a:r>
                        <a:rPr lang="en-GB" sz="1100" baseline="300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68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Risk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Level</a:t>
                      </a:r>
                      <a:r>
                        <a:rPr lang="en-GB" sz="1100" baseline="300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68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Treatment Strategy  &amp;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6195"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Risk Mitigation Actions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(Comments, Details, Due Dates, etc.)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851" marR="13851" marT="6804" marB="6804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039219"/>
                  </a:ext>
                </a:extLst>
              </a:tr>
              <a:tr h="80273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6804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6804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Sched.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6804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180314"/>
                  </a:ext>
                </a:extLst>
              </a:tr>
              <a:tr h="1631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Risk Title: 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European Plasma Simulator 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not sufficient to provide answers required for ITER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Risk Category: Technical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Risk Owner: C. </a:t>
                      </a:r>
                      <a:r>
                        <a:rPr lang="en-GB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Bourdelle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Description: As a result of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reduced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resources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there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risk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that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European Plasma Simulator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IMAS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workflows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are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not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ready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ITER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simulations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high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13851" marB="13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Treatment Strategy:  escalate/transfer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Risk Mitigation Actions: Increase resources for code development and for IMAS support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166144"/>
                  </a:ext>
                </a:extLst>
              </a:tr>
              <a:tr h="1772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Risk Title: 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Lack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EU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involvement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in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participation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in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EUROfusion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Operation Network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Risk Category: Project Management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Risk Owner: E. Belonohy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Description: As a result of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low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resources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there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risk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 lack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involvement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support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in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participation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in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EUROfusion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Operation Network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Low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Treatment Strategy: avoid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Risk Mitigation Actions: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Increase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coordination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resources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on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specific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funded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tasks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Prioritise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activities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474892"/>
                  </a:ext>
                </a:extLst>
              </a:tr>
              <a:tr h="1584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Reduced EUROfusion participation in the NBTF and ELISE/</a:t>
                      </a: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BATMAN Upgrade facilities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Risk Category: Project Management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Risk Owner: X. Litaudon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Description: As a result of</a:t>
                      </a: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lack of EUROFusion interest there is a reduction in the  EUROfusion participation in the NBTF and ELISE/</a:t>
                      </a: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BATMAN Upgrade facilities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medium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Treatment Strategy:  reduce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Risk Mitigation Actions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 Promote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this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R&amp;D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activity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(e.g.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EUROfusion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seminars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career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development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plan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ITER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attract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retain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new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generation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engineers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 at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EU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level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755575"/>
                  </a:ext>
                </a:extLst>
              </a:tr>
              <a:tr h="1395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Delay in the achievement of long pulse operation (up to 3600s) extraction on ELISE facility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Risk Category: Technical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Risk Owner: U. Fantz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Description: For technical reasons it is difficult to achieve long pulse operation on ELISE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medium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Treatment Strategy:  reduce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Risk Mitigation Actions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 Focus EU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effort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understanding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including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modelling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limiting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factors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consequences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ITER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522364"/>
                  </a:ext>
                </a:extLst>
              </a:tr>
              <a:tr h="1800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JET DT does not provide enough data for neutronics analysis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Reduced performance of the JET DT campaigns and reduced level of 14 MeV neutrons)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Risk Category: technical / external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Risk Owner: R. Villari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Description: For scientific reasons the level of D-T neutrons is lower than expected for neutronics analysis.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Very-High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Treatment Strategy: accept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Risk Mitigation Actions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Revise the objectives in terms of irradiation of ITER materials and 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radiation damage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Revise the  resources on the related modelling activities.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66056"/>
                  </a:ext>
                </a:extLst>
              </a:tr>
              <a:tr h="2160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Low level of coordination between WPPrIO and ITER-IO on common topics (IMAS development, ITER simulation, neutronics, NBTF…)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Risk Category: Project management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Risk Owner: X. Litaudon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Description: As a result of insufficient coordination </a:t>
                      </a: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there is a risk a divergence between the priority actions set within PrIO and the ones requested by  ITER-IO or F4E</a:t>
                      </a: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Medium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Treatment Strategy: avoid /escalate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Risk Mitigation Actions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Increase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coordination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level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between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WPPrIO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ITER-IO/F4E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by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setting-up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specific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coordination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meetings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Nominate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new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PL.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261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32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938974"/>
              </p:ext>
            </p:extLst>
          </p:nvPr>
        </p:nvGraphicFramePr>
        <p:xfrm>
          <a:off x="-1" y="0"/>
          <a:ext cx="9144001" cy="676875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753180">
                  <a:extLst>
                    <a:ext uri="{9D8B030D-6E8A-4147-A177-3AD203B41FA5}">
                      <a16:colId xmlns:a16="http://schemas.microsoft.com/office/drawing/2014/main" val="196362859"/>
                    </a:ext>
                  </a:extLst>
                </a:gridCol>
                <a:gridCol w="456184">
                  <a:extLst>
                    <a:ext uri="{9D8B030D-6E8A-4147-A177-3AD203B41FA5}">
                      <a16:colId xmlns:a16="http://schemas.microsoft.com/office/drawing/2014/main" val="3203486312"/>
                    </a:ext>
                  </a:extLst>
                </a:gridCol>
                <a:gridCol w="457251">
                  <a:extLst>
                    <a:ext uri="{9D8B030D-6E8A-4147-A177-3AD203B41FA5}">
                      <a16:colId xmlns:a16="http://schemas.microsoft.com/office/drawing/2014/main" val="291818503"/>
                    </a:ext>
                  </a:extLst>
                </a:gridCol>
                <a:gridCol w="457251">
                  <a:extLst>
                    <a:ext uri="{9D8B030D-6E8A-4147-A177-3AD203B41FA5}">
                      <a16:colId xmlns:a16="http://schemas.microsoft.com/office/drawing/2014/main" val="1592587023"/>
                    </a:ext>
                  </a:extLst>
                </a:gridCol>
                <a:gridCol w="456184">
                  <a:extLst>
                    <a:ext uri="{9D8B030D-6E8A-4147-A177-3AD203B41FA5}">
                      <a16:colId xmlns:a16="http://schemas.microsoft.com/office/drawing/2014/main" val="1257256114"/>
                    </a:ext>
                  </a:extLst>
                </a:gridCol>
                <a:gridCol w="456184">
                  <a:extLst>
                    <a:ext uri="{9D8B030D-6E8A-4147-A177-3AD203B41FA5}">
                      <a16:colId xmlns:a16="http://schemas.microsoft.com/office/drawing/2014/main" val="1922651526"/>
                    </a:ext>
                  </a:extLst>
                </a:gridCol>
                <a:gridCol w="543880">
                  <a:extLst>
                    <a:ext uri="{9D8B030D-6E8A-4147-A177-3AD203B41FA5}">
                      <a16:colId xmlns:a16="http://schemas.microsoft.com/office/drawing/2014/main" val="701207347"/>
                    </a:ext>
                  </a:extLst>
                </a:gridCol>
                <a:gridCol w="3563887">
                  <a:extLst>
                    <a:ext uri="{9D8B030D-6E8A-4147-A177-3AD203B41FA5}">
                      <a16:colId xmlns:a16="http://schemas.microsoft.com/office/drawing/2014/main" val="2413703786"/>
                    </a:ext>
                  </a:extLst>
                </a:gridCol>
              </a:tblGrid>
              <a:tr h="402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Risk Identification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6804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Rating Pre-Mitigation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6804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Strategy / Mitigation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6804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03272"/>
                  </a:ext>
                </a:extLst>
              </a:tr>
              <a:tr h="207915">
                <a:tc rowSpan="2"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Risk Title, Category, Owner, Description &amp; Details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(a)  “As a result of…”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(b)  “There is the risk that…”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(c)  “Resulting in…”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68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Likelihood</a:t>
                      </a:r>
                      <a:r>
                        <a:rPr lang="en-GB" sz="1100" baseline="300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Impact</a:t>
                      </a:r>
                      <a:r>
                        <a:rPr lang="en-GB" sz="1100" baseline="300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68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Risk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Level</a:t>
                      </a:r>
                      <a:r>
                        <a:rPr lang="en-GB" sz="1100" baseline="300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68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Treatment Strategy  &amp;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6195"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Risk Mitigation Actions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(Comments, Details, Due Dates, etc.)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851" marR="13851" marT="6804" marB="6804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039219"/>
                  </a:ext>
                </a:extLst>
              </a:tr>
              <a:tr h="80273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6804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6804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Sched.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6804" marB="6804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180314"/>
                  </a:ext>
                </a:extLst>
              </a:tr>
              <a:tr h="1395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Delay in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achievement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long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pulse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operation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up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3600s)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extraction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on ELISE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facility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Risk Category: Technical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Risk Owner: U. </a:t>
                      </a:r>
                      <a:r>
                        <a:rPr lang="en-GB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Fantz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Description: For technical reasons it is difficult to achieve long pulse operation on ELISE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medium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Treatment Strategy:  reduce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Risk Mitigation Actions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 Focus EU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effort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understanding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including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modelling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limiting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factors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consequences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ITER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522364"/>
                  </a:ext>
                </a:extLst>
              </a:tr>
              <a:tr h="1800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JET DT does not provide enough data for neutronics analysis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Reduced performance of the JET DT campaigns and reduced level of 14 MeV neutrons)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Risk Category: technical / external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Risk Owner: R. Villari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Description: For scientific reasons the level of D-T neutrons is lower than expected for neutronics analysis.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Very-High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Treatment Strategy: accept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Risk Mitigation Actions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Revise the objectives in terms of irradiation of ITER materials and 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radiation damage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Revise the  resources on the related modelling activities.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66056"/>
                  </a:ext>
                </a:extLst>
              </a:tr>
              <a:tr h="2160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Low level of coordination between WPPrIO and ITER-IO on common topics (IMAS development, ITER simulation, neutronics, NBTF…)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Risk Category: Project management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Risk Owner: X. Litaudon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Description: As a result of insufficient coordination </a:t>
                      </a: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there is a risk a divergence between the priority actions set within PrIO and the ones requested by  ITER-IO or F4E</a:t>
                      </a: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Medium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Treatment Strategy: avoid /escalate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Risk Mitigation Actions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Increase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coordination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level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between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WPPrIO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ITER-IO/F4E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by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setting-up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specific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coordination</a:t>
                      </a: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meetings</a:t>
                      </a:r>
                      <a:r>
                        <a:rPr lang="de-DE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de-DE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04" marR="6804" marT="13851" marB="1385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261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317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International Collaborations 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77385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International </a:t>
            </a:r>
            <a:r>
              <a:rPr lang="en-US" sz="3200" dirty="0" smtClean="0"/>
              <a:t>Collaborations 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995483"/>
              </p:ext>
            </p:extLst>
          </p:nvPr>
        </p:nvGraphicFramePr>
        <p:xfrm>
          <a:off x="107505" y="1052736"/>
          <a:ext cx="8928990" cy="55446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3956">
                  <a:extLst>
                    <a:ext uri="{9D8B030D-6E8A-4147-A177-3AD203B41FA5}">
                      <a16:colId xmlns:a16="http://schemas.microsoft.com/office/drawing/2014/main" val="3340100279"/>
                    </a:ext>
                  </a:extLst>
                </a:gridCol>
                <a:gridCol w="6126065">
                  <a:extLst>
                    <a:ext uri="{9D8B030D-6E8A-4147-A177-3AD203B41FA5}">
                      <a16:colId xmlns:a16="http://schemas.microsoft.com/office/drawing/2014/main" val="4120856281"/>
                    </a:ext>
                  </a:extLst>
                </a:gridCol>
                <a:gridCol w="1968969">
                  <a:extLst>
                    <a:ext uri="{9D8B030D-6E8A-4147-A177-3AD203B41FA5}">
                      <a16:colId xmlns:a16="http://schemas.microsoft.com/office/drawing/2014/main" val="776474623"/>
                    </a:ext>
                  </a:extLst>
                </a:gridCol>
              </a:tblGrid>
              <a:tr h="616541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ID</a:t>
                      </a:r>
                      <a:endParaRPr lang="fr-F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International Collaboration in WP Activities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Planned period(s) of engagement</a:t>
                      </a:r>
                      <a:endParaRPr lang="fr-F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294605328"/>
                  </a:ext>
                </a:extLst>
              </a:tr>
              <a:tr h="147969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IC01</a:t>
                      </a:r>
                      <a:endParaRPr lang="fr-F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US: </a:t>
                      </a:r>
                      <a:endParaRPr lang="fr-FR" sz="1600" dirty="0">
                        <a:effectLst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- Collaboration on integrated modelling with </a:t>
                      </a:r>
                      <a:r>
                        <a:rPr lang="en-US" sz="1600" dirty="0" err="1">
                          <a:effectLst/>
                        </a:rPr>
                        <a:t>SciDac</a:t>
                      </a:r>
                      <a:r>
                        <a:rPr lang="en-US" sz="1600" dirty="0">
                          <a:effectLst/>
                        </a:rPr>
                        <a:t> initiatives</a:t>
                      </a:r>
                      <a:endParaRPr lang="fr-FR" sz="1600" dirty="0">
                        <a:effectLst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- Collaboration on </a:t>
                      </a:r>
                      <a:r>
                        <a:rPr lang="en-US" sz="1600" dirty="0" err="1">
                          <a:effectLst/>
                        </a:rPr>
                        <a:t>neutronics</a:t>
                      </a:r>
                      <a:r>
                        <a:rPr lang="en-US" sz="1600" dirty="0">
                          <a:effectLst/>
                        </a:rPr>
                        <a:t> code development and validation with Oak-Ridge National Laboratory and University of Wisconsin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2021-2025</a:t>
                      </a:r>
                      <a:endParaRPr lang="fr-F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2811506716"/>
                  </a:ext>
                </a:extLst>
              </a:tr>
              <a:tr h="1352137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IC02</a:t>
                      </a:r>
                      <a:endParaRPr lang="fr-F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IO: </a:t>
                      </a:r>
                      <a:endParaRPr lang="fr-FR" sz="1600">
                        <a:effectLst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Coordination and support to the participation to the International Tokamak Physics Activity (ITPA), ITER fellow network, ITER operation network and specific ITER Task Forces</a:t>
                      </a:r>
                      <a:endParaRPr lang="fr-F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2021-2025</a:t>
                      </a:r>
                      <a:endParaRPr lang="fr-F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537367059"/>
                  </a:ext>
                </a:extLst>
              </a:tr>
              <a:tr h="147969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IC03</a:t>
                      </a:r>
                      <a:endParaRPr lang="fr-F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IO/F4E:</a:t>
                      </a:r>
                      <a:endParaRPr lang="fr-FR" sz="1600">
                        <a:effectLst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 - Scientific collaboration that needs to be developed to ensure that WPPrIO Programme remains focused on the ITER Research Plan </a:t>
                      </a:r>
                      <a:endParaRPr lang="fr-FR" sz="1600">
                        <a:effectLst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-Collaboration on integrated modelling</a:t>
                      </a:r>
                      <a:endParaRPr lang="fr-F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2021-2025</a:t>
                      </a:r>
                      <a:endParaRPr lang="fr-F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3501219166"/>
                  </a:ext>
                </a:extLst>
              </a:tr>
              <a:tr h="616541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IC04</a:t>
                      </a:r>
                      <a:endParaRPr lang="fr-F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IO, F4E, India, Japan: Collaboration on the NBTF operation and scientific involvement</a:t>
                      </a:r>
                      <a:endParaRPr lang="fr-FR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2021-2025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1479518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7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Resources</a:t>
            </a:r>
            <a:r>
              <a:rPr lang="fr-FR" dirty="0"/>
              <a:t> 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63688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5517232"/>
            <a:ext cx="8589640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aseline="30000" dirty="0"/>
              <a:t>3</a:t>
            </a:r>
            <a:r>
              <a:rPr lang="en-US" dirty="0"/>
              <a:t>PrIO-NA covers all the non-allocated resources (mission, NBTF </a:t>
            </a:r>
            <a:r>
              <a:rPr lang="en-US" dirty="0" err="1"/>
              <a:t>secondment</a:t>
            </a:r>
            <a:r>
              <a:rPr lang="en-US" dirty="0"/>
              <a:t>, human resources)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Resources</a:t>
            </a:r>
            <a:r>
              <a:rPr lang="fr-FR" dirty="0"/>
              <a:t> 2021-2025 per </a:t>
            </a:r>
            <a:r>
              <a:rPr lang="fr-FR" dirty="0" err="1"/>
              <a:t>sub-project</a:t>
            </a:r>
            <a:r>
              <a:rPr lang="fr-FR" dirty="0"/>
              <a:t>  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089782"/>
              </p:ext>
            </p:extLst>
          </p:nvPr>
        </p:nvGraphicFramePr>
        <p:xfrm>
          <a:off x="179512" y="1196752"/>
          <a:ext cx="8784976" cy="4032447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953202">
                  <a:extLst>
                    <a:ext uri="{9D8B030D-6E8A-4147-A177-3AD203B41FA5}">
                      <a16:colId xmlns:a16="http://schemas.microsoft.com/office/drawing/2014/main" val="646821713"/>
                    </a:ext>
                  </a:extLst>
                </a:gridCol>
                <a:gridCol w="1813476">
                  <a:extLst>
                    <a:ext uri="{9D8B030D-6E8A-4147-A177-3AD203B41FA5}">
                      <a16:colId xmlns:a16="http://schemas.microsoft.com/office/drawing/2014/main" val="922753625"/>
                    </a:ext>
                  </a:extLst>
                </a:gridCol>
                <a:gridCol w="2789584">
                  <a:extLst>
                    <a:ext uri="{9D8B030D-6E8A-4147-A177-3AD203B41FA5}">
                      <a16:colId xmlns:a16="http://schemas.microsoft.com/office/drawing/2014/main" val="1660728118"/>
                    </a:ext>
                  </a:extLst>
                </a:gridCol>
                <a:gridCol w="2228714">
                  <a:extLst>
                    <a:ext uri="{9D8B030D-6E8A-4147-A177-3AD203B41FA5}">
                      <a16:colId xmlns:a16="http://schemas.microsoft.com/office/drawing/2014/main" val="4095036409"/>
                    </a:ext>
                  </a:extLst>
                </a:gridCol>
              </a:tblGrid>
              <a:tr h="6644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effectLst/>
                        </a:rPr>
                        <a:t>Sub-project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 PM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Total </a:t>
                      </a:r>
                      <a:r>
                        <a:rPr lang="fr-FR" sz="1800" dirty="0" err="1">
                          <a:effectLst/>
                        </a:rPr>
                        <a:t>Resources</a:t>
                      </a:r>
                      <a:r>
                        <a:rPr lang="fr-FR" sz="1800" dirty="0">
                          <a:effectLst/>
                        </a:rPr>
                        <a:t> [k€]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Total Cons. </a:t>
                      </a:r>
                      <a:r>
                        <a:rPr lang="fr-FR" sz="1800" dirty="0" err="1">
                          <a:effectLst/>
                        </a:rPr>
                        <a:t>Contr</a:t>
                      </a:r>
                      <a:r>
                        <a:rPr lang="fr-FR" sz="1800" dirty="0">
                          <a:effectLst/>
                        </a:rPr>
                        <a:t>. [k€]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27836668"/>
                  </a:ext>
                </a:extLst>
              </a:tr>
              <a:tr h="481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SP-1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64,0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622,7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</a:rPr>
                        <a:t>435,9</a:t>
                      </a:r>
                      <a:endParaRPr lang="fr-FR" sz="20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64622207"/>
                  </a:ext>
                </a:extLst>
              </a:tr>
              <a:tr h="481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SP-2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168,5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1484,7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</a:rPr>
                        <a:t>742,4</a:t>
                      </a:r>
                      <a:endParaRPr lang="fr-FR" sz="20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63896124"/>
                  </a:ext>
                </a:extLst>
              </a:tr>
              <a:tr h="481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SP-3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</a:rPr>
                        <a:t>10,0</a:t>
                      </a:r>
                      <a:endParaRPr lang="fr-FR" sz="20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78,6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39,3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92623955"/>
                  </a:ext>
                </a:extLst>
              </a:tr>
              <a:tr h="481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SP-4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</a:rPr>
                        <a:t>1182,0</a:t>
                      </a:r>
                      <a:endParaRPr lang="fr-FR" sz="20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12943,8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7560,1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37998791"/>
                  </a:ext>
                </a:extLst>
              </a:tr>
              <a:tr h="481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SP-5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</a:rPr>
                        <a:t>282,3</a:t>
                      </a:r>
                      <a:endParaRPr lang="fr-FR" sz="20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1773,2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743,2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97595806"/>
                  </a:ext>
                </a:extLst>
              </a:tr>
              <a:tr h="481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PrIO-NA</a:t>
                      </a:r>
                      <a:r>
                        <a:rPr lang="fr-FR" sz="2000" baseline="30000">
                          <a:effectLst/>
                        </a:rPr>
                        <a:t>3</a:t>
                      </a:r>
                      <a:endParaRPr lang="fr-FR" sz="20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</a:rPr>
                        <a:t>199,4</a:t>
                      </a:r>
                      <a:endParaRPr lang="fr-FR" sz="20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</a:rPr>
                        <a:t>1601,8</a:t>
                      </a:r>
                      <a:endParaRPr lang="fr-FR" sz="20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809,6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08798935"/>
                  </a:ext>
                </a:extLst>
              </a:tr>
              <a:tr h="481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Sum</a:t>
                      </a:r>
                      <a:endParaRPr lang="fr-FR" sz="20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1906,2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18504,8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10330,5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16682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05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PM Resource 2021-2025 per </a:t>
            </a:r>
            <a:r>
              <a:rPr lang="fr-FR" dirty="0" err="1"/>
              <a:t>sub-project</a:t>
            </a:r>
            <a:r>
              <a:rPr lang="fr-FR" dirty="0"/>
              <a:t> </a:t>
            </a: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8508274"/>
              </p:ext>
            </p:extLst>
          </p:nvPr>
        </p:nvGraphicFramePr>
        <p:xfrm>
          <a:off x="323528" y="764704"/>
          <a:ext cx="8064896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478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Resources</a:t>
            </a:r>
            <a:r>
              <a:rPr lang="fr-FR" dirty="0"/>
              <a:t> 2021-2025 per </a:t>
            </a:r>
            <a:r>
              <a:rPr lang="fr-FR" dirty="0" err="1"/>
              <a:t>beneficiaries</a:t>
            </a:r>
            <a:r>
              <a:rPr lang="fr-FR" dirty="0"/>
              <a:t> 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44880"/>
            <a:ext cx="8557202" cy="577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9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PM </a:t>
            </a:r>
            <a:r>
              <a:rPr lang="fr-FR" dirty="0" err="1"/>
              <a:t>Resources</a:t>
            </a:r>
            <a:r>
              <a:rPr lang="fr-FR" dirty="0"/>
              <a:t> 2021-2025 per </a:t>
            </a:r>
            <a:r>
              <a:rPr lang="fr-FR" dirty="0" err="1"/>
              <a:t>beneficiaries</a:t>
            </a:r>
            <a:endParaRPr lang="fr-FR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5877703"/>
              </p:ext>
            </p:extLst>
          </p:nvPr>
        </p:nvGraphicFramePr>
        <p:xfrm>
          <a:off x="323528" y="914400"/>
          <a:ext cx="8352928" cy="61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405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Resources Breakdown for 2021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914401"/>
            <a:ext cx="8850168" cy="5499198"/>
          </a:xfrm>
          <a:prstGeom prst="rect">
            <a:avLst/>
          </a:prstGeom>
        </p:spPr>
      </p:pic>
      <p:sp>
        <p:nvSpPr>
          <p:cNvPr id="6" name="Espace réservé du contenu 1"/>
          <p:cNvSpPr>
            <a:spLocks noGrp="1"/>
          </p:cNvSpPr>
          <p:nvPr>
            <p:ph idx="1"/>
          </p:nvPr>
        </p:nvSpPr>
        <p:spPr>
          <a:xfrm>
            <a:off x="457200" y="6087616"/>
            <a:ext cx="8589640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non-allocated resources: mission, NBTF </a:t>
            </a:r>
            <a:r>
              <a:rPr lang="en-US" dirty="0" err="1"/>
              <a:t>secondment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972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51125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“Whilst  integration between work packages is essential for both ITER and DEMO, there are two convening work packages that bring together this breadth: </a:t>
            </a:r>
            <a:r>
              <a:rPr lang="en-US" dirty="0" err="1">
                <a:solidFill>
                  <a:srgbClr val="FF0000"/>
                </a:solidFill>
              </a:rPr>
              <a:t>WPPrIO</a:t>
            </a:r>
            <a:r>
              <a:rPr lang="en-US" dirty="0">
                <a:solidFill>
                  <a:srgbClr val="FF0000"/>
                </a:solidFill>
              </a:rPr>
              <a:t> consolidates the preparation for ITER operation, though the contributions to ITER exist in every work package</a:t>
            </a:r>
            <a:r>
              <a:rPr lang="en-US" dirty="0"/>
              <a:t>, whilst the DEMO Central Team (supported by WPDES) coheres the design capabilities in each work package, whilst taking advantage of the capabilities and skills developed for ITER”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 in the Grant </a:t>
            </a:r>
            <a:r>
              <a:rPr lang="fr-FR" dirty="0" err="1"/>
              <a:t>Proposal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723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 Breakdown for 2021 </a:t>
            </a:r>
            <a:endParaRPr lang="fr-FR" dirty="0"/>
          </a:p>
        </p:txBody>
      </p:sp>
      <p:graphicFrame>
        <p:nvGraphicFramePr>
          <p:cNvPr id="4" name="Graphique 3"/>
          <p:cNvGraphicFramePr/>
          <p:nvPr>
            <p:extLst>
              <p:ext uri="{D42A27DB-BD31-4B8C-83A1-F6EECF244321}">
                <p14:modId xmlns:p14="http://schemas.microsoft.com/office/powerpoint/2010/main" val="1814686092"/>
              </p:ext>
            </p:extLst>
          </p:nvPr>
        </p:nvGraphicFramePr>
        <p:xfrm>
          <a:off x="0" y="764704"/>
          <a:ext cx="7117080" cy="4325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/>
          <p:cNvGraphicFramePr/>
          <p:nvPr>
            <p:extLst>
              <p:ext uri="{D42A27DB-BD31-4B8C-83A1-F6EECF244321}">
                <p14:modId xmlns:p14="http://schemas.microsoft.com/office/powerpoint/2010/main" val="3209698977"/>
              </p:ext>
            </p:extLst>
          </p:nvPr>
        </p:nvGraphicFramePr>
        <p:xfrm>
          <a:off x="4297258" y="2492897"/>
          <a:ext cx="4857750" cy="436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59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11231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980728"/>
            <a:ext cx="8892480" cy="5877272"/>
          </a:xfrm>
        </p:spPr>
        <p:txBody>
          <a:bodyPr>
            <a:normAutofit/>
          </a:bodyPr>
          <a:lstStyle/>
          <a:p>
            <a:r>
              <a:rPr lang="fr-FR" dirty="0"/>
              <a:t>2021: </a:t>
            </a:r>
            <a:r>
              <a:rPr lang="fr-FR" dirty="0" err="1" smtClean="0"/>
              <a:t>foundation</a:t>
            </a:r>
            <a:r>
              <a:rPr lang="fr-FR" dirty="0" smtClean="0"/>
              <a:t> </a:t>
            </a:r>
            <a:r>
              <a:rPr lang="fr-FR" dirty="0" err="1" smtClean="0"/>
              <a:t>year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new </a:t>
            </a:r>
            <a:r>
              <a:rPr lang="fr-FR" dirty="0" err="1"/>
              <a:t>activities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limited</a:t>
            </a:r>
            <a:r>
              <a:rPr lang="fr-FR" dirty="0" smtClean="0"/>
              <a:t> </a:t>
            </a:r>
            <a:r>
              <a:rPr lang="fr-FR" dirty="0" err="1" smtClean="0"/>
              <a:t>resources</a:t>
            </a:r>
            <a:r>
              <a:rPr lang="fr-FR" dirty="0" smtClean="0"/>
              <a:t>) </a:t>
            </a:r>
            <a:r>
              <a:rPr lang="fr-FR" dirty="0"/>
              <a:t>in addition to the </a:t>
            </a:r>
            <a:r>
              <a:rPr lang="fr-FR" dirty="0" err="1"/>
              <a:t>core</a:t>
            </a:r>
            <a:r>
              <a:rPr lang="fr-FR" dirty="0"/>
              <a:t> of the </a:t>
            </a:r>
            <a:r>
              <a:rPr lang="fr-FR" dirty="0" err="1"/>
              <a:t>activity</a:t>
            </a:r>
            <a:r>
              <a:rPr lang="fr-FR" dirty="0"/>
              <a:t> on NB R&amp;D and JET DT </a:t>
            </a:r>
            <a:r>
              <a:rPr lang="fr-FR" dirty="0" err="1"/>
              <a:t>neutronics</a:t>
            </a:r>
            <a:r>
              <a:rPr lang="fr-FR" dirty="0"/>
              <a:t> </a:t>
            </a:r>
          </a:p>
          <a:p>
            <a:r>
              <a:rPr lang="fr-FR" dirty="0" smtClean="0"/>
              <a:t>In </a:t>
            </a:r>
            <a:r>
              <a:rPr lang="fr-FR" dirty="0"/>
              <a:t>case JET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extended</a:t>
            </a:r>
            <a:r>
              <a:rPr lang="fr-FR" dirty="0"/>
              <a:t> </a:t>
            </a:r>
            <a:r>
              <a:rPr lang="fr-FR" dirty="0" err="1"/>
              <a:t>beyond</a:t>
            </a:r>
            <a:r>
              <a:rPr lang="fr-FR" dirty="0"/>
              <a:t> 2021 </a:t>
            </a:r>
            <a:r>
              <a:rPr lang="fr-FR" dirty="0" err="1"/>
              <a:t>with</a:t>
            </a:r>
            <a:r>
              <a:rPr lang="fr-FR" dirty="0"/>
              <a:t> a </a:t>
            </a:r>
            <a:r>
              <a:rPr lang="fr-FR" dirty="0" err="1"/>
              <a:t>third</a:t>
            </a:r>
            <a:r>
              <a:rPr lang="fr-FR" dirty="0"/>
              <a:t> DT </a:t>
            </a:r>
            <a:r>
              <a:rPr lang="fr-FR" dirty="0" err="1"/>
              <a:t>campaign</a:t>
            </a:r>
            <a:r>
              <a:rPr lang="fr-FR" dirty="0"/>
              <a:t> extra </a:t>
            </a:r>
            <a:r>
              <a:rPr lang="fr-FR" dirty="0" err="1"/>
              <a:t>resources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added</a:t>
            </a:r>
            <a:r>
              <a:rPr lang="fr-FR" dirty="0"/>
              <a:t> on SP-5 </a:t>
            </a:r>
          </a:p>
          <a:p>
            <a:r>
              <a:rPr lang="fr-FR" dirty="0"/>
              <a:t>Beyond 2021, </a:t>
            </a:r>
            <a:r>
              <a:rPr lang="fr-FR" dirty="0" err="1"/>
              <a:t>pending</a:t>
            </a:r>
            <a:r>
              <a:rPr lang="fr-FR" dirty="0"/>
              <a:t> extra </a:t>
            </a:r>
            <a:r>
              <a:rPr lang="fr-FR" dirty="0" err="1"/>
              <a:t>resources</a:t>
            </a:r>
            <a:r>
              <a:rPr lang="fr-FR" dirty="0"/>
              <a:t>, </a:t>
            </a:r>
            <a:r>
              <a:rPr lang="fr-FR" dirty="0" err="1"/>
              <a:t>activities</a:t>
            </a:r>
            <a:r>
              <a:rPr lang="fr-FR" dirty="0"/>
              <a:t> on </a:t>
            </a:r>
            <a:r>
              <a:rPr lang="fr-FR" dirty="0" err="1"/>
              <a:t>operation</a:t>
            </a:r>
            <a:r>
              <a:rPr lang="fr-FR" dirty="0"/>
              <a:t> (</a:t>
            </a:r>
            <a:r>
              <a:rPr lang="fr-FR" dirty="0" err="1"/>
              <a:t>e.g</a:t>
            </a:r>
            <a:r>
              <a:rPr lang="fr-FR" dirty="0"/>
              <a:t>. new </a:t>
            </a:r>
            <a:r>
              <a:rPr lang="fr-FR" dirty="0" err="1"/>
              <a:t>tasks</a:t>
            </a:r>
            <a:r>
              <a:rPr lang="fr-FR" dirty="0"/>
              <a:t> on Wall </a:t>
            </a:r>
            <a:r>
              <a:rPr lang="fr-FR" dirty="0" err="1"/>
              <a:t>Conditioning</a:t>
            </a:r>
            <a:r>
              <a:rPr lang="fr-FR" dirty="0"/>
              <a:t>) and on ITER scenarios simulations for PFPO-1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initiated</a:t>
            </a:r>
            <a:endParaRPr lang="fr-FR" dirty="0"/>
          </a:p>
          <a:p>
            <a:r>
              <a:rPr lang="fr-FR" dirty="0"/>
              <a:t>Beyond 2021, </a:t>
            </a:r>
            <a:r>
              <a:rPr lang="fr-FR" dirty="0" err="1"/>
              <a:t>pending</a:t>
            </a:r>
            <a:r>
              <a:rPr lang="fr-FR" dirty="0"/>
              <a:t> conclusions on </a:t>
            </a:r>
            <a:r>
              <a:rPr lang="fr-FR" dirty="0" err="1"/>
              <a:t>neutronics</a:t>
            </a:r>
            <a:r>
              <a:rPr lang="fr-FR" dirty="0"/>
              <a:t> WG, new </a:t>
            </a:r>
            <a:r>
              <a:rPr lang="fr-FR" dirty="0" err="1"/>
              <a:t>activities</a:t>
            </a:r>
            <a:r>
              <a:rPr lang="fr-FR" dirty="0"/>
              <a:t> on </a:t>
            </a:r>
            <a:r>
              <a:rPr lang="fr-FR" dirty="0" err="1"/>
              <a:t>neutronics</a:t>
            </a:r>
            <a:r>
              <a:rPr lang="fr-FR" dirty="0"/>
              <a:t>/</a:t>
            </a:r>
            <a:r>
              <a:rPr lang="fr-FR" dirty="0" err="1"/>
              <a:t>intrumentation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initiated</a:t>
            </a:r>
            <a:r>
              <a:rPr lang="fr-FR" dirty="0"/>
              <a:t> (Non </a:t>
            </a:r>
            <a:r>
              <a:rPr lang="fr-FR" dirty="0" err="1"/>
              <a:t>Allocated</a:t>
            </a:r>
            <a:r>
              <a:rPr lang="fr-FR" dirty="0"/>
              <a:t> </a:t>
            </a:r>
            <a:r>
              <a:rPr lang="fr-FR" dirty="0" err="1"/>
              <a:t>resources</a:t>
            </a:r>
            <a:r>
              <a:rPr lang="fr-FR" dirty="0"/>
              <a:t>)</a:t>
            </a:r>
          </a:p>
          <a:p>
            <a:r>
              <a:rPr lang="fr-FR" dirty="0" err="1"/>
              <a:t>Decision</a:t>
            </a:r>
            <a:r>
              <a:rPr lang="fr-FR" dirty="0"/>
              <a:t>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taken</a:t>
            </a:r>
            <a:r>
              <a:rPr lang="fr-FR" dirty="0"/>
              <a:t> on the </a:t>
            </a:r>
            <a:r>
              <a:rPr lang="fr-FR" dirty="0" err="1"/>
              <a:t>EUROfusion</a:t>
            </a:r>
            <a:r>
              <a:rPr lang="fr-FR" dirty="0"/>
              <a:t> </a:t>
            </a:r>
            <a:r>
              <a:rPr lang="fr-FR" dirty="0" err="1"/>
              <a:t>involvment</a:t>
            </a:r>
            <a:r>
              <a:rPr lang="fr-FR" dirty="0"/>
              <a:t> in the ITER FILD design (Non </a:t>
            </a:r>
            <a:r>
              <a:rPr lang="fr-FR" dirty="0" err="1"/>
              <a:t>Allocated</a:t>
            </a:r>
            <a:r>
              <a:rPr lang="fr-FR" dirty="0"/>
              <a:t> </a:t>
            </a:r>
            <a:r>
              <a:rPr lang="fr-FR" dirty="0" err="1"/>
              <a:t>resources</a:t>
            </a:r>
            <a:r>
              <a:rPr lang="fr-FR" dirty="0"/>
              <a:t>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 and perspectives </a:t>
            </a:r>
          </a:p>
        </p:txBody>
      </p:sp>
    </p:spTree>
    <p:extLst>
      <p:ext uri="{BB962C8B-B14F-4D97-AF65-F5344CB8AC3E}">
        <p14:creationId xmlns:p14="http://schemas.microsoft.com/office/powerpoint/2010/main" val="97662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Project Change Requests (PCRs)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71058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268760"/>
            <a:ext cx="8147248" cy="5184576"/>
          </a:xfrm>
        </p:spPr>
        <p:txBody>
          <a:bodyPr/>
          <a:lstStyle/>
          <a:p>
            <a:r>
              <a:rPr lang="fr-FR" dirty="0"/>
              <a:t>80 PM of AR </a:t>
            </a:r>
            <a:r>
              <a:rPr lang="fr-FR" dirty="0" err="1"/>
              <a:t>related</a:t>
            </a:r>
            <a:r>
              <a:rPr lang="fr-FR" dirty="0"/>
              <a:t> to IPPLM </a:t>
            </a:r>
            <a:r>
              <a:rPr lang="fr-FR" dirty="0" err="1"/>
              <a:t>activities</a:t>
            </a:r>
            <a:r>
              <a:rPr lang="fr-FR" dirty="0"/>
              <a:t> in </a:t>
            </a:r>
            <a:r>
              <a:rPr lang="fr-FR" dirty="0" err="1"/>
              <a:t>sub-projects</a:t>
            </a:r>
            <a:r>
              <a:rPr lang="fr-FR" dirty="0"/>
              <a:t> 4 and 5 </a:t>
            </a:r>
          </a:p>
          <a:p>
            <a:pPr lvl="1"/>
            <a:r>
              <a:rPr lang="fr-FR" dirty="0"/>
              <a:t>8PM in 2021 and 18 PM/</a:t>
            </a:r>
            <a:r>
              <a:rPr lang="fr-FR" dirty="0" err="1"/>
              <a:t>year</a:t>
            </a:r>
            <a:r>
              <a:rPr lang="fr-FR" dirty="0"/>
              <a:t> </a:t>
            </a:r>
            <a:r>
              <a:rPr lang="fr-FR" dirty="0" err="1"/>
              <a:t>beyond</a:t>
            </a:r>
            <a:r>
              <a:rPr lang="fr-FR" dirty="0"/>
              <a:t> 2021 </a:t>
            </a:r>
          </a:p>
          <a:p>
            <a:r>
              <a:rPr lang="fr-FR" dirty="0"/>
              <a:t>8PM in 2021</a:t>
            </a:r>
          </a:p>
          <a:p>
            <a:pPr lvl="1"/>
            <a:r>
              <a:rPr lang="en-US" dirty="0"/>
              <a:t>6PM PrIO-4 : Simulation and  physics models describing SPIDER plasma negative ion source in fluid approximation. </a:t>
            </a:r>
          </a:p>
          <a:p>
            <a:pPr lvl="1"/>
            <a:r>
              <a:rPr lang="en-US" dirty="0"/>
              <a:t>2PM PrIO-5: Radiochemical treatment of materials: preparation and optimization of  the method. The main fraction of activity present in activated ITER material are cobalt isotopes and among them the long-lived isotope of Co-60. The use of radiochemical methods aims to remove cobalt.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Initially it was 8PM under PrIO-5 </a:t>
            </a:r>
            <a:endParaRPr lang="fr-FR" dirty="0">
              <a:solidFill>
                <a:srgbClr val="FF0000"/>
              </a:solidFill>
            </a:endParaRPr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Accompanying</a:t>
            </a:r>
            <a:r>
              <a:rPr lang="fr-FR" dirty="0"/>
              <a:t> </a:t>
            </a:r>
            <a:r>
              <a:rPr lang="fr-FR" dirty="0" err="1"/>
              <a:t>Research</a:t>
            </a:r>
            <a:r>
              <a:rPr lang="fr-FR" dirty="0"/>
              <a:t> 2021-2025</a:t>
            </a:r>
          </a:p>
        </p:txBody>
      </p:sp>
    </p:spTree>
    <p:extLst>
      <p:ext uri="{BB962C8B-B14F-4D97-AF65-F5344CB8AC3E}">
        <p14:creationId xmlns:p14="http://schemas.microsoft.com/office/powerpoint/2010/main" val="3242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Two calls have been issued to replace one expert at IPP-</a:t>
            </a:r>
            <a:r>
              <a:rPr lang="en-GB" dirty="0" err="1"/>
              <a:t>Garching</a:t>
            </a:r>
            <a:r>
              <a:rPr lang="en-GB" dirty="0"/>
              <a:t> and two  experts at NBTF : </a:t>
            </a:r>
          </a:p>
          <a:p>
            <a:pPr lvl="1"/>
            <a:r>
              <a:rPr lang="en-GB" dirty="0"/>
              <a:t>Mr. </a:t>
            </a:r>
            <a:r>
              <a:rPr lang="en-GB" dirty="0" err="1"/>
              <a:t>Petko</a:t>
            </a:r>
            <a:r>
              <a:rPr lang="en-GB" dirty="0"/>
              <a:t> </a:t>
            </a:r>
            <a:r>
              <a:rPr lang="en-GB" dirty="0" err="1"/>
              <a:t>Borislavov</a:t>
            </a:r>
            <a:r>
              <a:rPr lang="en-GB" dirty="0"/>
              <a:t> </a:t>
            </a:r>
            <a:r>
              <a:rPr lang="en-GB" dirty="0" err="1"/>
              <a:t>Krastev</a:t>
            </a:r>
            <a:r>
              <a:rPr lang="en-GB" dirty="0"/>
              <a:t> (Institute for Nuclear Research and Nuclear Energy Beneficiary (INRNE) has left on the 01 April the NBTF Padua (Italy). It is a Decision from the Bulgarian Scientific Council  of INRNE</a:t>
            </a:r>
            <a:endParaRPr lang="fr-FR" dirty="0"/>
          </a:p>
          <a:p>
            <a:pPr lvl="1"/>
            <a:r>
              <a:rPr lang="en-GB" dirty="0"/>
              <a:t> Mr Pavel </a:t>
            </a:r>
            <a:r>
              <a:rPr lang="en-GB" dirty="0" err="1"/>
              <a:t>Tomšič</a:t>
            </a:r>
            <a:r>
              <a:rPr lang="en-GB" dirty="0"/>
              <a:t> University of Ljubljana (Affiliated Entity to the </a:t>
            </a:r>
            <a:r>
              <a:rPr lang="en-GB" dirty="0" err="1"/>
              <a:t>EUROfusion</a:t>
            </a:r>
            <a:r>
              <a:rPr lang="en-GB" dirty="0"/>
              <a:t> Beneficiary </a:t>
            </a:r>
            <a:r>
              <a:rPr lang="en-GB" dirty="0" err="1"/>
              <a:t>Institut</a:t>
            </a:r>
            <a:r>
              <a:rPr lang="en-GB" dirty="0"/>
              <a:t> </a:t>
            </a:r>
            <a:r>
              <a:rPr lang="en-GB" dirty="0" err="1"/>
              <a:t>Jozef</a:t>
            </a:r>
            <a:r>
              <a:rPr lang="en-GB" dirty="0"/>
              <a:t> Stefan (JSI)) will leave the NBFT Padua (Italy) for personal reasons by the end of September. </a:t>
            </a:r>
          </a:p>
          <a:p>
            <a:pPr lvl="0"/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PCR SP-4 </a:t>
            </a:r>
          </a:p>
        </p:txBody>
      </p:sp>
    </p:spTree>
    <p:extLst>
      <p:ext uri="{BB962C8B-B14F-4D97-AF65-F5344CB8AC3E}">
        <p14:creationId xmlns:p14="http://schemas.microsoft.com/office/powerpoint/2010/main" val="276283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1520" y="914400"/>
            <a:ext cx="8712968" cy="5943600"/>
          </a:xfrm>
        </p:spPr>
        <p:txBody>
          <a:bodyPr>
            <a:normAutofit fontScale="92500"/>
          </a:bodyPr>
          <a:lstStyle/>
          <a:p>
            <a:r>
              <a:rPr lang="en-US" dirty="0"/>
              <a:t>Initial selection </a:t>
            </a:r>
            <a:r>
              <a:rPr lang="en-US" dirty="0" err="1"/>
              <a:t>PrIO</a:t>
            </a:r>
            <a:r>
              <a:rPr lang="en-US" dirty="0"/>
              <a:t> covers JET DT </a:t>
            </a:r>
            <a:r>
              <a:rPr lang="en-US" dirty="0" err="1"/>
              <a:t>neutronics</a:t>
            </a:r>
            <a:r>
              <a:rPr lang="en-US" dirty="0"/>
              <a:t> in Nov. and Dec. 2021. </a:t>
            </a:r>
            <a:endParaRPr lang="fr-FR" dirty="0"/>
          </a:p>
          <a:p>
            <a:r>
              <a:rPr lang="en-US" dirty="0"/>
              <a:t>As consequence of slight delay in DTE2,  FP8 JET3 will cover the full 2021 with extra resources:   </a:t>
            </a:r>
            <a:endParaRPr lang="fr-FR" dirty="0"/>
          </a:p>
          <a:p>
            <a:pPr lvl="1"/>
            <a:r>
              <a:rPr lang="en-US" u="sng" dirty="0">
                <a:solidFill>
                  <a:srgbClr val="FF0000"/>
                </a:solidFill>
              </a:rPr>
              <a:t>no resources in 2021 related to JET DT </a:t>
            </a:r>
            <a:r>
              <a:rPr lang="en-US" u="sng" dirty="0" err="1">
                <a:solidFill>
                  <a:srgbClr val="FF0000"/>
                </a:solidFill>
              </a:rPr>
              <a:t>neutronics</a:t>
            </a:r>
            <a:r>
              <a:rPr lang="en-US" u="sng" dirty="0">
                <a:solidFill>
                  <a:srgbClr val="FF0000"/>
                </a:solidFill>
              </a:rPr>
              <a:t> activities under </a:t>
            </a:r>
            <a:r>
              <a:rPr lang="en-US" u="sng" dirty="0" err="1">
                <a:solidFill>
                  <a:srgbClr val="FF0000"/>
                </a:solidFill>
              </a:rPr>
              <a:t>WPPrIO</a:t>
            </a:r>
            <a:r>
              <a:rPr lang="en-US" dirty="0"/>
              <a:t>. </a:t>
            </a:r>
            <a:endParaRPr lang="fr-FR" dirty="0"/>
          </a:p>
          <a:p>
            <a:r>
              <a:rPr lang="fr-FR" dirty="0"/>
              <a:t>2021 PRIO </a:t>
            </a:r>
            <a:r>
              <a:rPr lang="fr-FR" dirty="0" err="1"/>
              <a:t>resources</a:t>
            </a:r>
            <a:r>
              <a:rPr lang="fr-FR" dirty="0"/>
              <a:t> for the </a:t>
            </a:r>
            <a:r>
              <a:rPr lang="en-GB" dirty="0"/>
              <a:t>working group: </a:t>
            </a:r>
            <a:endParaRPr lang="fr-FR" dirty="0"/>
          </a:p>
          <a:p>
            <a:pPr lvl="1"/>
            <a:r>
              <a:rPr lang="en-GB" dirty="0"/>
              <a:t>ENEA: Indicative resources 3 PM (+ 1.5 PM for SP-5 coordination); revision 1PM (+1.5 PM)</a:t>
            </a:r>
            <a:endParaRPr lang="fr-FR" dirty="0"/>
          </a:p>
          <a:p>
            <a:pPr lvl="1"/>
            <a:r>
              <a:rPr lang="en-GB" dirty="0"/>
              <a:t>CEA: Indicative resources  5PM; revision 1PM</a:t>
            </a:r>
            <a:endParaRPr lang="fr-FR" dirty="0"/>
          </a:p>
          <a:p>
            <a:pPr lvl="1"/>
            <a:r>
              <a:rPr lang="en-GB" dirty="0"/>
              <a:t>CIEMAT: Indicative resources 6PM; revision  1PM</a:t>
            </a:r>
            <a:endParaRPr lang="fr-FR" dirty="0"/>
          </a:p>
          <a:p>
            <a:pPr lvl="1"/>
            <a:r>
              <a:rPr lang="en-GB" dirty="0"/>
              <a:t>JSI: Indicative resources 0PM; revision 1PM</a:t>
            </a:r>
            <a:endParaRPr lang="fr-FR" dirty="0"/>
          </a:p>
          <a:p>
            <a:pPr lvl="1"/>
            <a:r>
              <a:rPr lang="en-GB" dirty="0"/>
              <a:t>KIT: Indicative resources 0PM;   revision  1PM</a:t>
            </a:r>
            <a:endParaRPr lang="fr-FR" dirty="0"/>
          </a:p>
          <a:p>
            <a:pPr lvl="1"/>
            <a:r>
              <a:rPr lang="en-GB" dirty="0"/>
              <a:t>NCSRD: Indicative resources 0PM; revision 1PM</a:t>
            </a:r>
            <a:endParaRPr lang="fr-FR" dirty="0"/>
          </a:p>
          <a:p>
            <a:pPr lvl="1"/>
            <a:r>
              <a:rPr lang="en-GB" dirty="0"/>
              <a:t>CCFE and IPPLM (unchanged): Indicative resources 1PM; revision 1PM</a:t>
            </a:r>
            <a:endParaRPr lang="fr-FR" dirty="0"/>
          </a:p>
          <a:p>
            <a:r>
              <a:rPr lang="en-US" dirty="0"/>
              <a:t>The unused resources in 2021 shifted in 2022 as unallocated. Resources will be allocated in 2022 following WG recommendation 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PCR SP-5 </a:t>
            </a:r>
          </a:p>
        </p:txBody>
      </p:sp>
    </p:spTree>
    <p:extLst>
      <p:ext uri="{BB962C8B-B14F-4D97-AF65-F5344CB8AC3E}">
        <p14:creationId xmlns:p14="http://schemas.microsoft.com/office/powerpoint/2010/main" val="41478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Back-up 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09738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-99392"/>
            <a:ext cx="7543800" cy="914400"/>
          </a:xfrm>
        </p:spPr>
        <p:txBody>
          <a:bodyPr>
            <a:normAutofit/>
          </a:bodyPr>
          <a:lstStyle/>
          <a:p>
            <a:r>
              <a:rPr lang="fr-FR" dirty="0" err="1"/>
              <a:t>Work</a:t>
            </a:r>
            <a:r>
              <a:rPr lang="fr-FR" dirty="0"/>
              <a:t> Breakdown Structure- 5 </a:t>
            </a:r>
            <a:r>
              <a:rPr lang="fr-FR" dirty="0" err="1"/>
              <a:t>Sub-Projects</a:t>
            </a:r>
            <a:r>
              <a:rPr lang="fr-FR" dirty="0"/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61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9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654E3-61FB-B546-A9CF-A4A108394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EUROfusion Operations Network 2021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4593D-15EE-CB4D-AA64-D8E94E317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018" y="990602"/>
            <a:ext cx="8666478" cy="5554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0" dirty="0"/>
              <a:t>Set up a </a:t>
            </a:r>
            <a:r>
              <a:rPr lang="en-US" sz="1800" dirty="0"/>
              <a:t>EUROfusion Operations Network (EON) </a:t>
            </a:r>
          </a:p>
          <a:p>
            <a:pPr marL="0" indent="0">
              <a:buNone/>
            </a:pPr>
            <a:r>
              <a:rPr lang="en-US" sz="1800" b="0" dirty="0"/>
              <a:t>2021 Foundations year: </a:t>
            </a:r>
            <a:r>
              <a:rPr lang="en-US" sz="1800" dirty="0"/>
              <a:t>Identify operational areas and their current status and needs</a:t>
            </a:r>
          </a:p>
          <a:p>
            <a:r>
              <a:rPr lang="en-US" sz="1800" b="0" dirty="0"/>
              <a:t>Map out operational roles and available training</a:t>
            </a:r>
          </a:p>
          <a:p>
            <a:r>
              <a:rPr lang="en-US" sz="1800" b="0" dirty="0"/>
              <a:t>Prioritize and establish pilot projects for subnetworks (NBI seminars starting in Autumn 2021, Wall Conditioning workshop in 2022)</a:t>
            </a:r>
          </a:p>
          <a:p>
            <a:pPr marL="457200" lvl="1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Competency-based subnetworks: </a:t>
            </a:r>
          </a:p>
          <a:p>
            <a:r>
              <a:rPr lang="en-US" sz="1800" b="0" dirty="0"/>
              <a:t>Understand the needs of each area, consider </a:t>
            </a:r>
            <a:r>
              <a:rPr lang="en-US" sz="1800" b="0" dirty="0">
                <a:solidFill>
                  <a:schemeClr val="tx1"/>
                </a:solidFill>
              </a:rPr>
              <a:t>regular seminars, (bi)annual workshops, one-off events to share operational experience, discuss opportunities/challenges, provide operator development etc. </a:t>
            </a:r>
          </a:p>
          <a:p>
            <a:pPr lvl="1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Network and build community – get to know people in the same area of expertise, </a:t>
            </a:r>
            <a:r>
              <a:rPr lang="en-US" sz="1800" u="sng" dirty="0">
                <a:solidFill>
                  <a:schemeClr val="tx1"/>
                </a:solidFill>
              </a:rPr>
              <a:t>support for EEG </a:t>
            </a:r>
            <a:r>
              <a:rPr lang="en-US" sz="1800" dirty="0">
                <a:solidFill>
                  <a:schemeClr val="tx1"/>
                </a:solidFill>
              </a:rPr>
              <a:t>and young/upcoming operators</a:t>
            </a:r>
          </a:p>
          <a:p>
            <a:pPr lvl="1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Learn – expand knowledge on other facilities and processes</a:t>
            </a:r>
          </a:p>
          <a:p>
            <a:pPr lvl="1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Consulting – get and provide feedback on current topics</a:t>
            </a:r>
          </a:p>
          <a:p>
            <a:pPr lvl="1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Be noticed – hiring within Europe and for ITER</a:t>
            </a:r>
          </a:p>
          <a:p>
            <a:pPr lvl="1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Share – identify opportunities for joint studies in Operations</a:t>
            </a:r>
          </a:p>
          <a:p>
            <a:endParaRPr lang="en-US" sz="1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6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1520" y="1072008"/>
            <a:ext cx="8784976" cy="536142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Divertor</a:t>
            </a:r>
            <a:r>
              <a:rPr lang="en-US" dirty="0"/>
              <a:t> and Plasma Facing Components: </a:t>
            </a:r>
          </a:p>
          <a:p>
            <a:pPr lvl="1"/>
            <a:r>
              <a:rPr lang="en-US" b="1" dirty="0"/>
              <a:t>Pursue and develop a comprehensive </a:t>
            </a:r>
            <a:r>
              <a:rPr lang="en-US" b="1" dirty="0" err="1"/>
              <a:t>programme</a:t>
            </a:r>
            <a:r>
              <a:rPr lang="en-US" b="1" dirty="0"/>
              <a:t> (</a:t>
            </a:r>
            <a:r>
              <a:rPr lang="en-US" b="1" dirty="0" err="1"/>
              <a:t>EUROfusion</a:t>
            </a:r>
            <a:r>
              <a:rPr lang="en-US" b="1" dirty="0"/>
              <a:t>/F4E) </a:t>
            </a:r>
          </a:p>
          <a:p>
            <a:r>
              <a:rPr lang="en-GB" dirty="0"/>
              <a:t>Nuclear aspects (safety, licensing and </a:t>
            </a:r>
            <a:r>
              <a:rPr lang="en-GB" dirty="0" err="1"/>
              <a:t>neutronics</a:t>
            </a:r>
            <a:r>
              <a:rPr lang="en-GB" dirty="0"/>
              <a:t>)</a:t>
            </a:r>
          </a:p>
          <a:p>
            <a:pPr lvl="1"/>
            <a:r>
              <a:rPr lang="en-GB" b="1" dirty="0"/>
              <a:t>Actions on knowledge management to be elaborated</a:t>
            </a:r>
            <a:r>
              <a:rPr lang="en-GB" dirty="0"/>
              <a:t> </a:t>
            </a:r>
          </a:p>
          <a:p>
            <a:r>
              <a:rPr lang="en-GB" dirty="0"/>
              <a:t>Neutral Beam Heating and CD system </a:t>
            </a:r>
          </a:p>
          <a:p>
            <a:pPr lvl="1"/>
            <a:r>
              <a:rPr lang="en-US" b="1" dirty="0"/>
              <a:t>Ensure the success of NBTF operation</a:t>
            </a:r>
            <a:r>
              <a:rPr lang="en-US" dirty="0"/>
              <a:t> </a:t>
            </a:r>
          </a:p>
          <a:p>
            <a:r>
              <a:rPr lang="en-GB" dirty="0"/>
              <a:t>Diagnostics </a:t>
            </a:r>
          </a:p>
          <a:p>
            <a:pPr lvl="1"/>
            <a:r>
              <a:rPr lang="en-GB" b="1" dirty="0"/>
              <a:t>Promote actions to take advantage of the diagnostics provided by F4E </a:t>
            </a:r>
          </a:p>
          <a:p>
            <a:r>
              <a:rPr lang="en-GB" sz="2600" dirty="0"/>
              <a:t>Analysis/operational/simulation tools</a:t>
            </a:r>
          </a:p>
          <a:p>
            <a:pPr lvl="1"/>
            <a:r>
              <a:rPr lang="en-GB" b="1" dirty="0" smtClean="0"/>
              <a:t>Effort </a:t>
            </a:r>
            <a:r>
              <a:rPr lang="en-GB" b="1" dirty="0"/>
              <a:t>to be focused on scientific </a:t>
            </a:r>
            <a:r>
              <a:rPr lang="en-GB" b="1" dirty="0" smtClean="0"/>
              <a:t>priorities</a:t>
            </a:r>
          </a:p>
          <a:p>
            <a:r>
              <a:rPr lang="en-GB" sz="2600" dirty="0"/>
              <a:t>Knowledge </a:t>
            </a:r>
            <a:r>
              <a:rPr lang="en-GB" sz="2600" dirty="0" smtClean="0"/>
              <a:t>Management</a:t>
            </a:r>
          </a:p>
          <a:p>
            <a:pPr lvl="1"/>
            <a:r>
              <a:rPr lang="en-GB" b="1" dirty="0" smtClean="0"/>
              <a:t>managing </a:t>
            </a:r>
            <a:r>
              <a:rPr lang="en-GB" b="1" dirty="0"/>
              <a:t>proactively the involvement in ITER Operation and Commissioning in view of both developing experienced engineers and transferring knowledge to DEMO </a:t>
            </a:r>
            <a:r>
              <a:rPr lang="en-GB" b="1" dirty="0" smtClean="0"/>
              <a:t>design</a:t>
            </a:r>
            <a:endParaRPr lang="fr-FR" b="1" dirty="0"/>
          </a:p>
          <a:p>
            <a:endParaRPr lang="en-GB" b="1" dirty="0" smtClean="0"/>
          </a:p>
          <a:p>
            <a:endParaRPr lang="en-GB" b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WG recommendations on ITER operation and scientific exploitation 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107504" y="6433428"/>
            <a:ext cx="2205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A. </a:t>
            </a:r>
            <a:r>
              <a:rPr lang="fr-FR" dirty="0" err="1"/>
              <a:t>Grosman</a:t>
            </a:r>
            <a:r>
              <a:rPr lang="fr-FR" dirty="0"/>
              <a:t>, J Pamela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2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654E3-61FB-B546-A9CF-A4A108394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EON subnetwork pilot – NBI seminar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4593D-15EE-CB4D-AA64-D8E94E317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3183"/>
            <a:ext cx="8507288" cy="55546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WPPrIO area – NBTF – Negative Beam Test Facilities (Padova, Garching)</a:t>
            </a:r>
          </a:p>
          <a:p>
            <a:pPr marL="0" indent="0">
              <a:buNone/>
            </a:pPr>
            <a:r>
              <a:rPr lang="en-US" sz="1800" dirty="0"/>
              <a:t>Proposal developed through discussions with 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WPPrIO (Preparation for ITER Operations): X. Litaudon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WPHCD (Heating and Current Drive): Q. Tran, J-P. </a:t>
            </a:r>
            <a:r>
              <a:rPr lang="en-US" sz="1400" dirty="0" err="1">
                <a:solidFill>
                  <a:schemeClr val="tx1"/>
                </a:solidFill>
              </a:rPr>
              <a:t>Hogge</a:t>
            </a:r>
            <a:endParaRPr lang="en-US" sz="1400" dirty="0">
              <a:solidFill>
                <a:schemeClr val="tx1"/>
              </a:solidFill>
            </a:endParaRP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WPSA (Exploitation of JT-60SA): C. Sozzi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Padova: V. </a:t>
            </a:r>
            <a:r>
              <a:rPr lang="en-US" sz="1400" dirty="0" err="1">
                <a:solidFill>
                  <a:schemeClr val="tx1"/>
                </a:solidFill>
              </a:rPr>
              <a:t>Toigo</a:t>
            </a:r>
            <a:r>
              <a:rPr lang="en-US" sz="1400" dirty="0">
                <a:solidFill>
                  <a:schemeClr val="tx1"/>
                </a:solidFill>
              </a:rPr>
              <a:t>, G. </a:t>
            </a:r>
            <a:r>
              <a:rPr lang="en-US" sz="1400" dirty="0" err="1">
                <a:solidFill>
                  <a:schemeClr val="tx1"/>
                </a:solidFill>
              </a:rPr>
              <a:t>Serianni</a:t>
            </a:r>
            <a:endParaRPr lang="en-US" sz="1400" dirty="0">
              <a:solidFill>
                <a:schemeClr val="tx1"/>
              </a:solidFill>
            </a:endParaRP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IPP: U. </a:t>
            </a:r>
            <a:r>
              <a:rPr lang="en-US" sz="1400" dirty="0" err="1">
                <a:solidFill>
                  <a:schemeClr val="tx1"/>
                </a:solidFill>
              </a:rPr>
              <a:t>Fantz</a:t>
            </a:r>
            <a:r>
              <a:rPr lang="en-US" sz="1400" dirty="0">
                <a:solidFill>
                  <a:schemeClr val="tx1"/>
                </a:solidFill>
              </a:rPr>
              <a:t> (Garching), P. McNeely (Greifswald)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UKAEA: D. King, D. </a:t>
            </a:r>
            <a:r>
              <a:rPr lang="en-US" sz="1400" dirty="0" err="1">
                <a:solidFill>
                  <a:schemeClr val="tx1"/>
                </a:solidFill>
              </a:rPr>
              <a:t>Ciric</a:t>
            </a:r>
            <a:endParaRPr lang="en-US" sz="1400" dirty="0">
              <a:solidFill>
                <a:schemeClr val="tx1"/>
              </a:solidFill>
            </a:endParaRP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EUROfusion - International relations: R. </a:t>
            </a:r>
            <a:r>
              <a:rPr lang="en-US" sz="1400" dirty="0" err="1">
                <a:solidFill>
                  <a:schemeClr val="tx1"/>
                </a:solidFill>
              </a:rPr>
              <a:t>Kamendje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ITER: C. </a:t>
            </a:r>
            <a:r>
              <a:rPr lang="en-US" sz="1400" dirty="0" err="1">
                <a:solidFill>
                  <a:schemeClr val="tx1"/>
                </a:solidFill>
              </a:rPr>
              <a:t>Rotti</a:t>
            </a:r>
            <a:r>
              <a:rPr lang="en-US" sz="1400" dirty="0">
                <a:solidFill>
                  <a:schemeClr val="tx1"/>
                </a:solidFill>
              </a:rPr>
              <a:t>, P. </a:t>
            </a:r>
            <a:r>
              <a:rPr lang="en-US" sz="1400" dirty="0" err="1">
                <a:solidFill>
                  <a:schemeClr val="tx1"/>
                </a:solidFill>
              </a:rPr>
              <a:t>Veltri</a:t>
            </a:r>
            <a:endParaRPr lang="en-US" sz="14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Monthly 2-hour seminar series from September 2021: </a:t>
            </a:r>
          </a:p>
          <a:p>
            <a:r>
              <a:rPr lang="en-US" sz="1600" b="0" dirty="0"/>
              <a:t>Join the positive and negative ion beam communities</a:t>
            </a:r>
          </a:p>
          <a:p>
            <a:pPr lvl="0"/>
            <a:r>
              <a:rPr lang="en-US" sz="1600" b="0" dirty="0"/>
              <a:t>Topics: focus mainly on operational topics, although open to other topics as well</a:t>
            </a:r>
          </a:p>
          <a:p>
            <a:pPr lvl="0"/>
            <a:r>
              <a:rPr lang="en-US" sz="1600" b="0" dirty="0"/>
              <a:t>Discussion centric: 30-minute talk + 30+ minute discussion, questions during/at the end</a:t>
            </a:r>
            <a:endParaRPr lang="en-GB" sz="1600" b="0" dirty="0"/>
          </a:p>
          <a:p>
            <a:pPr lvl="0"/>
            <a:r>
              <a:rPr lang="en-US" sz="1600" b="0" dirty="0"/>
              <a:t>Remote: Bottom-up approach in participation, presenting and proposal of topics</a:t>
            </a:r>
          </a:p>
          <a:p>
            <a:pPr lvl="0"/>
            <a:r>
              <a:rPr lang="en-US" sz="1600" b="0" dirty="0"/>
              <a:t>Invite IO, QST (JT-60SA collaboration through Broader Approach), NIFS? (waiting for the EU-Japan bilateral agreement to include LHD)</a:t>
            </a:r>
            <a:endParaRPr lang="en-GB" sz="1600" b="0" dirty="0"/>
          </a:p>
          <a:p>
            <a:pPr marL="0" indent="0"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5628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87727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Prioritization following recommendations of the white paper on the preparation of </a:t>
            </a:r>
            <a:r>
              <a:rPr lang="en-US" dirty="0" err="1"/>
              <a:t>EUROfusion</a:t>
            </a:r>
            <a:r>
              <a:rPr lang="en-US" dirty="0"/>
              <a:t> role in ITER operation</a:t>
            </a:r>
            <a:endParaRPr lang="fr-FR" dirty="0"/>
          </a:p>
          <a:p>
            <a:pPr lvl="0"/>
            <a:r>
              <a:rPr lang="en-US" dirty="0"/>
              <a:t>Synthetic diagnostics and data analysis tools </a:t>
            </a:r>
          </a:p>
          <a:p>
            <a:pPr lvl="1"/>
            <a:r>
              <a:rPr lang="en-US" dirty="0"/>
              <a:t>Focus on a very limited number of activities mainly on the topic on the  “</a:t>
            </a:r>
            <a:r>
              <a:rPr lang="en-US" dirty="0" err="1"/>
              <a:t>Divertor</a:t>
            </a:r>
            <a:r>
              <a:rPr lang="en-US" dirty="0"/>
              <a:t> and Plasma Facing Component” </a:t>
            </a:r>
            <a:endParaRPr lang="fr-FR" dirty="0"/>
          </a:p>
          <a:p>
            <a:pPr lvl="1"/>
            <a:r>
              <a:rPr lang="en-US" dirty="0" err="1"/>
              <a:t>EUROfusion</a:t>
            </a:r>
            <a:r>
              <a:rPr lang="en-US" dirty="0"/>
              <a:t> participation in the design of ITER Fast Ions Lost Detectors diagnostic on hold pending peer review by ITER-IO</a:t>
            </a:r>
          </a:p>
          <a:p>
            <a:pPr lvl="1"/>
            <a:r>
              <a:rPr lang="en-US" dirty="0" err="1"/>
              <a:t>EUROfusion</a:t>
            </a:r>
            <a:r>
              <a:rPr lang="en-US" dirty="0"/>
              <a:t> Database coordination under FP8 resources in 2021   </a:t>
            </a:r>
          </a:p>
          <a:p>
            <a:r>
              <a:rPr lang="en-US" dirty="0"/>
              <a:t>ITER scenario design for first plasma &amp; PFPO</a:t>
            </a:r>
          </a:p>
          <a:p>
            <a:pPr lvl="1"/>
            <a:r>
              <a:rPr lang="en-US" dirty="0"/>
              <a:t>Activity to be initiated in 2022</a:t>
            </a:r>
          </a:p>
          <a:p>
            <a:pPr lvl="1"/>
            <a:r>
              <a:rPr lang="en-US" dirty="0"/>
              <a:t>TSVV#11 under WPAC  </a:t>
            </a:r>
          </a:p>
          <a:p>
            <a:r>
              <a:rPr lang="en-US" dirty="0" err="1"/>
              <a:t>Neutronics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JET operation ends in 2021. If JET is extended with a third D-T campaign further resources need to be allocated </a:t>
            </a:r>
          </a:p>
          <a:p>
            <a:pPr lvl="1"/>
            <a:r>
              <a:rPr lang="en-US" dirty="0"/>
              <a:t>2021: JET </a:t>
            </a:r>
            <a:r>
              <a:rPr lang="en-US" dirty="0" err="1"/>
              <a:t>neutronics</a:t>
            </a:r>
            <a:r>
              <a:rPr lang="en-US" dirty="0"/>
              <a:t> funded with FP8 resources  (WPJET3)</a:t>
            </a:r>
          </a:p>
          <a:p>
            <a:pPr lvl="1"/>
            <a:r>
              <a:rPr lang="en-US" dirty="0"/>
              <a:t>2022-2023: </a:t>
            </a:r>
            <a:r>
              <a:rPr lang="en-US" dirty="0" err="1"/>
              <a:t>WPPrIO</a:t>
            </a:r>
            <a:r>
              <a:rPr lang="en-US" dirty="0"/>
              <a:t> cover JET </a:t>
            </a:r>
            <a:r>
              <a:rPr lang="en-US" dirty="0" err="1"/>
              <a:t>neutronics</a:t>
            </a:r>
            <a:r>
              <a:rPr lang="en-US" dirty="0"/>
              <a:t>, materials and waste analyses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Key </a:t>
            </a:r>
            <a:r>
              <a:rPr lang="fr-FR" dirty="0" err="1"/>
              <a:t>assumptions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653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SP-4: IPP support to NBTF and ITER NBI</a:t>
            </a:r>
            <a:endParaRPr lang="fr-FR" dirty="0"/>
          </a:p>
        </p:txBody>
      </p:sp>
      <p:pic>
        <p:nvPicPr>
          <p:cNvPr id="5" name="Picture 1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95328"/>
            <a:ext cx="8568952" cy="31020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space réservé du contenu 1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2448272"/>
          </a:xfrm>
        </p:spPr>
        <p:txBody>
          <a:bodyPr>
            <a:normAutofit/>
          </a:bodyPr>
          <a:lstStyle/>
          <a:p>
            <a:r>
              <a:rPr lang="en-IE" dirty="0"/>
              <a:t>Symmetrisation and reduction of the current of co-extracted electrons with emphasis on deuterium operation </a:t>
            </a:r>
          </a:p>
          <a:p>
            <a:r>
              <a:rPr lang="en-IE" dirty="0"/>
              <a:t>Stable long pulse operation with improved Cs management</a:t>
            </a:r>
          </a:p>
          <a:p>
            <a:pPr lvl="1"/>
            <a:r>
              <a:rPr lang="en-GB" b="1" dirty="0"/>
              <a:t>Procurement, commissioning of a </a:t>
            </a:r>
            <a:r>
              <a:rPr lang="en-GB" b="1" dirty="0" err="1"/>
              <a:t>cw</a:t>
            </a:r>
            <a:r>
              <a:rPr lang="en-GB" b="1" dirty="0"/>
              <a:t> high voltage power supply </a:t>
            </a:r>
          </a:p>
          <a:p>
            <a:r>
              <a:rPr lang="en-IE" dirty="0"/>
              <a:t>Detailed studies of beam optics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58644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SP-4: SPIDER and MITICA in 2021 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79512" y="1700808"/>
            <a:ext cx="4680520" cy="4968552"/>
          </a:xfrm>
        </p:spPr>
        <p:txBody>
          <a:bodyPr/>
          <a:lstStyle/>
          <a:p>
            <a:r>
              <a:rPr lang="en-GB" dirty="0"/>
              <a:t>Experimental campaign up to end of July </a:t>
            </a:r>
          </a:p>
          <a:p>
            <a:pPr lvl="1"/>
            <a:r>
              <a:rPr lang="en-GB" dirty="0"/>
              <a:t>First campaign using caesium in H</a:t>
            </a:r>
            <a:r>
              <a:rPr lang="en-GB" baseline="-25000" dirty="0"/>
              <a:t>2</a:t>
            </a:r>
            <a:r>
              <a:rPr lang="en-GB" dirty="0"/>
              <a:t> and D</a:t>
            </a:r>
            <a:r>
              <a:rPr lang="en-GB" baseline="-25000" dirty="0"/>
              <a:t>2</a:t>
            </a:r>
            <a:endParaRPr lang="en-GB" dirty="0"/>
          </a:p>
          <a:p>
            <a:r>
              <a:rPr lang="en-US" dirty="0"/>
              <a:t>End of July start of long shut down for:</a:t>
            </a:r>
          </a:p>
          <a:p>
            <a:pPr lvl="1"/>
            <a:r>
              <a:rPr lang="en-US" dirty="0"/>
              <a:t>update of SPIDER Beam source</a:t>
            </a:r>
          </a:p>
          <a:p>
            <a:pPr lvl="1"/>
            <a:r>
              <a:rPr lang="en-US" dirty="0"/>
              <a:t>Enhancement of vacuum system</a:t>
            </a:r>
          </a:p>
          <a:p>
            <a:pPr lvl="1"/>
            <a:r>
              <a:rPr lang="en-US" dirty="0"/>
              <a:t>Substitution of RF oscillators with solid state amplifiers</a:t>
            </a:r>
            <a:endParaRPr lang="en-GB" dirty="0"/>
          </a:p>
          <a:p>
            <a:pPr marL="57150" indent="0">
              <a:buNone/>
            </a:pPr>
            <a:endParaRPr lang="en-GB" baseline="-25000" dirty="0"/>
          </a:p>
          <a:p>
            <a:pPr lvl="1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043608" y="1124744"/>
            <a:ext cx="1597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SPIDER</a:t>
            </a:r>
            <a:endParaRPr lang="fr-FR" sz="2400" b="1" dirty="0">
              <a:solidFill>
                <a:srgbClr val="00206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732240" y="1128584"/>
            <a:ext cx="1597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MITICA</a:t>
            </a:r>
            <a:endParaRPr lang="fr-FR" sz="2400" b="1" dirty="0">
              <a:solidFill>
                <a:srgbClr val="002060"/>
              </a:solidFill>
            </a:endParaRPr>
          </a:p>
        </p:txBody>
      </p:sp>
      <p:sp>
        <p:nvSpPr>
          <p:cNvPr id="8" name="Espace réservé du contenu 4"/>
          <p:cNvSpPr txBox="1">
            <a:spLocks/>
          </p:cNvSpPr>
          <p:nvPr/>
        </p:nvSpPr>
        <p:spPr>
          <a:xfrm>
            <a:off x="4865320" y="1700808"/>
            <a:ext cx="4032448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−"/>
              <a:defRPr sz="2000" kern="1200">
                <a:solidFill>
                  <a:srgbClr val="002060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GB" dirty="0"/>
              <a:t>Commissioning of power supply</a:t>
            </a:r>
          </a:p>
          <a:p>
            <a:pPr marL="685800" lvl="1"/>
            <a:r>
              <a:rPr lang="en-GB" dirty="0"/>
              <a:t>integrated tests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dirty="0"/>
              <a:t>No load tests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dirty="0"/>
              <a:t>Load tests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dirty="0"/>
              <a:t>Test simulating grid break downs</a:t>
            </a:r>
          </a:p>
          <a:p>
            <a:pPr marL="57150" indent="0">
              <a:buFont typeface="Arial" panose="020B0604020202020204" pitchFamily="34" charset="0"/>
              <a:buNone/>
            </a:pPr>
            <a:endParaRPr lang="en-GB" baseline="-25000" dirty="0"/>
          </a:p>
          <a:p>
            <a:r>
              <a:rPr lang="en-GB" dirty="0"/>
              <a:t>High Voltage Holding Tests 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66851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Gantt chart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4380" y="946994"/>
            <a:ext cx="9966960" cy="677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538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Gantt chart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2576" y="889665"/>
            <a:ext cx="10058400" cy="681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189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09088" y="1772816"/>
            <a:ext cx="9983466" cy="3672408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Gantt chart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0820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9041" y="-29679"/>
            <a:ext cx="7543800" cy="914400"/>
          </a:xfrm>
        </p:spPr>
        <p:txBody>
          <a:bodyPr>
            <a:normAutofit/>
          </a:bodyPr>
          <a:lstStyle/>
          <a:p>
            <a:r>
              <a:rPr lang="en-US" dirty="0"/>
              <a:t>Overview  priority list and </a:t>
            </a:r>
            <a:r>
              <a:rPr lang="en-US" dirty="0" err="1"/>
              <a:t>PrIO</a:t>
            </a:r>
            <a:r>
              <a:rPr lang="en-US" dirty="0"/>
              <a:t> contributions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410271"/>
              </p:ext>
            </p:extLst>
          </p:nvPr>
        </p:nvGraphicFramePr>
        <p:xfrm>
          <a:off x="755576" y="742342"/>
          <a:ext cx="8136903" cy="55378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9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Sub-systems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Required involvement for EU implication in ITER operation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Impact level on  the EU DEMO design 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Divertor</a:t>
                      </a:r>
                      <a:r>
                        <a:rPr lang="en-US" sz="1400" dirty="0">
                          <a:effectLst/>
                        </a:rPr>
                        <a:t> &amp; PFCs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***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++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Tritium Plant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***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+++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Breeding Blanket System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***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+++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H&amp;CD:  Neutral Beam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*** (NBTF)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+++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Diagnostics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***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+++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4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Control and Analysis/operational/simulation tools  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***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++ (+++ for some control aspects)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H&amp;CD:  Electron Cyclotron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**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++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2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H&amp;CD:  Ion Cyclotron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** (present operation in present facilities)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+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2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Neutronics, Waste and Radiological Protection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**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+++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2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TF &amp; PF Magnets and Cryo-plant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* during full operation (*** in commissioning phase)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++ (for DEMO design)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1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Vacuum Vessel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*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+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1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Remote Handling Equipment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*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+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1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Vacuum Pumping &amp; fueling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*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+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02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Building and Electrical Power Supply &amp; Distribution System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*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+++ (for DEMO design)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67544" y="6279526"/>
            <a:ext cx="806489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(+++): Unique, (++) High, (+) Significant</a:t>
            </a:r>
          </a:p>
          <a:p>
            <a:r>
              <a:rPr lang="en-US" sz="1400" dirty="0"/>
              <a:t>(***) Strong: Organized team with defined commitments, (**) Organized team, (*) Expertise for follow-up 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0" y="1412776"/>
            <a:ext cx="61156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55712" y="2132856"/>
            <a:ext cx="61156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5496" y="2420888"/>
            <a:ext cx="61156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35496" y="2780928"/>
            <a:ext cx="61156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35496" y="4149080"/>
            <a:ext cx="61156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25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41358" y="1196752"/>
            <a:ext cx="8363272" cy="4824536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GB" sz="2800" dirty="0"/>
              <a:t>Contribute to the preparation at the </a:t>
            </a:r>
            <a:r>
              <a:rPr lang="en-GB" sz="2800" dirty="0" err="1"/>
              <a:t>EUROfusion</a:t>
            </a:r>
            <a:r>
              <a:rPr lang="en-GB" sz="2800" dirty="0"/>
              <a:t> level of the initial ITER experimental campaigns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800" dirty="0"/>
              <a:t>Support knowledge transfer on operational topics and Develop training opportunities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800" dirty="0"/>
              <a:t>Contribute to the </a:t>
            </a:r>
            <a:r>
              <a:rPr lang="en-GB" sz="2800" dirty="0" smtClean="0"/>
              <a:t>NBTF activities and exploitation </a:t>
            </a:r>
            <a:r>
              <a:rPr lang="en-GB" sz="2800" dirty="0"/>
              <a:t>of smaller ITER-like ion sources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800" dirty="0" smtClean="0"/>
              <a:t>Improve </a:t>
            </a:r>
            <a:r>
              <a:rPr lang="en-GB" sz="2800" dirty="0" err="1" smtClean="0"/>
              <a:t>EUROfusion</a:t>
            </a:r>
            <a:r>
              <a:rPr lang="en-GB" sz="2800" dirty="0" smtClean="0"/>
              <a:t> knowledge </a:t>
            </a:r>
            <a:r>
              <a:rPr lang="en-GB" sz="2800" dirty="0"/>
              <a:t>on </a:t>
            </a:r>
            <a:r>
              <a:rPr lang="en-GB" sz="2800" dirty="0" err="1"/>
              <a:t>neutronics</a:t>
            </a:r>
            <a:r>
              <a:rPr lang="en-GB" sz="2800" dirty="0"/>
              <a:t>, instrumentation, nuclear codes, and techniques</a:t>
            </a:r>
            <a:endParaRPr lang="fr-FR" sz="2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WPrIO</a:t>
            </a:r>
            <a:r>
              <a:rPr lang="fr-FR" dirty="0"/>
              <a:t> : 4 high </a:t>
            </a:r>
            <a:r>
              <a:rPr lang="fr-FR" dirty="0" err="1"/>
              <a:t>level</a:t>
            </a:r>
            <a:r>
              <a:rPr lang="fr-FR" dirty="0"/>
              <a:t> objectives </a:t>
            </a:r>
          </a:p>
        </p:txBody>
      </p:sp>
    </p:spTree>
    <p:extLst>
      <p:ext uri="{BB962C8B-B14F-4D97-AF65-F5344CB8AC3E}">
        <p14:creationId xmlns:p14="http://schemas.microsoft.com/office/powerpoint/2010/main" val="360894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Project structure &amp; </a:t>
            </a:r>
            <a:r>
              <a:rPr lang="fr-FR" dirty="0" err="1"/>
              <a:t>activities</a:t>
            </a:r>
            <a:r>
              <a:rPr lang="fr-FR" dirty="0"/>
              <a:t> 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61145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88632"/>
          </a:xfrm>
        </p:spPr>
        <p:txBody>
          <a:bodyPr>
            <a:normAutofit/>
          </a:bodyPr>
          <a:lstStyle/>
          <a:p>
            <a:r>
              <a:rPr lang="en-US" dirty="0"/>
              <a:t>SP-1: Project management and coordination </a:t>
            </a:r>
            <a:endParaRPr lang="en-US" dirty="0" smtClean="0"/>
          </a:p>
          <a:p>
            <a:r>
              <a:rPr lang="en-US" dirty="0" smtClean="0"/>
              <a:t>SP-2</a:t>
            </a:r>
            <a:r>
              <a:rPr lang="en-US" dirty="0"/>
              <a:t>: </a:t>
            </a:r>
            <a:r>
              <a:rPr lang="en-US" dirty="0" smtClean="0"/>
              <a:t>Preparation of ITER first experimental campaigns</a:t>
            </a:r>
            <a:endParaRPr lang="fr-FR" dirty="0" smtClean="0"/>
          </a:p>
          <a:p>
            <a:r>
              <a:rPr lang="en-US" dirty="0" smtClean="0"/>
              <a:t>SP-3</a:t>
            </a:r>
            <a:r>
              <a:rPr lang="en-US" dirty="0"/>
              <a:t>: Plasma and sub-systems operation </a:t>
            </a:r>
            <a:endParaRPr lang="en-US" dirty="0" smtClean="0"/>
          </a:p>
          <a:p>
            <a:r>
              <a:rPr lang="en-US" dirty="0" smtClean="0"/>
              <a:t>SP-4</a:t>
            </a:r>
            <a:r>
              <a:rPr lang="en-US" dirty="0"/>
              <a:t>: </a:t>
            </a:r>
            <a:r>
              <a:rPr lang="en-US" dirty="0" smtClean="0"/>
              <a:t>Neutral </a:t>
            </a:r>
            <a:r>
              <a:rPr lang="en-US" dirty="0"/>
              <a:t>Beam test Facility and R&amp;D for </a:t>
            </a:r>
            <a:r>
              <a:rPr lang="en-US" dirty="0" smtClean="0"/>
              <a:t>ITER </a:t>
            </a:r>
            <a:r>
              <a:rPr lang="en-US" dirty="0"/>
              <a:t>Neutral Beam</a:t>
            </a:r>
            <a:endParaRPr lang="fr-FR" dirty="0"/>
          </a:p>
          <a:p>
            <a:r>
              <a:rPr lang="en-US" dirty="0"/>
              <a:t>SP-5: </a:t>
            </a:r>
            <a:r>
              <a:rPr lang="en-US" dirty="0" err="1"/>
              <a:t>Neutronics</a:t>
            </a:r>
            <a:r>
              <a:rPr lang="en-US" dirty="0"/>
              <a:t>, Nuclear waste and safety</a:t>
            </a:r>
            <a:endParaRPr lang="fr-FR" dirty="0"/>
          </a:p>
          <a:p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FF0000"/>
                </a:solidFill>
              </a:rPr>
              <a:t>WP </a:t>
            </a:r>
            <a:r>
              <a:rPr lang="fr-FR" dirty="0" err="1">
                <a:solidFill>
                  <a:srgbClr val="FF0000"/>
                </a:solidFill>
              </a:rPr>
              <a:t>is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implementing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some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elements</a:t>
            </a:r>
            <a:r>
              <a:rPr lang="fr-FR" dirty="0">
                <a:solidFill>
                  <a:srgbClr val="FF0000"/>
                </a:solidFill>
              </a:rPr>
              <a:t> of the </a:t>
            </a:r>
            <a:r>
              <a:rPr lang="fr-FR" dirty="0" err="1">
                <a:solidFill>
                  <a:srgbClr val="FF0000"/>
                </a:solidFill>
              </a:rPr>
              <a:t>EUROfusion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preparation</a:t>
            </a:r>
            <a:r>
              <a:rPr lang="fr-FR" dirty="0">
                <a:solidFill>
                  <a:srgbClr val="FF0000"/>
                </a:solidFill>
              </a:rPr>
              <a:t> to ITER </a:t>
            </a:r>
            <a:r>
              <a:rPr lang="fr-FR" dirty="0" err="1">
                <a:solidFill>
                  <a:srgbClr val="FF0000"/>
                </a:solidFill>
              </a:rPr>
              <a:t>operation</a:t>
            </a:r>
            <a:r>
              <a:rPr lang="fr-FR" dirty="0">
                <a:solidFill>
                  <a:srgbClr val="FF0000"/>
                </a:solidFill>
              </a:rPr>
              <a:t> and </a:t>
            </a:r>
            <a:r>
              <a:rPr lang="fr-FR" dirty="0" err="1">
                <a:solidFill>
                  <a:srgbClr val="FF0000"/>
                </a:solidFill>
              </a:rPr>
              <a:t>scientific</a:t>
            </a:r>
            <a:r>
              <a:rPr lang="fr-FR" dirty="0">
                <a:solidFill>
                  <a:srgbClr val="FF0000"/>
                </a:solidFill>
              </a:rPr>
              <a:t> exploitation</a:t>
            </a:r>
            <a:r>
              <a:rPr lang="fr-FR" dirty="0"/>
              <a:t>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err="1" smtClean="0"/>
              <a:t>During</a:t>
            </a:r>
            <a:r>
              <a:rPr lang="fr-FR" dirty="0" smtClean="0"/>
              <a:t> </a:t>
            </a:r>
            <a:r>
              <a:rPr lang="fr-FR" dirty="0" err="1"/>
              <a:t>elaboration</a:t>
            </a:r>
            <a:r>
              <a:rPr lang="fr-FR" dirty="0"/>
              <a:t> of the </a:t>
            </a:r>
            <a:r>
              <a:rPr lang="fr-FR" dirty="0" smtClean="0"/>
              <a:t>2021 </a:t>
            </a:r>
            <a:r>
              <a:rPr lang="fr-FR" dirty="0" err="1" smtClean="0"/>
              <a:t>tasks</a:t>
            </a:r>
            <a:r>
              <a:rPr lang="fr-FR" dirty="0" smtClean="0"/>
              <a:t> </a:t>
            </a:r>
            <a:r>
              <a:rPr lang="fr-FR" dirty="0" err="1" smtClean="0"/>
              <a:t>unformal</a:t>
            </a:r>
            <a:r>
              <a:rPr lang="fr-FR" dirty="0" smtClean="0"/>
              <a:t> contacts have been </a:t>
            </a:r>
            <a:r>
              <a:rPr lang="fr-FR" dirty="0" err="1" smtClean="0"/>
              <a:t>taken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IO </a:t>
            </a:r>
            <a:r>
              <a:rPr lang="fr-FR" dirty="0" err="1" smtClean="0"/>
              <a:t>representatives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Project </a:t>
            </a:r>
            <a:r>
              <a:rPr lang="fr-FR" dirty="0" smtClean="0"/>
              <a:t>structure as in IMS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088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Initiate a mapping of the </a:t>
            </a:r>
            <a:r>
              <a:rPr lang="en-US" dirty="0" err="1"/>
              <a:t>EUROfusion</a:t>
            </a:r>
            <a:r>
              <a:rPr lang="en-US" dirty="0"/>
              <a:t> scientific and collaborative activities for ITER with the support of the contact persons for ITER specific activities in the various EU labs </a:t>
            </a:r>
            <a:endParaRPr lang="fr-FR" dirty="0"/>
          </a:p>
          <a:p>
            <a:pPr lvl="0"/>
            <a:r>
              <a:rPr lang="en-US" dirty="0"/>
              <a:t>Initiate a mapping of the specific ITER cross-WPs activities performed within the </a:t>
            </a:r>
            <a:r>
              <a:rPr lang="en-US" dirty="0" err="1"/>
              <a:t>EUROfusion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PL Member of E-TASC Scientific Board and Thrust </a:t>
            </a:r>
            <a:r>
              <a:rPr lang="en-US" dirty="0" smtClean="0"/>
              <a:t>facilitator </a:t>
            </a:r>
            <a:r>
              <a:rPr lang="en-US" dirty="0"/>
              <a:t>on </a:t>
            </a:r>
            <a:r>
              <a:rPr lang="en-US" dirty="0" smtClean="0"/>
              <a:t>whole </a:t>
            </a:r>
            <a:r>
              <a:rPr lang="en-US" dirty="0"/>
              <a:t>device modelling </a:t>
            </a:r>
          </a:p>
          <a:p>
            <a:pPr lvl="1"/>
            <a:r>
              <a:rPr lang="en-GB" dirty="0"/>
              <a:t>Physics Properties of Strongly Shaped Configurations (</a:t>
            </a:r>
            <a:r>
              <a:rPr lang="fr-FR" dirty="0"/>
              <a:t>TSVV#02)</a:t>
            </a:r>
            <a:endParaRPr lang="en-GB" dirty="0"/>
          </a:p>
          <a:p>
            <a:pPr lvl="1"/>
            <a:r>
              <a:rPr lang="en-GB" dirty="0"/>
              <a:t>Validated Frameworks for the Reliable Prediction of Plasma Performance and Operational Limits in Tokamaks (</a:t>
            </a:r>
            <a:r>
              <a:rPr lang="fr-FR" dirty="0"/>
              <a:t>TSVV#11)</a:t>
            </a:r>
            <a:endParaRPr lang="en-GB" dirty="0"/>
          </a:p>
          <a:p>
            <a:pPr lvl="1"/>
            <a:r>
              <a:rPr lang="en-GB" dirty="0"/>
              <a:t>Multi-Fidelity Systems Code for DEMO (</a:t>
            </a:r>
            <a:r>
              <a:rPr lang="fr-FR" dirty="0"/>
              <a:t>TSVV#14)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SP-1: Project management and coordination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481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21199</TotalTime>
  <Words>3847</Words>
  <Application>Microsoft Office PowerPoint</Application>
  <PresentationFormat>Affichage à l'écran (4:3)</PresentationFormat>
  <Paragraphs>557</Paragraphs>
  <Slides>46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54" baseType="lpstr">
      <vt:lpstr>SimSun</vt:lpstr>
      <vt:lpstr>Arial</vt:lpstr>
      <vt:lpstr>Calibri</vt:lpstr>
      <vt:lpstr>Courier New</vt:lpstr>
      <vt:lpstr>MS Mincho</vt:lpstr>
      <vt:lpstr>Times New Roman</vt:lpstr>
      <vt:lpstr>Wingdings</vt:lpstr>
      <vt:lpstr>Office Theme</vt:lpstr>
      <vt:lpstr>Preparation of ITER Operation, WPPrIO </vt:lpstr>
      <vt:lpstr>WPPrIO: High level objectives </vt:lpstr>
      <vt:lpstr>Introduction in the Grant Proposal</vt:lpstr>
      <vt:lpstr>WG recommendations on ITER operation and scientific exploitation </vt:lpstr>
      <vt:lpstr>Overview  priority list and PrIO contributions</vt:lpstr>
      <vt:lpstr>WPrIO : 4 high level objectives </vt:lpstr>
      <vt:lpstr>Project structure &amp; activities </vt:lpstr>
      <vt:lpstr>Project structure as in IMS </vt:lpstr>
      <vt:lpstr>SP-1: Project management and coordination </vt:lpstr>
      <vt:lpstr>SP-2: Preparation of ITER first experimental campaigns</vt:lpstr>
      <vt:lpstr>SP-3: Plasma and sub-systems operation </vt:lpstr>
      <vt:lpstr>SP-4: Neutral Beam Test Facility and R&amp;D for ITER Neutral Beam</vt:lpstr>
      <vt:lpstr>SP-5: Neutronics, Nuclear Waste and Safety</vt:lpstr>
      <vt:lpstr>Roles and Responsibilities </vt:lpstr>
      <vt:lpstr>Interfaces to other WPs </vt:lpstr>
      <vt:lpstr>PLANNING (Gantt chart), milestones, deliverables </vt:lpstr>
      <vt:lpstr>2021 Milestones and Grant Deliverables</vt:lpstr>
      <vt:lpstr>PrIO Baseline timeline - Gantt chart</vt:lpstr>
      <vt:lpstr>Risk Identification</vt:lpstr>
      <vt:lpstr>Présentation PowerPoint</vt:lpstr>
      <vt:lpstr>Présentation PowerPoint</vt:lpstr>
      <vt:lpstr>International Collaborations </vt:lpstr>
      <vt:lpstr>International Collaborations </vt:lpstr>
      <vt:lpstr>Resources </vt:lpstr>
      <vt:lpstr>Resources 2021-2025 per sub-project  </vt:lpstr>
      <vt:lpstr>PM Resource 2021-2025 per sub-project </vt:lpstr>
      <vt:lpstr>Resources 2021-2025 per beneficiaries  </vt:lpstr>
      <vt:lpstr>PM Resources 2021-2025 per beneficiaries</vt:lpstr>
      <vt:lpstr>Resources Breakdown for 2021</vt:lpstr>
      <vt:lpstr>Resources Breakdown for 2021 </vt:lpstr>
      <vt:lpstr>Conclusion</vt:lpstr>
      <vt:lpstr>Conclusion and perspectives </vt:lpstr>
      <vt:lpstr>Project Change Requests (PCRs)</vt:lpstr>
      <vt:lpstr>Accompanying Research 2021-2025</vt:lpstr>
      <vt:lpstr>PCR SP-4 </vt:lpstr>
      <vt:lpstr>PCR SP-5 </vt:lpstr>
      <vt:lpstr>Back-up </vt:lpstr>
      <vt:lpstr>Work Breakdown Structure- 5 Sub-Projects </vt:lpstr>
      <vt:lpstr>EUROfusion Operations Network 2021 activities</vt:lpstr>
      <vt:lpstr>EON subnetwork pilot – NBI seminar series</vt:lpstr>
      <vt:lpstr>Key assumptions </vt:lpstr>
      <vt:lpstr>SP-4: IPP support to NBTF and ITER NBI</vt:lpstr>
      <vt:lpstr>SP-4: SPIDER and MITICA in 2021 </vt:lpstr>
      <vt:lpstr>Gantt chart</vt:lpstr>
      <vt:lpstr>Gantt chart</vt:lpstr>
      <vt:lpstr>Gantt chart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Darren.McDonald@euro-fusion.org;Xavier.Litaudon@euro-fusion.org</dc:creator>
  <cp:lastModifiedBy>LITAUDON Xavier 124529</cp:lastModifiedBy>
  <cp:revision>1638</cp:revision>
  <cp:lastPrinted>2021-06-17T06:31:02Z</cp:lastPrinted>
  <dcterms:created xsi:type="dcterms:W3CDTF">2014-10-27T16:40:37Z</dcterms:created>
  <dcterms:modified xsi:type="dcterms:W3CDTF">2021-06-17T09:54:55Z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dcb255a-fd3f-4c0f-857e-201fa46304da_Enabled">
    <vt:lpwstr>True</vt:lpwstr>
  </property>
  <property fmtid="{D5CDD505-2E9C-101B-9397-08002B2CF9AE}" pid="3" name="MSIP_Label_0dcb255a-fd3f-4c0f-857e-201fa46304da_SiteId">
    <vt:lpwstr>c6ac664b-ae27-4d5d-b4e6-bb5717196fc7</vt:lpwstr>
  </property>
  <property fmtid="{D5CDD505-2E9C-101B-9397-08002B2CF9AE}" pid="4" name="MSIP_Label_0dcb255a-fd3f-4c0f-857e-201fa46304da_Owner">
    <vt:lpwstr>xavier.litaudon@jet.euro-fusion.org</vt:lpwstr>
  </property>
  <property fmtid="{D5CDD505-2E9C-101B-9397-08002B2CF9AE}" pid="5" name="MSIP_Label_0dcb255a-fd3f-4c0f-857e-201fa46304da_SetDate">
    <vt:lpwstr>2019-09-24T10:34:15.7860221Z</vt:lpwstr>
  </property>
  <property fmtid="{D5CDD505-2E9C-101B-9397-08002B2CF9AE}" pid="6" name="MSIP_Label_0dcb255a-fd3f-4c0f-857e-201fa46304da_Name">
    <vt:lpwstr>Official</vt:lpwstr>
  </property>
  <property fmtid="{D5CDD505-2E9C-101B-9397-08002B2CF9AE}" pid="7" name="MSIP_Label_0dcb255a-fd3f-4c0f-857e-201fa46304da_Application">
    <vt:lpwstr>Microsoft Azure Information Protection</vt:lpwstr>
  </property>
  <property fmtid="{D5CDD505-2E9C-101B-9397-08002B2CF9AE}" pid="8" name="MSIP_Label_0dcb255a-fd3f-4c0f-857e-201fa46304da_ActionId">
    <vt:lpwstr>01dc46bf-f72e-4eaa-b372-df92e7c3fc97</vt:lpwstr>
  </property>
  <property fmtid="{D5CDD505-2E9C-101B-9397-08002B2CF9AE}" pid="9" name="MSIP_Label_0dcb255a-fd3f-4c0f-857e-201fa46304da_Extended_MSFT_Method">
    <vt:lpwstr>Automatic</vt:lpwstr>
  </property>
  <property fmtid="{D5CDD505-2E9C-101B-9397-08002B2CF9AE}" pid="10" name="MSIP_Label_22759de7-3255-46b5-8dfe-736652f9c6c1_Enabled">
    <vt:lpwstr>True</vt:lpwstr>
  </property>
  <property fmtid="{D5CDD505-2E9C-101B-9397-08002B2CF9AE}" pid="11" name="MSIP_Label_22759de7-3255-46b5-8dfe-736652f9c6c1_SiteId">
    <vt:lpwstr>c6ac664b-ae27-4d5d-b4e6-bb5717196fc7</vt:lpwstr>
  </property>
  <property fmtid="{D5CDD505-2E9C-101B-9397-08002B2CF9AE}" pid="12" name="MSIP_Label_22759de7-3255-46b5-8dfe-736652f9c6c1_Owner">
    <vt:lpwstr>xavier.litaudon@jet.euro-fusion.org</vt:lpwstr>
  </property>
  <property fmtid="{D5CDD505-2E9C-101B-9397-08002B2CF9AE}" pid="13" name="MSIP_Label_22759de7-3255-46b5-8dfe-736652f9c6c1_SetDate">
    <vt:lpwstr>2019-09-24T10:34:15.7860221Z</vt:lpwstr>
  </property>
  <property fmtid="{D5CDD505-2E9C-101B-9397-08002B2CF9AE}" pid="14" name="MSIP_Label_22759de7-3255-46b5-8dfe-736652f9c6c1_Name">
    <vt:lpwstr>Public</vt:lpwstr>
  </property>
  <property fmtid="{D5CDD505-2E9C-101B-9397-08002B2CF9AE}" pid="15" name="MSIP_Label_22759de7-3255-46b5-8dfe-736652f9c6c1_Application">
    <vt:lpwstr>Microsoft Azure Information Protection</vt:lpwstr>
  </property>
  <property fmtid="{D5CDD505-2E9C-101B-9397-08002B2CF9AE}" pid="16" name="MSIP_Label_22759de7-3255-46b5-8dfe-736652f9c6c1_ActionId">
    <vt:lpwstr>01dc46bf-f72e-4eaa-b372-df92e7c3fc97</vt:lpwstr>
  </property>
  <property fmtid="{D5CDD505-2E9C-101B-9397-08002B2CF9AE}" pid="17" name="MSIP_Label_22759de7-3255-46b5-8dfe-736652f9c6c1_Parent">
    <vt:lpwstr>0dcb255a-fd3f-4c0f-857e-201fa46304da</vt:lpwstr>
  </property>
  <property fmtid="{D5CDD505-2E9C-101B-9397-08002B2CF9AE}" pid="18" name="MSIP_Label_22759de7-3255-46b5-8dfe-736652f9c6c1_Extended_MSFT_Method">
    <vt:lpwstr>Automatic</vt:lpwstr>
  </property>
  <property fmtid="{D5CDD505-2E9C-101B-9397-08002B2CF9AE}" pid="19" name="Sensitivity">
    <vt:lpwstr>Official Public</vt:lpwstr>
  </property>
</Properties>
</file>