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77" r:id="rId2"/>
    <p:sldId id="477" r:id="rId3"/>
    <p:sldId id="468" r:id="rId4"/>
    <p:sldId id="465" r:id="rId5"/>
    <p:sldId id="466" r:id="rId6"/>
    <p:sldId id="478" r:id="rId7"/>
    <p:sldId id="467" r:id="rId8"/>
    <p:sldId id="470" r:id="rId9"/>
    <p:sldId id="471" r:id="rId10"/>
    <p:sldId id="473" r:id="rId11"/>
    <p:sldId id="476"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olker Naulin" initials="vona" lastIdx="1" clrIdx="0">
    <p:extLst>
      <p:ext uri="{19B8F6BF-5375-455C-9EA6-DF929625EA0E}">
        <p15:presenceInfo xmlns:p15="http://schemas.microsoft.com/office/powerpoint/2012/main" userId="Volker Naul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0B11"/>
    <a:srgbClr val="D6D65A"/>
    <a:srgbClr val="ADB9DD"/>
    <a:srgbClr val="E2E2E2"/>
    <a:srgbClr val="E4E4E4"/>
    <a:srgbClr val="0000FF"/>
    <a:srgbClr val="008000"/>
    <a:srgbClr val="0063B3"/>
    <a:srgbClr val="FF00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01" autoAdjust="0"/>
    <p:restoredTop sz="94660"/>
  </p:normalViewPr>
  <p:slideViewPr>
    <p:cSldViewPr snapToGrid="0">
      <p:cViewPr varScale="1">
        <p:scale>
          <a:sx n="121" d="100"/>
          <a:sy n="121" d="100"/>
        </p:scale>
        <p:origin x="102" y="25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7" d="100"/>
          <a:sy n="97" d="100"/>
        </p:scale>
        <p:origin x="353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118DC2-27D5-499D-850C-205EBEA5042C}" type="datetimeFigureOut">
              <a:rPr lang="en-GB" smtClean="0"/>
              <a:t>16/06/2021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642068-311C-4756-8F3E-4D7E791832C4}" type="slidenum">
              <a:rPr lang="en-GB" smtClean="0"/>
              <a:t>‹#›</a:t>
            </a:fld>
            <a:endParaRPr lang="en-GB"/>
          </a:p>
        </p:txBody>
      </p:sp>
    </p:spTree>
    <p:extLst>
      <p:ext uri="{BB962C8B-B14F-4D97-AF65-F5344CB8AC3E}">
        <p14:creationId xmlns:p14="http://schemas.microsoft.com/office/powerpoint/2010/main" val="994969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716D5-ACEA-43FB-9282-292FC8262548}" type="datetimeFigureOut">
              <a:rPr lang="de-DE" smtClean="0"/>
              <a:t>16.06.2021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546895-DAEF-47E5-8529-7A3EBD8431C8}" type="slidenum">
              <a:rPr lang="de-DE" smtClean="0"/>
              <a:t>‹#›</a:t>
            </a:fld>
            <a:endParaRPr lang="de-DE"/>
          </a:p>
        </p:txBody>
      </p:sp>
    </p:spTree>
    <p:extLst>
      <p:ext uri="{BB962C8B-B14F-4D97-AF65-F5344CB8AC3E}">
        <p14:creationId xmlns:p14="http://schemas.microsoft.com/office/powerpoint/2010/main" val="191563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5642EDA-0C04-4CFD-8E55-F390825F7A99}" type="slidenum">
              <a:rPr lang="en-GB" altLang="en-US" smtClean="0"/>
              <a:pPr/>
              <a:t>1</a:t>
            </a:fld>
            <a:endParaRPr lang="en-GB" altLang="en-US" dirty="0"/>
          </a:p>
        </p:txBody>
      </p:sp>
    </p:spTree>
    <p:extLst>
      <p:ext uri="{BB962C8B-B14F-4D97-AF65-F5344CB8AC3E}">
        <p14:creationId xmlns:p14="http://schemas.microsoft.com/office/powerpoint/2010/main" val="2147205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23" name="Bild 22"/>
          <p:cNvPicPr>
            <a:picLocks noChangeAspect="1"/>
          </p:cNvPicPr>
          <p:nvPr userDrawn="1"/>
        </p:nvPicPr>
        <p:blipFill rotWithShape="1">
          <a:blip r:embed="rId2" cstate="print">
            <a:extLst>
              <a:ext uri="{28A0092B-C50C-407E-A947-70E740481C1C}">
                <a14:useLocalDpi xmlns:a14="http://schemas.microsoft.com/office/drawing/2010/main" val="0"/>
              </a:ext>
            </a:extLst>
          </a:blip>
          <a:srcRect l="10161" t="476" r="10161" b="28351"/>
          <a:stretch/>
        </p:blipFill>
        <p:spPr>
          <a:xfrm>
            <a:off x="0" y="0"/>
            <a:ext cx="12192000" cy="6858000"/>
          </a:xfrm>
          <a:prstGeom prst="rect">
            <a:avLst/>
          </a:prstGeom>
        </p:spPr>
      </p:pic>
      <p:sp>
        <p:nvSpPr>
          <p:cNvPr id="3" name="Subtitle 2"/>
          <p:cNvSpPr>
            <a:spLocks noGrp="1"/>
          </p:cNvSpPr>
          <p:nvPr>
            <p:ph type="subTitle" idx="1" hasCustomPrompt="1"/>
          </p:nvPr>
        </p:nvSpPr>
        <p:spPr>
          <a:xfrm>
            <a:off x="1426541" y="5268456"/>
            <a:ext cx="2284399" cy="432048"/>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Denis Kalupin</a:t>
            </a:r>
          </a:p>
        </p:txBody>
      </p:sp>
      <p:sp>
        <p:nvSpPr>
          <p:cNvPr id="5" name="AutoShape 2" descr="https://idw-online.de/pages/de/institutionlogo921"/>
          <p:cNvSpPr>
            <a:spLocks noChangeAspect="1" noChangeArrowheads="1"/>
          </p:cNvSpPr>
          <p:nvPr userDrawn="1"/>
        </p:nvSpPr>
        <p:spPr bwMode="auto">
          <a:xfrm>
            <a:off x="207434" y="-457200"/>
            <a:ext cx="1435100" cy="95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sz="1800"/>
          </a:p>
        </p:txBody>
      </p:sp>
      <p:grpSp>
        <p:nvGrpSpPr>
          <p:cNvPr id="9" name="Group 8"/>
          <p:cNvGrpSpPr/>
          <p:nvPr userDrawn="1"/>
        </p:nvGrpSpPr>
        <p:grpSpPr>
          <a:xfrm>
            <a:off x="24307044" y="40252897"/>
            <a:ext cx="13233195" cy="1781641"/>
            <a:chOff x="18230283" y="40396912"/>
            <a:chExt cx="9924896" cy="1781641"/>
          </a:xfrm>
        </p:grpSpPr>
        <p:sp>
          <p:nvSpPr>
            <p:cNvPr id="10" name="Rectangle 9"/>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smtClean="0">
                <a:ln>
                  <a:noFill/>
                </a:ln>
                <a:solidFill>
                  <a:schemeClr val="tx1"/>
                </a:solidFill>
                <a:effectLst/>
                <a:latin typeface="Arial" charset="0"/>
              </a:endParaRPr>
            </a:p>
          </p:txBody>
        </p:sp>
        <p:pic>
          <p:nvPicPr>
            <p:cNvPr id="13" name="Picture 12"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4" name="Group 13"/>
          <p:cNvGrpSpPr/>
          <p:nvPr userDrawn="1"/>
        </p:nvGrpSpPr>
        <p:grpSpPr>
          <a:xfrm>
            <a:off x="24510244" y="40405297"/>
            <a:ext cx="13233195" cy="1781641"/>
            <a:chOff x="18230283" y="40396912"/>
            <a:chExt cx="9924896" cy="1781641"/>
          </a:xfrm>
        </p:grpSpPr>
        <p:sp>
          <p:nvSpPr>
            <p:cNvPr id="15" name="Rectangle 14"/>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smtClean="0">
                <a:ln>
                  <a:noFill/>
                </a:ln>
                <a:solidFill>
                  <a:schemeClr val="tx1"/>
                </a:solidFill>
                <a:effectLst/>
                <a:latin typeface="Arial" charset="0"/>
              </a:endParaRPr>
            </a:p>
          </p:txBody>
        </p:sp>
        <p:pic>
          <p:nvPicPr>
            <p:cNvPr id="16" name="Picture 15"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7" name="Group 16"/>
          <p:cNvGrpSpPr/>
          <p:nvPr userDrawn="1"/>
        </p:nvGrpSpPr>
        <p:grpSpPr>
          <a:xfrm>
            <a:off x="24713444" y="40557697"/>
            <a:ext cx="13233195" cy="1781641"/>
            <a:chOff x="18230283" y="40396912"/>
            <a:chExt cx="9924896" cy="1781641"/>
          </a:xfrm>
        </p:grpSpPr>
        <p:sp>
          <p:nvSpPr>
            <p:cNvPr id="18" name="Rectangle 17"/>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smtClean="0">
                <a:ln>
                  <a:noFill/>
                </a:ln>
                <a:solidFill>
                  <a:schemeClr val="tx1"/>
                </a:solidFill>
                <a:effectLst/>
                <a:latin typeface="Arial" charset="0"/>
              </a:endParaRPr>
            </a:p>
          </p:txBody>
        </p:sp>
        <p:pic>
          <p:nvPicPr>
            <p:cNvPr id="19" name="Picture 18"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20" name="Group 19"/>
          <p:cNvGrpSpPr/>
          <p:nvPr userDrawn="1"/>
        </p:nvGrpSpPr>
        <p:grpSpPr>
          <a:xfrm>
            <a:off x="24916644" y="40710097"/>
            <a:ext cx="13233195" cy="1781641"/>
            <a:chOff x="18230283" y="40396912"/>
            <a:chExt cx="9924896" cy="1781641"/>
          </a:xfrm>
        </p:grpSpPr>
        <p:sp>
          <p:nvSpPr>
            <p:cNvPr id="21" name="Rectangle 20"/>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smtClean="0">
                <a:ln>
                  <a:noFill/>
                </a:ln>
                <a:solidFill>
                  <a:schemeClr val="tx1"/>
                </a:solidFill>
                <a:effectLst/>
                <a:latin typeface="Arial" charset="0"/>
              </a:endParaRPr>
            </a:p>
          </p:txBody>
        </p:sp>
        <p:pic>
          <p:nvPicPr>
            <p:cNvPr id="22" name="Picture 21"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sp>
        <p:nvSpPr>
          <p:cNvPr id="4" name="TextBox 3"/>
          <p:cNvSpPr txBox="1"/>
          <p:nvPr userDrawn="1"/>
        </p:nvSpPr>
        <p:spPr>
          <a:xfrm>
            <a:off x="1497754" y="2529840"/>
            <a:ext cx="2772426" cy="338554"/>
          </a:xfrm>
          <a:prstGeom prst="rect">
            <a:avLst/>
          </a:prstGeom>
          <a:noFill/>
        </p:spPr>
        <p:txBody>
          <a:bodyPr wrap="none" rtlCol="0">
            <a:spAutoFit/>
          </a:bodyPr>
          <a:lstStyle/>
          <a:p>
            <a:r>
              <a:rPr lang="en-US" sz="1600" dirty="0" smtClean="0">
                <a:solidFill>
                  <a:schemeClr val="tx1">
                    <a:lumMod val="65000"/>
                    <a:lumOff val="35000"/>
                  </a:schemeClr>
                </a:solidFill>
              </a:rPr>
              <a:t>FUSION SCIENCE DEPARTMENT</a:t>
            </a:r>
            <a:endParaRPr lang="en-GB" sz="1600" dirty="0">
              <a:solidFill>
                <a:schemeClr val="tx1">
                  <a:lumMod val="65000"/>
                  <a:lumOff val="35000"/>
                </a:schemeClr>
              </a:solidFill>
            </a:endParaRPr>
          </a:p>
        </p:txBody>
      </p:sp>
    </p:spTree>
    <p:extLst>
      <p:ext uri="{BB962C8B-B14F-4D97-AF65-F5344CB8AC3E}">
        <p14:creationId xmlns:p14="http://schemas.microsoft.com/office/powerpoint/2010/main" val="3690166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pic>
        <p:nvPicPr>
          <p:cNvPr id="7" name="image2.png" descr="EUROFUSION PowerPoint Master Inhalt.png"/>
          <p:cNvPicPr/>
          <p:nvPr userDrawn="1"/>
        </p:nvPicPr>
        <p:blipFill rotWithShape="1">
          <a:blip r:embed="rId2" cstate="email">
            <a:extLst>
              <a:ext uri="{28A0092B-C50C-407E-A947-70E740481C1C}">
                <a14:useLocalDpi xmlns:a14="http://schemas.microsoft.com/office/drawing/2010/main"/>
              </a:ext>
            </a:extLst>
          </a:blip>
          <a:srcRect t="10632" b="10632"/>
          <a:stretch/>
        </p:blipFill>
        <p:spPr>
          <a:xfrm>
            <a:off x="3337559" y="298"/>
            <a:ext cx="8854583" cy="936000"/>
          </a:xfrm>
          <a:prstGeom prst="rect">
            <a:avLst/>
          </a:prstGeom>
          <a:ln w="12700">
            <a:miter lim="400000"/>
          </a:ln>
        </p:spPr>
      </p:pic>
      <p:sp>
        <p:nvSpPr>
          <p:cNvPr id="8" name="Footer Placeholder 4"/>
          <p:cNvSpPr>
            <a:spLocks noGrp="1"/>
          </p:cNvSpPr>
          <p:nvPr>
            <p:ph type="ftr" sz="quarter" idx="11"/>
          </p:nvPr>
        </p:nvSpPr>
        <p:spPr>
          <a:xfrm>
            <a:off x="8176260" y="6545238"/>
            <a:ext cx="3931920" cy="268139"/>
          </a:xfrm>
        </p:spPr>
        <p:txBody>
          <a:bodyPr/>
          <a:lstStyle>
            <a:lvl1pPr>
              <a:defRPr sz="1100">
                <a:solidFill>
                  <a:schemeClr val="tx1">
                    <a:lumMod val="65000"/>
                    <a:lumOff val="35000"/>
                  </a:schemeClr>
                </a:solidFill>
                <a:latin typeface="Arial" panose="020B0604020202020204" pitchFamily="34" charset="0"/>
                <a:cs typeface="Arial" panose="020B0604020202020204" pitchFamily="34" charset="0"/>
              </a:defRPr>
            </a:lvl1pPr>
          </a:lstStyle>
          <a:p>
            <a:pPr algn="r"/>
            <a:r>
              <a:rPr lang="en-GB" dirty="0" smtClean="0"/>
              <a:t>D. Kalupin | PB TE | 17 June 2021</a:t>
            </a:r>
            <a:endParaRPr lang="en-GB" dirty="0"/>
          </a:p>
        </p:txBody>
      </p:sp>
      <p:sp>
        <p:nvSpPr>
          <p:cNvPr id="4" name="Rectangle 3"/>
          <p:cNvSpPr/>
          <p:nvPr userDrawn="1"/>
        </p:nvSpPr>
        <p:spPr>
          <a:xfrm>
            <a:off x="0" y="0"/>
            <a:ext cx="3436620" cy="923453"/>
          </a:xfrm>
          <a:prstGeom prst="rect">
            <a:avLst/>
          </a:prstGeom>
          <a:solidFill>
            <a:srgbClr val="E4E4E4"/>
          </a:solidFill>
          <a:ln>
            <a:solidFill>
              <a:srgbClr val="E2E2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67132" y="160019"/>
            <a:ext cx="9889099" cy="495301"/>
          </a:xfrm>
        </p:spPr>
        <p:txBody>
          <a:bodyPr>
            <a:noAutofit/>
          </a:bodyPr>
          <a:lstStyle>
            <a:lvl1pPr algn="l">
              <a:defRPr sz="2400">
                <a:solidFill>
                  <a:srgbClr val="002060"/>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Tree>
    <p:extLst>
      <p:ext uri="{BB962C8B-B14F-4D97-AF65-F5344CB8AC3E}">
        <p14:creationId xmlns:p14="http://schemas.microsoft.com/office/powerpoint/2010/main" val="4825631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79425" y="6356350"/>
            <a:ext cx="1115375" cy="365125"/>
          </a:xfrm>
          <a:prstGeom prst="rect">
            <a:avLst/>
          </a:prstGeom>
        </p:spPr>
        <p:txBody>
          <a:bodyPr vert="horz" lIns="91440" tIns="45720" rIns="91440" bIns="45720" rtlCol="0" anchor="ctr"/>
          <a:lstStyle>
            <a:lvl1pPr algn="l">
              <a:defRPr sz="1000" b="0">
                <a:solidFill>
                  <a:schemeClr val="tx1">
                    <a:lumMod val="75000"/>
                    <a:lumOff val="25000"/>
                  </a:schemeClr>
                </a:solidFill>
                <a:latin typeface="Arial Narrow" panose="020B0606020202030204" pitchFamily="34" charset="0"/>
              </a:defRPr>
            </a:lvl1pPr>
          </a:lstStyle>
          <a:p>
            <a:endParaRPr lang="de-DE" dirty="0"/>
          </a:p>
        </p:txBody>
      </p:sp>
      <p:sp>
        <p:nvSpPr>
          <p:cNvPr id="5" name="Fußzeilenplatzhalter 4"/>
          <p:cNvSpPr>
            <a:spLocks noGrp="1"/>
          </p:cNvSpPr>
          <p:nvPr>
            <p:ph type="ftr" sz="quarter" idx="3"/>
          </p:nvPr>
        </p:nvSpPr>
        <p:spPr>
          <a:xfrm>
            <a:off x="1812000" y="6356350"/>
            <a:ext cx="8568000" cy="365125"/>
          </a:xfrm>
          <a:prstGeom prst="rect">
            <a:avLst/>
          </a:prstGeom>
        </p:spPr>
        <p:txBody>
          <a:bodyPr vert="horz" lIns="91440" tIns="45720" rIns="91440" bIns="45720" rtlCol="0" anchor="ctr"/>
          <a:lstStyle>
            <a:lvl1pPr algn="ctr">
              <a:defRPr lang="de-DE" sz="1000" b="0" kern="1200">
                <a:solidFill>
                  <a:schemeClr val="tx1">
                    <a:lumMod val="75000"/>
                    <a:lumOff val="25000"/>
                  </a:schemeClr>
                </a:solidFill>
                <a:latin typeface="Arial Narrow" panose="020B0606020202030204" pitchFamily="34" charset="0"/>
                <a:ea typeface="+mn-ea"/>
                <a:cs typeface="+mn-cs"/>
              </a:defRPr>
            </a:lvl1pPr>
          </a:lstStyle>
          <a:p>
            <a:r>
              <a:rPr lang="en-GB" dirty="0" smtClean="0"/>
              <a:t>D. Kalupin | PB TE | 17 June 2021</a:t>
            </a:r>
            <a:endParaRPr lang="en-GB" dirty="0"/>
          </a:p>
        </p:txBody>
      </p:sp>
      <p:sp>
        <p:nvSpPr>
          <p:cNvPr id="6" name="Foliennummernplatzhalter 5"/>
          <p:cNvSpPr>
            <a:spLocks noGrp="1"/>
          </p:cNvSpPr>
          <p:nvPr>
            <p:ph type="sldNum" sz="quarter" idx="4"/>
          </p:nvPr>
        </p:nvSpPr>
        <p:spPr>
          <a:xfrm>
            <a:off x="10634400" y="6356350"/>
            <a:ext cx="1080000" cy="365125"/>
          </a:xfrm>
          <a:prstGeom prst="rect">
            <a:avLst/>
          </a:prstGeom>
        </p:spPr>
        <p:txBody>
          <a:bodyPr vert="horz" lIns="91440" tIns="45720" rIns="91440" bIns="45720" rtlCol="0" anchor="ctr"/>
          <a:lstStyle>
            <a:lvl1pPr algn="r">
              <a:defRPr lang="de-DE" sz="1000" b="0" kern="1200" smtClean="0">
                <a:solidFill>
                  <a:schemeClr val="tx1">
                    <a:lumMod val="75000"/>
                    <a:lumOff val="25000"/>
                  </a:schemeClr>
                </a:solidFill>
                <a:latin typeface="Arial Narrow" panose="020B0606020202030204" pitchFamily="34" charset="0"/>
                <a:ea typeface="+mn-ea"/>
                <a:cs typeface="+mn-cs"/>
              </a:defRPr>
            </a:lvl1pPr>
          </a:lstStyle>
          <a:p>
            <a:fld id="{31AA536C-85F5-4A1B-A111-7CE00A08BCBC}" type="slidenum">
              <a:rPr lang="de-DE" smtClean="0"/>
              <a:pPr/>
              <a:t>‹#›</a:t>
            </a:fld>
            <a:endParaRPr lang="de-DE" dirty="0"/>
          </a:p>
        </p:txBody>
      </p:sp>
    </p:spTree>
    <p:extLst>
      <p:ext uri="{BB962C8B-B14F-4D97-AF65-F5344CB8AC3E}">
        <p14:creationId xmlns:p14="http://schemas.microsoft.com/office/powerpoint/2010/main" val="3747171041"/>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pos="7378" userDrawn="1">
          <p15:clr>
            <a:srgbClr val="F26B43"/>
          </p15:clr>
        </p15:guide>
        <p15:guide id="3" pos="302" userDrawn="1">
          <p15:clr>
            <a:srgbClr val="F26B43"/>
          </p15:clr>
        </p15:guide>
        <p15:guide id="4" orient="horz" pos="119" userDrawn="1">
          <p15:clr>
            <a:srgbClr val="F26B43"/>
          </p15:clr>
        </p15:guide>
        <p15:guide id="5" orient="horz" pos="3997" userDrawn="1">
          <p15:clr>
            <a:srgbClr val="F26B43"/>
          </p15:clr>
        </p15:guide>
        <p15:guide id="6" orient="horz" pos="572" userDrawn="1">
          <p15:clr>
            <a:srgbClr val="F26B43"/>
          </p15:clr>
        </p15:guide>
        <p15:guide id="7" orient="horz" pos="686" userDrawn="1">
          <p15:clr>
            <a:srgbClr val="F26B43"/>
          </p15:clr>
        </p15:guide>
        <p15:guide id="8" orient="horz" pos="2273" userDrawn="1">
          <p15:clr>
            <a:srgbClr val="F26B43"/>
          </p15:clr>
        </p15:guide>
        <p15:guide id="9" orient="horz"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ndico.euro-fusion.org/category/212/" TargetMode="External"/><Relationship Id="rId2" Type="http://schemas.openxmlformats.org/officeDocument/2006/relationships/hyperlink" Target="https://wiki.euro-fusion.org/wiki/WPENR_wikipages:_Enabling_Research_Work_Packag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dm.euro-fusion.org/?uid=2PBJ7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dm.euro-fusion.org/" TargetMode="External"/><Relationship Id="rId2" Type="http://schemas.openxmlformats.org/officeDocument/2006/relationships/hyperlink" Target="https://ims.euro-fusion.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ctrTitle" idx="4294967295"/>
          </p:nvPr>
        </p:nvSpPr>
        <p:spPr>
          <a:xfrm>
            <a:off x="1487501" y="3056792"/>
            <a:ext cx="11329259" cy="1643224"/>
          </a:xfrm>
        </p:spPr>
        <p:txBody>
          <a:bodyPr/>
          <a:lstStyle/>
          <a:p>
            <a:r>
              <a:rPr lang="en-GB" dirty="0" smtClean="0"/>
              <a:t>Enabling Research Projects 2021-2023(4)</a:t>
            </a:r>
            <a:br>
              <a:rPr lang="en-GB" dirty="0" smtClean="0"/>
            </a:br>
            <a:r>
              <a:rPr lang="en-GB" i="1" dirty="0" smtClean="0"/>
              <a:t>Area of Technology &amp; Systems</a:t>
            </a:r>
            <a:r>
              <a:rPr lang="en-GB" dirty="0" smtClean="0"/>
              <a:t/>
            </a:r>
            <a:br>
              <a:rPr lang="en-GB" dirty="0" smtClean="0"/>
            </a:br>
            <a:r>
              <a:rPr lang="en-GB" sz="3200" i="1" dirty="0" smtClean="0"/>
              <a:t>Project Board Tokamak</a:t>
            </a:r>
            <a:r>
              <a:rPr lang="en-GB" dirty="0" smtClean="0"/>
              <a:t/>
            </a:r>
            <a:br>
              <a:rPr lang="en-GB" dirty="0" smtClean="0"/>
            </a:br>
            <a:endParaRPr lang="en-US" altLang="en-US" sz="2400" b="0" dirty="0" smtClean="0">
              <a:latin typeface="Arial" charset="0"/>
              <a:cs typeface="Arial" charset="0"/>
            </a:endParaRPr>
          </a:p>
        </p:txBody>
      </p:sp>
      <p:sp>
        <p:nvSpPr>
          <p:cNvPr id="6146" name="Subtitle 2"/>
          <p:cNvSpPr>
            <a:spLocks noGrp="1"/>
          </p:cNvSpPr>
          <p:nvPr>
            <p:ph type="subTitle" idx="1"/>
          </p:nvPr>
        </p:nvSpPr>
        <p:spPr>
          <a:xfrm>
            <a:off x="1516381" y="5337036"/>
            <a:ext cx="2284399" cy="432048"/>
          </a:xfrm>
        </p:spPr>
        <p:txBody>
          <a:bodyPr>
            <a:normAutofit/>
          </a:bodyPr>
          <a:lstStyle/>
          <a:p>
            <a:r>
              <a:rPr lang="en-US" dirty="0" smtClean="0">
                <a:latin typeface="Arial" charset="0"/>
                <a:cs typeface="Arial" charset="0"/>
              </a:rPr>
              <a:t>Denis Kalupin</a:t>
            </a:r>
            <a:endParaRPr lang="en-US" dirty="0"/>
          </a:p>
          <a:p>
            <a:endParaRPr lang="en-US" altLang="en-US" dirty="0" smtClean="0">
              <a:latin typeface="Arial" charset="0"/>
              <a:cs typeface="Arial" charset="0"/>
            </a:endParaRPr>
          </a:p>
        </p:txBody>
      </p:sp>
    </p:spTree>
    <p:extLst>
      <p:ext uri="{BB962C8B-B14F-4D97-AF65-F5344CB8AC3E}">
        <p14:creationId xmlns:p14="http://schemas.microsoft.com/office/powerpoint/2010/main" val="2172090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Communications</a:t>
            </a:r>
            <a:endParaRPr lang="en-GB" dirty="0"/>
          </a:p>
        </p:txBody>
      </p:sp>
      <p:sp>
        <p:nvSpPr>
          <p:cNvPr id="4" name="Rectangle 3"/>
          <p:cNvSpPr/>
          <p:nvPr/>
        </p:nvSpPr>
        <p:spPr>
          <a:xfrm>
            <a:off x="253497" y="1033024"/>
            <a:ext cx="11624650" cy="4219104"/>
          </a:xfrm>
          <a:prstGeom prst="rect">
            <a:avLst/>
          </a:prstGeom>
        </p:spPr>
        <p:txBody>
          <a:bodyPr wrap="square">
            <a:spAutoFit/>
          </a:bodyPr>
          <a:lstStyle/>
          <a:p>
            <a:pPr>
              <a:lnSpc>
                <a:spcPct val="115000"/>
              </a:lnSpc>
              <a:spcBef>
                <a:spcPts val="200"/>
              </a:spcBef>
            </a:pPr>
            <a:r>
              <a:rPr lang="en-GB" sz="2400" b="1" u="sng"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WIKI pages</a:t>
            </a:r>
            <a:r>
              <a:rPr lang="en-GB" sz="2400" b="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r>
              <a:rPr lang="en-GB" sz="2000" b="1" dirty="0" smtClean="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rPr>
              <a:t>– project working area</a:t>
            </a:r>
            <a:endParaRPr lang="en-GB" sz="2000" b="1" dirty="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All ENR projects will maintain a Wiki page accessible to all EUROfusion members (same as e.g., WPs or TF Wikis) which documents the team, deliverables, scope, meetings, results, links with various WPs, use of experimental data, reports, publications. </a:t>
            </a:r>
          </a:p>
          <a:p>
            <a:pPr>
              <a:lnSpc>
                <a:spcPct val="115000"/>
              </a:lnSpc>
              <a:spcAft>
                <a:spcPts val="1000"/>
              </a:spcAft>
            </a:pP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https://wiki.euro-fusion.org/wiki/WPENR_wikipages:_</a:t>
            </a:r>
            <a:r>
              <a:rPr lang="en-GB"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Enabling_Research_Work_Package</a:t>
            </a:r>
            <a:r>
              <a:rPr lang="en-GB"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GB" dirty="0" smtClean="0">
                <a:latin typeface="Calibri" panose="020F050202020403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i="1" dirty="0">
                <a:latin typeface="Calibri" panose="020F0502020204030204" pitchFamily="34" charset="0"/>
                <a:ea typeface="Calibri" panose="020F0502020204030204" pitchFamily="34" charset="0"/>
                <a:cs typeface="Times New Roman" panose="02020603050405020304" pitchFamily="18" charset="0"/>
              </a:rPr>
              <a:t>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200"/>
              </a:spcBef>
            </a:pPr>
            <a:r>
              <a:rPr lang="en-GB" sz="2400" b="1" u="sng"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INDICO</a:t>
            </a:r>
            <a:r>
              <a:rPr lang="en-GB" sz="2400" b="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r>
              <a:rPr lang="en-GB" sz="2000" b="1" dirty="0" smtClean="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rPr>
              <a:t>– meetings &amp; presentations</a:t>
            </a:r>
            <a:endParaRPr lang="en-GB" sz="2400" b="1" dirty="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All ENR projects will receive a dedicated space at </a:t>
            </a: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https://indico.euro-fusion.org/category/212/</a:t>
            </a:r>
            <a:r>
              <a:rPr lang="en-GB" dirty="0">
                <a:latin typeface="Calibri" panose="020F0502020204030204" pitchFamily="34" charset="0"/>
                <a:ea typeface="Calibri" panose="020F0502020204030204" pitchFamily="34" charset="0"/>
                <a:cs typeface="Times New Roman" panose="02020603050405020304" pitchFamily="18" charset="0"/>
              </a:rPr>
              <a:t>.These must be used to organise meetings and store meeting materials. Principal Investigators are given the management right to the INDICO category (folder) dedicated to their project. Please note that, any materials uploaded to the EUROfusion INDICO system will remain there for the entire Horizon Europe framework (at least).</a:t>
            </a:r>
          </a:p>
        </p:txBody>
      </p:sp>
    </p:spTree>
    <p:extLst>
      <p:ext uri="{BB962C8B-B14F-4D97-AF65-F5344CB8AC3E}">
        <p14:creationId xmlns:p14="http://schemas.microsoft.com/office/powerpoint/2010/main" val="3724852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a:t>Questions / Comments / Suggestions</a:t>
            </a:r>
          </a:p>
        </p:txBody>
      </p:sp>
      <p:sp>
        <p:nvSpPr>
          <p:cNvPr id="4" name="Rectangle 3"/>
          <p:cNvSpPr/>
          <p:nvPr/>
        </p:nvSpPr>
        <p:spPr>
          <a:xfrm>
            <a:off x="2925452" y="2955006"/>
            <a:ext cx="6096000" cy="646331"/>
          </a:xfrm>
          <a:prstGeom prst="rect">
            <a:avLst/>
          </a:prstGeom>
        </p:spPr>
        <p:txBody>
          <a:bodyPr>
            <a:spAutoFit/>
          </a:bodyPr>
          <a:lstStyle/>
          <a:p>
            <a:pPr algn="ctr"/>
            <a:r>
              <a:rPr lang="en-US" sz="3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Thank you!</a:t>
            </a:r>
            <a:endParaRPr lang="en-GB" sz="3600" dirty="0"/>
          </a:p>
        </p:txBody>
      </p:sp>
    </p:spTree>
    <p:extLst>
      <p:ext uri="{BB962C8B-B14F-4D97-AF65-F5344CB8AC3E}">
        <p14:creationId xmlns:p14="http://schemas.microsoft.com/office/powerpoint/2010/main" val="2275390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lgn="r"/>
            <a:r>
              <a:rPr lang="en-GB" dirty="0" smtClean="0"/>
              <a:t>D. Kalupin | PB </a:t>
            </a:r>
            <a:r>
              <a:rPr lang="en-GB" dirty="0" smtClean="0"/>
              <a:t>Tokamak </a:t>
            </a:r>
            <a:r>
              <a:rPr lang="en-GB" dirty="0" smtClean="0"/>
              <a:t>| 17 June 2021</a:t>
            </a:r>
            <a:endParaRPr lang="en-GB" dirty="0"/>
          </a:p>
        </p:txBody>
      </p:sp>
      <p:sp>
        <p:nvSpPr>
          <p:cNvPr id="4" name="Title 3"/>
          <p:cNvSpPr>
            <a:spLocks noGrp="1"/>
          </p:cNvSpPr>
          <p:nvPr>
            <p:ph type="title"/>
          </p:nvPr>
        </p:nvSpPr>
        <p:spPr/>
        <p:txBody>
          <a:bodyPr/>
          <a:lstStyle/>
          <a:p>
            <a:r>
              <a:rPr lang="en-US" dirty="0" smtClean="0"/>
              <a:t>Nature of EnR projects </a:t>
            </a:r>
            <a:endParaRPr lang="en-GB" dirty="0"/>
          </a:p>
        </p:txBody>
      </p:sp>
      <p:sp>
        <p:nvSpPr>
          <p:cNvPr id="8" name="TextBox 7"/>
          <p:cNvSpPr txBox="1"/>
          <p:nvPr/>
        </p:nvSpPr>
        <p:spPr>
          <a:xfrm>
            <a:off x="600472" y="935751"/>
            <a:ext cx="11035268" cy="3416320"/>
          </a:xfrm>
          <a:prstGeom prst="rect">
            <a:avLst/>
          </a:prstGeom>
          <a:noFill/>
        </p:spPr>
        <p:txBody>
          <a:bodyPr wrap="square" rtlCol="0">
            <a:spAutoFit/>
          </a:bodyPr>
          <a:lstStyle/>
          <a:p>
            <a:r>
              <a:rPr lang="en-GB" sz="2000" dirty="0" smtClean="0"/>
              <a:t>EnR </a:t>
            </a:r>
            <a:r>
              <a:rPr lang="en-GB" sz="2000" dirty="0"/>
              <a:t>projects should be </a:t>
            </a:r>
            <a:r>
              <a:rPr lang="en-GB" sz="2000" dirty="0" smtClean="0">
                <a:solidFill>
                  <a:srgbClr val="002060"/>
                </a:solidFill>
              </a:rPr>
              <a:t>sufficiently </a:t>
            </a:r>
            <a:r>
              <a:rPr lang="en-GB" sz="2000" dirty="0">
                <a:solidFill>
                  <a:srgbClr val="002060"/>
                </a:solidFill>
              </a:rPr>
              <a:t>distinct from the work to be carried-out in the main WPs </a:t>
            </a:r>
            <a:r>
              <a:rPr lang="en-GB" sz="2000" dirty="0"/>
              <a:t>including the Theory, Simulation, Verification and Validation (TSVV) tasks linked to the WPs. </a:t>
            </a:r>
            <a:endParaRPr lang="en-GB" sz="2000" dirty="0" smtClean="0"/>
          </a:p>
          <a:p>
            <a:endParaRPr lang="en-GB" sz="1200" dirty="0"/>
          </a:p>
          <a:p>
            <a:r>
              <a:rPr lang="en-GB" sz="2000" dirty="0" smtClean="0"/>
              <a:t>EnR projects </a:t>
            </a:r>
            <a:r>
              <a:rPr lang="en-GB" sz="2000" dirty="0"/>
              <a:t>must show novel elements compared to the WP or TSVV tasks (i.e., a new fusion-relevant scientific or technological idea to be tested within ENR, a new method to be developed or taken for the first time into use for fusion). </a:t>
            </a:r>
            <a:endParaRPr lang="en-GB" sz="2000" dirty="0" smtClean="0"/>
          </a:p>
          <a:p>
            <a:endParaRPr lang="en-GB" sz="1200" dirty="0"/>
          </a:p>
          <a:p>
            <a:r>
              <a:rPr lang="en-GB" sz="2000" dirty="0" smtClean="0"/>
              <a:t>Projects are proposed as </a:t>
            </a:r>
            <a:r>
              <a:rPr lang="en-GB" sz="2000" dirty="0" smtClean="0">
                <a:solidFill>
                  <a:srgbClr val="002060"/>
                </a:solidFill>
              </a:rPr>
              <a:t>packages including: the scientific planning, the team and </a:t>
            </a:r>
            <a:r>
              <a:rPr lang="en-GB" sz="2000" b="1" dirty="0" smtClean="0">
                <a:solidFill>
                  <a:srgbClr val="002060"/>
                </a:solidFill>
              </a:rPr>
              <a:t>resources</a:t>
            </a:r>
            <a:r>
              <a:rPr lang="en-GB" sz="2000" dirty="0" smtClean="0"/>
              <a:t>.</a:t>
            </a:r>
          </a:p>
          <a:p>
            <a:endParaRPr lang="en-GB" sz="1200" dirty="0"/>
          </a:p>
          <a:p>
            <a:r>
              <a:rPr lang="en-GB" sz="2000" dirty="0" smtClean="0"/>
              <a:t>The selection is done on </a:t>
            </a:r>
            <a:r>
              <a:rPr lang="en-GB" sz="2000" dirty="0"/>
              <a:t>the basis of </a:t>
            </a:r>
            <a:r>
              <a:rPr lang="en-GB" sz="2000" dirty="0" smtClean="0"/>
              <a:t>scientific</a:t>
            </a:r>
          </a:p>
          <a:p>
            <a:r>
              <a:rPr lang="en-GB" sz="2000" dirty="0" smtClean="0"/>
              <a:t>excellence</a:t>
            </a:r>
            <a:r>
              <a:rPr lang="en-GB" sz="2000" dirty="0"/>
              <a:t>, relevance, state-of-the-art and </a:t>
            </a:r>
            <a:endParaRPr lang="en-GB" sz="2000" dirty="0" smtClean="0"/>
          </a:p>
          <a:p>
            <a:r>
              <a:rPr lang="en-GB" sz="2000" dirty="0" smtClean="0"/>
              <a:t>innovation by the dedicated </a:t>
            </a:r>
            <a:r>
              <a:rPr lang="en-GB" sz="2000" dirty="0" smtClean="0">
                <a:solidFill>
                  <a:srgbClr val="002060"/>
                </a:solidFill>
              </a:rPr>
              <a:t>Scientific Board</a:t>
            </a:r>
            <a:r>
              <a:rPr lang="en-GB" sz="2000" dirty="0" smtClean="0"/>
              <a:t>. </a:t>
            </a:r>
            <a:endParaRPr lang="en-GB" sz="2000" dirty="0"/>
          </a:p>
        </p:txBody>
      </p:sp>
      <p:graphicFrame>
        <p:nvGraphicFramePr>
          <p:cNvPr id="2" name="Table 1"/>
          <p:cNvGraphicFramePr>
            <a:graphicFrameLocks noGrp="1"/>
          </p:cNvGraphicFramePr>
          <p:nvPr>
            <p:extLst>
              <p:ext uri="{D42A27DB-BD31-4B8C-83A1-F6EECF244321}">
                <p14:modId xmlns:p14="http://schemas.microsoft.com/office/powerpoint/2010/main" val="833558110"/>
              </p:ext>
            </p:extLst>
          </p:nvPr>
        </p:nvGraphicFramePr>
        <p:xfrm>
          <a:off x="6989127" y="3419951"/>
          <a:ext cx="2772093" cy="3190212"/>
        </p:xfrm>
        <a:graphic>
          <a:graphicData uri="http://schemas.openxmlformats.org/drawingml/2006/table">
            <a:tbl>
              <a:tblPr firstRow="1" firstCol="1" bandRow="1">
                <a:tableStyleId>{5C22544A-7EE6-4342-B048-85BDC9FD1C3A}</a:tableStyleId>
              </a:tblPr>
              <a:tblGrid>
                <a:gridCol w="2772093">
                  <a:extLst>
                    <a:ext uri="{9D8B030D-6E8A-4147-A177-3AD203B41FA5}">
                      <a16:colId xmlns:a16="http://schemas.microsoft.com/office/drawing/2014/main" val="332224748"/>
                    </a:ext>
                  </a:extLst>
                </a:gridCol>
              </a:tblGrid>
              <a:tr h="496247">
                <a:tc>
                  <a:txBody>
                    <a:bodyPr/>
                    <a:lstStyle/>
                    <a:p>
                      <a:pPr marL="0" marR="0">
                        <a:lnSpc>
                          <a:spcPct val="115000"/>
                        </a:lnSpc>
                        <a:spcBef>
                          <a:spcPts val="0"/>
                        </a:spcBef>
                        <a:spcAft>
                          <a:spcPts val="0"/>
                        </a:spcAft>
                      </a:pPr>
                      <a:r>
                        <a:rPr lang="en-GB" sz="1600" dirty="0" smtClean="0">
                          <a:effectLst/>
                        </a:rPr>
                        <a:t>SB Enabling </a:t>
                      </a:r>
                      <a:r>
                        <a:rPr lang="en-GB" sz="1600" dirty="0">
                          <a:effectLst/>
                        </a:rPr>
                        <a:t>Research </a:t>
                      </a:r>
                      <a:r>
                        <a:rPr lang="en-GB" sz="1600" dirty="0" smtClean="0">
                          <a:effectLst/>
                        </a:rPr>
                        <a:t>Technology </a:t>
                      </a:r>
                      <a:r>
                        <a:rPr lang="en-GB" sz="1600" dirty="0">
                          <a:effectLst/>
                        </a:rPr>
                        <a:t>and Systems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extLst>
                  <a:ext uri="{0D108BD9-81ED-4DB2-BD59-A6C34878D82A}">
                    <a16:rowId xmlns:a16="http://schemas.microsoft.com/office/drawing/2014/main" val="2114272812"/>
                  </a:ext>
                </a:extLst>
              </a:tr>
              <a:tr h="262938">
                <a:tc>
                  <a:txBody>
                    <a:bodyPr/>
                    <a:lstStyle/>
                    <a:p>
                      <a:pPr marL="0" marR="0">
                        <a:lnSpc>
                          <a:spcPct val="115000"/>
                        </a:lnSpc>
                        <a:spcBef>
                          <a:spcPts val="0"/>
                        </a:spcBef>
                        <a:spcAft>
                          <a:spcPts val="0"/>
                        </a:spcAft>
                      </a:pPr>
                      <a:r>
                        <a:rPr lang="en-GB" sz="1100" dirty="0" err="1">
                          <a:solidFill>
                            <a:srgbClr val="002060"/>
                          </a:solidFill>
                          <a:effectLst/>
                        </a:rPr>
                        <a:t>Stéphane</a:t>
                      </a:r>
                      <a:r>
                        <a:rPr lang="en-GB" sz="1100" dirty="0">
                          <a:solidFill>
                            <a:srgbClr val="002060"/>
                          </a:solidFill>
                          <a:effectLst/>
                        </a:rPr>
                        <a:t> Heuraux </a:t>
                      </a:r>
                      <a:r>
                        <a:rPr lang="en-GB" sz="1100" dirty="0" smtClean="0">
                          <a:solidFill>
                            <a:srgbClr val="002060"/>
                          </a:solidFill>
                          <a:effectLst/>
                        </a:rPr>
                        <a:t>(CEA-04-UL</a:t>
                      </a:r>
                      <a:r>
                        <a:rPr lang="en-GB" sz="1100" dirty="0">
                          <a:solidFill>
                            <a:srgbClr val="002060"/>
                          </a:solidFill>
                          <a:effectLst/>
                        </a:rPr>
                        <a:t>)</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516817141"/>
                  </a:ext>
                </a:extLst>
              </a:tr>
              <a:tr h="262938">
                <a:tc>
                  <a:txBody>
                    <a:bodyPr/>
                    <a:lstStyle/>
                    <a:p>
                      <a:pPr marL="0" marR="0">
                        <a:lnSpc>
                          <a:spcPct val="115000"/>
                        </a:lnSpc>
                        <a:spcBef>
                          <a:spcPts val="0"/>
                        </a:spcBef>
                        <a:spcAft>
                          <a:spcPts val="0"/>
                        </a:spcAft>
                      </a:pPr>
                      <a:r>
                        <a:rPr lang="en-GB" sz="1100" dirty="0" err="1">
                          <a:solidFill>
                            <a:srgbClr val="002060"/>
                          </a:solidFill>
                          <a:effectLst/>
                        </a:rPr>
                        <a:t>Iván</a:t>
                      </a:r>
                      <a:r>
                        <a:rPr lang="en-GB" sz="1100" dirty="0">
                          <a:solidFill>
                            <a:srgbClr val="002060"/>
                          </a:solidFill>
                          <a:effectLst/>
                        </a:rPr>
                        <a:t> </a:t>
                      </a:r>
                      <a:r>
                        <a:rPr lang="en-GB" sz="1100" dirty="0" err="1">
                          <a:solidFill>
                            <a:srgbClr val="002060"/>
                          </a:solidFill>
                          <a:effectLst/>
                        </a:rPr>
                        <a:t>Fernández</a:t>
                      </a:r>
                      <a:r>
                        <a:rPr lang="en-GB" sz="1100" dirty="0">
                          <a:solidFill>
                            <a:srgbClr val="002060"/>
                          </a:solidFill>
                          <a:effectLst/>
                        </a:rPr>
                        <a:t> </a:t>
                      </a:r>
                      <a:r>
                        <a:rPr lang="en-GB" sz="1100" dirty="0" err="1">
                          <a:solidFill>
                            <a:srgbClr val="002060"/>
                          </a:solidFill>
                          <a:effectLst/>
                        </a:rPr>
                        <a:t>Berceruelo</a:t>
                      </a:r>
                      <a:r>
                        <a:rPr lang="en-GB" sz="1100" dirty="0">
                          <a:solidFill>
                            <a:srgbClr val="002060"/>
                          </a:solidFill>
                          <a:effectLst/>
                        </a:rPr>
                        <a:t> (CIEMAT)</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333697254"/>
                  </a:ext>
                </a:extLst>
              </a:tr>
              <a:tr h="262938">
                <a:tc>
                  <a:txBody>
                    <a:bodyPr/>
                    <a:lstStyle/>
                    <a:p>
                      <a:pPr marL="0" marR="0">
                        <a:lnSpc>
                          <a:spcPct val="115000"/>
                        </a:lnSpc>
                        <a:spcBef>
                          <a:spcPts val="0"/>
                        </a:spcBef>
                        <a:spcAft>
                          <a:spcPts val="0"/>
                        </a:spcAft>
                      </a:pPr>
                      <a:r>
                        <a:rPr lang="en-GB" sz="1100" dirty="0" err="1">
                          <a:solidFill>
                            <a:srgbClr val="002060"/>
                          </a:solidFill>
                          <a:effectLst/>
                        </a:rPr>
                        <a:t>Søren</a:t>
                      </a:r>
                      <a:r>
                        <a:rPr lang="en-GB" sz="1100" dirty="0">
                          <a:solidFill>
                            <a:srgbClr val="002060"/>
                          </a:solidFill>
                          <a:effectLst/>
                        </a:rPr>
                        <a:t>  Bang Korsholm (DTU)</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927840198"/>
                  </a:ext>
                </a:extLst>
              </a:tr>
              <a:tr h="262938">
                <a:tc>
                  <a:txBody>
                    <a:bodyPr/>
                    <a:lstStyle/>
                    <a:p>
                      <a:pPr marL="0" marR="0">
                        <a:lnSpc>
                          <a:spcPct val="115000"/>
                        </a:lnSpc>
                        <a:spcBef>
                          <a:spcPts val="0"/>
                        </a:spcBef>
                        <a:spcAft>
                          <a:spcPts val="0"/>
                        </a:spcAft>
                      </a:pPr>
                      <a:r>
                        <a:rPr lang="en-GB" sz="1100" dirty="0">
                          <a:solidFill>
                            <a:srgbClr val="002060"/>
                          </a:solidFill>
                          <a:effectLst/>
                        </a:rPr>
                        <a:t>Giuseppe Mazzone (ENEA)</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830331819"/>
                  </a:ext>
                </a:extLst>
              </a:tr>
              <a:tr h="262938">
                <a:tc>
                  <a:txBody>
                    <a:bodyPr/>
                    <a:lstStyle/>
                    <a:p>
                      <a:pPr marL="0" marR="0">
                        <a:lnSpc>
                          <a:spcPct val="115000"/>
                        </a:lnSpc>
                        <a:spcBef>
                          <a:spcPts val="0"/>
                        </a:spcBef>
                        <a:spcAft>
                          <a:spcPts val="0"/>
                        </a:spcAft>
                      </a:pPr>
                      <a:r>
                        <a:rPr lang="en-GB" sz="1100" dirty="0">
                          <a:solidFill>
                            <a:srgbClr val="002060"/>
                          </a:solidFill>
                          <a:effectLst/>
                        </a:rPr>
                        <a:t>Wolfgang Biel (FZJ)</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586452986"/>
                  </a:ext>
                </a:extLst>
              </a:tr>
              <a:tr h="262938">
                <a:tc>
                  <a:txBody>
                    <a:bodyPr/>
                    <a:lstStyle/>
                    <a:p>
                      <a:pPr marL="0" marR="0">
                        <a:lnSpc>
                          <a:spcPct val="115000"/>
                        </a:lnSpc>
                        <a:spcBef>
                          <a:spcPts val="0"/>
                        </a:spcBef>
                        <a:spcAft>
                          <a:spcPts val="0"/>
                        </a:spcAft>
                      </a:pPr>
                      <a:r>
                        <a:rPr lang="en-GB" sz="1100" dirty="0">
                          <a:solidFill>
                            <a:srgbClr val="002060"/>
                          </a:solidFill>
                          <a:effectLst/>
                        </a:rPr>
                        <a:t>Jakub Bielecki </a:t>
                      </a:r>
                      <a:r>
                        <a:rPr lang="en-GB" sz="1100" dirty="0" smtClean="0">
                          <a:solidFill>
                            <a:srgbClr val="002060"/>
                          </a:solidFill>
                          <a:effectLst/>
                        </a:rPr>
                        <a:t>(IPPLM-07-IFJ </a:t>
                      </a:r>
                      <a:r>
                        <a:rPr lang="en-GB" sz="1100" dirty="0">
                          <a:solidFill>
                            <a:srgbClr val="002060"/>
                          </a:solidFill>
                          <a:effectLst/>
                        </a:rPr>
                        <a:t>PAN)</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395222382"/>
                  </a:ext>
                </a:extLst>
              </a:tr>
              <a:tr h="262938">
                <a:tc>
                  <a:txBody>
                    <a:bodyPr/>
                    <a:lstStyle/>
                    <a:p>
                      <a:pPr marL="0" marR="0">
                        <a:lnSpc>
                          <a:spcPct val="115000"/>
                        </a:lnSpc>
                        <a:spcBef>
                          <a:spcPts val="0"/>
                        </a:spcBef>
                        <a:spcAft>
                          <a:spcPts val="0"/>
                        </a:spcAft>
                      </a:pPr>
                      <a:r>
                        <a:rPr lang="en-GB" sz="1100" dirty="0">
                          <a:solidFill>
                            <a:srgbClr val="002060"/>
                          </a:solidFill>
                          <a:effectLst/>
                        </a:rPr>
                        <a:t>Igor </a:t>
                      </a:r>
                      <a:r>
                        <a:rPr lang="en-GB" sz="1100" dirty="0" err="1">
                          <a:solidFill>
                            <a:srgbClr val="002060"/>
                          </a:solidFill>
                          <a:effectLst/>
                        </a:rPr>
                        <a:t>Girka</a:t>
                      </a:r>
                      <a:r>
                        <a:rPr lang="en-GB" sz="1100" dirty="0">
                          <a:solidFill>
                            <a:srgbClr val="002060"/>
                          </a:solidFill>
                          <a:effectLst/>
                        </a:rPr>
                        <a:t> (KIPT)</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514215651"/>
                  </a:ext>
                </a:extLst>
              </a:tr>
              <a:tr h="262938">
                <a:tc>
                  <a:txBody>
                    <a:bodyPr/>
                    <a:lstStyle/>
                    <a:p>
                      <a:pPr marL="0" marR="0">
                        <a:lnSpc>
                          <a:spcPct val="115000"/>
                        </a:lnSpc>
                        <a:spcBef>
                          <a:spcPts val="0"/>
                        </a:spcBef>
                        <a:spcAft>
                          <a:spcPts val="0"/>
                        </a:spcAft>
                      </a:pPr>
                      <a:r>
                        <a:rPr lang="en-GB" sz="1100" dirty="0">
                          <a:solidFill>
                            <a:srgbClr val="002060"/>
                          </a:solidFill>
                          <a:effectLst/>
                        </a:rPr>
                        <a:t>Manfred Thumm (KIT)</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501895907"/>
                  </a:ext>
                </a:extLst>
              </a:tr>
              <a:tr h="262938">
                <a:tc>
                  <a:txBody>
                    <a:bodyPr/>
                    <a:lstStyle/>
                    <a:p>
                      <a:pPr marL="0" marR="0">
                        <a:lnSpc>
                          <a:spcPct val="115000"/>
                        </a:lnSpc>
                        <a:spcBef>
                          <a:spcPts val="0"/>
                        </a:spcBef>
                        <a:spcAft>
                          <a:spcPts val="0"/>
                        </a:spcAft>
                      </a:pPr>
                      <a:r>
                        <a:rPr lang="en-GB" sz="1100" dirty="0">
                          <a:solidFill>
                            <a:srgbClr val="002060"/>
                          </a:solidFill>
                          <a:effectLst/>
                        </a:rPr>
                        <a:t>Hans-Jürgen Hartfuss (MPG)</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3028738650"/>
                  </a:ext>
                </a:extLst>
              </a:tr>
              <a:tr h="262938">
                <a:tc>
                  <a:txBody>
                    <a:bodyPr/>
                    <a:lstStyle/>
                    <a:p>
                      <a:pPr marL="0" marR="0">
                        <a:lnSpc>
                          <a:spcPct val="115000"/>
                        </a:lnSpc>
                        <a:spcBef>
                          <a:spcPts val="0"/>
                        </a:spcBef>
                        <a:spcAft>
                          <a:spcPts val="0"/>
                        </a:spcAft>
                      </a:pPr>
                      <a:r>
                        <a:rPr lang="en-GB" sz="1100" dirty="0">
                          <a:solidFill>
                            <a:srgbClr val="002060"/>
                          </a:solidFill>
                          <a:effectLst/>
                        </a:rPr>
                        <a:t>Konstantina Mergia (NCSRD)</a:t>
                      </a:r>
                      <a:endParaRPr lang="en-GB" sz="1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624982006"/>
                  </a:ext>
                </a:extLst>
              </a:tr>
            </a:tbl>
          </a:graphicData>
        </a:graphic>
      </p:graphicFrame>
    </p:spTree>
    <p:extLst>
      <p:ext uri="{BB962C8B-B14F-4D97-AF65-F5344CB8AC3E}">
        <p14:creationId xmlns:p14="http://schemas.microsoft.com/office/powerpoint/2010/main" val="3068654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Roles and Responsibilities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384058907"/>
              </p:ext>
            </p:extLst>
          </p:nvPr>
        </p:nvGraphicFramePr>
        <p:xfrm>
          <a:off x="380246" y="1158845"/>
          <a:ext cx="11343992" cy="5026664"/>
        </p:xfrm>
        <a:graphic>
          <a:graphicData uri="http://schemas.openxmlformats.org/drawingml/2006/table">
            <a:tbl>
              <a:tblPr firstRow="1" firstCol="1" bandRow="1">
                <a:tableStyleId>{5C22544A-7EE6-4342-B048-85BDC9FD1C3A}</a:tableStyleId>
              </a:tblPr>
              <a:tblGrid>
                <a:gridCol w="1294645">
                  <a:extLst>
                    <a:ext uri="{9D8B030D-6E8A-4147-A177-3AD203B41FA5}">
                      <a16:colId xmlns:a16="http://schemas.microsoft.com/office/drawing/2014/main" val="423653853"/>
                    </a:ext>
                  </a:extLst>
                </a:gridCol>
                <a:gridCol w="2272420">
                  <a:extLst>
                    <a:ext uri="{9D8B030D-6E8A-4147-A177-3AD203B41FA5}">
                      <a16:colId xmlns:a16="http://schemas.microsoft.com/office/drawing/2014/main" val="2199895430"/>
                    </a:ext>
                  </a:extLst>
                </a:gridCol>
                <a:gridCol w="7776927">
                  <a:extLst>
                    <a:ext uri="{9D8B030D-6E8A-4147-A177-3AD203B41FA5}">
                      <a16:colId xmlns:a16="http://schemas.microsoft.com/office/drawing/2014/main" val="3518026345"/>
                    </a:ext>
                  </a:extLst>
                </a:gridCol>
              </a:tblGrid>
              <a:tr h="472611">
                <a:tc>
                  <a:txBody>
                    <a:bodyPr/>
                    <a:lstStyle/>
                    <a:p>
                      <a:pPr marL="0" marR="0">
                        <a:lnSpc>
                          <a:spcPct val="115000"/>
                        </a:lnSpc>
                        <a:spcBef>
                          <a:spcPts val="0"/>
                        </a:spcBef>
                        <a:spcAft>
                          <a:spcPts val="1000"/>
                        </a:spcAft>
                      </a:pPr>
                      <a:r>
                        <a:rPr lang="en-US" sz="1400" dirty="0">
                          <a:effectLst/>
                        </a:rPr>
                        <a:t>Stakeholder acronym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marL="0" marR="0">
                        <a:lnSpc>
                          <a:spcPct val="115000"/>
                        </a:lnSpc>
                        <a:spcBef>
                          <a:spcPts val="0"/>
                        </a:spcBef>
                        <a:spcAft>
                          <a:spcPts val="1000"/>
                        </a:spcAft>
                      </a:pPr>
                      <a:r>
                        <a:rPr lang="en-US" sz="1400" dirty="0">
                          <a:effectLst/>
                        </a:rPr>
                        <a:t>Stakeholder description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marL="0" marR="0">
                        <a:lnSpc>
                          <a:spcPct val="115000"/>
                        </a:lnSpc>
                        <a:spcBef>
                          <a:spcPts val="0"/>
                        </a:spcBef>
                        <a:spcAft>
                          <a:spcPts val="1000"/>
                        </a:spcAft>
                      </a:pPr>
                      <a:r>
                        <a:rPr lang="en-US" sz="1400" dirty="0">
                          <a:effectLst/>
                        </a:rPr>
                        <a:t>Details, main role and responsibilities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extLst>
                  <a:ext uri="{0D108BD9-81ED-4DB2-BD59-A6C34878D82A}">
                    <a16:rowId xmlns:a16="http://schemas.microsoft.com/office/drawing/2014/main" val="3454034940"/>
                  </a:ext>
                </a:extLst>
              </a:tr>
              <a:tr h="872647">
                <a:tc>
                  <a:txBody>
                    <a:bodyPr/>
                    <a:lstStyle/>
                    <a:p>
                      <a:pPr marL="0" marR="0">
                        <a:lnSpc>
                          <a:spcPct val="115000"/>
                        </a:lnSpc>
                        <a:spcBef>
                          <a:spcPts val="0"/>
                        </a:spcBef>
                        <a:spcAft>
                          <a:spcPts val="1000"/>
                        </a:spcAft>
                      </a:pPr>
                      <a:r>
                        <a:rPr lang="en-US" sz="1400" dirty="0">
                          <a:effectLst/>
                        </a:rPr>
                        <a:t>PI</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marL="0" marR="0">
                        <a:lnSpc>
                          <a:spcPct val="115000"/>
                        </a:lnSpc>
                        <a:spcBef>
                          <a:spcPts val="0"/>
                        </a:spcBef>
                        <a:spcAft>
                          <a:spcPts val="1000"/>
                        </a:spcAft>
                      </a:pPr>
                      <a:r>
                        <a:rPr lang="en-US" sz="1400" dirty="0">
                          <a:effectLst/>
                        </a:rPr>
                        <a:t>Principal Investigator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1000"/>
                        </a:spcAft>
                      </a:pPr>
                      <a:r>
                        <a:rPr lang="en-US" sz="1400" dirty="0">
                          <a:effectLst/>
                        </a:rPr>
                        <a:t>PIs are responsible for the organization and implementation of activities within their projects, following the recommendation of the Scientific Board and after approval of the General Assembly.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830744535"/>
                  </a:ext>
                </a:extLst>
              </a:tr>
              <a:tr h="716052">
                <a:tc>
                  <a:txBody>
                    <a:bodyPr/>
                    <a:lstStyle/>
                    <a:p>
                      <a:pPr marL="0" marR="0">
                        <a:lnSpc>
                          <a:spcPct val="115000"/>
                        </a:lnSpc>
                        <a:spcBef>
                          <a:spcPts val="0"/>
                        </a:spcBef>
                        <a:spcAft>
                          <a:spcPts val="1000"/>
                        </a:spcAft>
                      </a:pPr>
                      <a:r>
                        <a:rPr lang="en-US" sz="1400" dirty="0" smtClean="0">
                          <a:effectLst/>
                        </a:rPr>
                        <a:t>PMU</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marL="0" marR="0">
                        <a:lnSpc>
                          <a:spcPct val="115000"/>
                        </a:lnSpc>
                        <a:spcBef>
                          <a:spcPts val="0"/>
                        </a:spcBef>
                        <a:spcAft>
                          <a:spcPts val="1000"/>
                        </a:spcAft>
                      </a:pPr>
                      <a:r>
                        <a:rPr lang="en-US" sz="1400" dirty="0">
                          <a:effectLst/>
                        </a:rPr>
                        <a:t>Fusion Science Department within EUROfusion </a:t>
                      </a:r>
                      <a:r>
                        <a:rPr lang="en-US" sz="1400" dirty="0" smtClean="0">
                          <a:effectLst/>
                        </a:rPr>
                        <a:t>PMU</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400" dirty="0">
                          <a:effectLst/>
                        </a:rPr>
                        <a:t>The role of the PMU-FSD is to support the formal implementation of ENR </a:t>
                      </a:r>
                      <a:r>
                        <a:rPr lang="en-US" sz="1400" dirty="0" smtClean="0">
                          <a:effectLst/>
                        </a:rPr>
                        <a:t>activities,</a:t>
                      </a:r>
                      <a:r>
                        <a:rPr lang="en-US" sz="1400" baseline="0" dirty="0" smtClean="0">
                          <a:effectLst/>
                        </a:rPr>
                        <a:t> </a:t>
                      </a:r>
                      <a:r>
                        <a:rPr lang="en-US" sz="1400" dirty="0" smtClean="0">
                          <a:effectLst/>
                        </a:rPr>
                        <a:t>to </a:t>
                      </a:r>
                      <a:r>
                        <a:rPr lang="en-US" sz="1400" dirty="0">
                          <a:effectLst/>
                        </a:rPr>
                        <a:t>control the use of resources according to the Work </a:t>
                      </a:r>
                      <a:r>
                        <a:rPr lang="en-US" sz="1400" dirty="0" smtClean="0">
                          <a:effectLst/>
                        </a:rPr>
                        <a:t>Programme and to provide the overall monitoring of project execution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8709678"/>
                  </a:ext>
                </a:extLst>
              </a:tr>
              <a:tr h="959494">
                <a:tc>
                  <a:txBody>
                    <a:bodyPr/>
                    <a:lstStyle/>
                    <a:p>
                      <a:pPr marL="0" marR="0">
                        <a:lnSpc>
                          <a:spcPct val="115000"/>
                        </a:lnSpc>
                        <a:spcBef>
                          <a:spcPts val="0"/>
                        </a:spcBef>
                        <a:spcAft>
                          <a:spcPts val="1000"/>
                        </a:spcAft>
                      </a:pPr>
                      <a:r>
                        <a:rPr lang="en-US" sz="1400" dirty="0" smtClean="0">
                          <a:effectLst/>
                        </a:rPr>
                        <a:t>SB</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marL="0" marR="0">
                        <a:lnSpc>
                          <a:spcPct val="115000"/>
                        </a:lnSpc>
                        <a:spcBef>
                          <a:spcPts val="0"/>
                        </a:spcBef>
                        <a:spcAft>
                          <a:spcPts val="1000"/>
                        </a:spcAft>
                      </a:pPr>
                      <a:r>
                        <a:rPr lang="en-US" sz="1400" dirty="0">
                          <a:effectLst/>
                        </a:rPr>
                        <a:t>Scientific Board </a:t>
                      </a:r>
                      <a:r>
                        <a:rPr lang="en-US" sz="1400" dirty="0" smtClean="0">
                          <a:effectLst/>
                        </a:rPr>
                        <a:t>– Technology and Systems </a:t>
                      </a:r>
                    </a:p>
                    <a:p>
                      <a:pPr marL="0" marR="0">
                        <a:lnSpc>
                          <a:spcPct val="115000"/>
                        </a:lnSpc>
                        <a:spcBef>
                          <a:spcPts val="0"/>
                        </a:spcBef>
                        <a:spcAft>
                          <a:spcPts val="1000"/>
                        </a:spcAft>
                      </a:pPr>
                      <a:r>
                        <a:rPr lang="en-US" sz="1400" dirty="0" smtClean="0">
                          <a:solidFill>
                            <a:schemeClr val="tx1">
                              <a:lumMod val="50000"/>
                              <a:lumOff val="50000"/>
                            </a:schemeClr>
                          </a:solidFill>
                          <a:effectLst/>
                        </a:rPr>
                        <a:t>(</a:t>
                      </a:r>
                      <a:r>
                        <a:rPr lang="en-US" sz="1400" i="1" dirty="0" smtClean="0">
                          <a:solidFill>
                            <a:schemeClr val="tx1">
                              <a:lumMod val="50000"/>
                              <a:lumOff val="50000"/>
                            </a:schemeClr>
                          </a:solidFill>
                          <a:effectLst/>
                        </a:rPr>
                        <a:t>appointed </a:t>
                      </a:r>
                      <a:r>
                        <a:rPr lang="en-US" sz="1400" i="1" dirty="0">
                          <a:solidFill>
                            <a:schemeClr val="tx1">
                              <a:lumMod val="50000"/>
                              <a:lumOff val="50000"/>
                            </a:schemeClr>
                          </a:solidFill>
                          <a:effectLst/>
                        </a:rPr>
                        <a:t>by the Programme Manager</a:t>
                      </a:r>
                      <a:r>
                        <a:rPr lang="en-US" sz="1400" dirty="0">
                          <a:solidFill>
                            <a:schemeClr val="tx1">
                              <a:lumMod val="50000"/>
                              <a:lumOff val="50000"/>
                            </a:schemeClr>
                          </a:solidFill>
                          <a:effectLst/>
                        </a:rPr>
                        <a:t>)</a:t>
                      </a:r>
                      <a:endParaRPr lang="en-GB" sz="14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1400" dirty="0" smtClean="0">
                          <a:effectLst/>
                        </a:rPr>
                        <a:t>The role of the Scientific Board is to select EnR project proposals, following the principle of scientific excellence and the EUROfusion programmatic objectives. The SB will ensure continued quality by overseeing the implementation of activities on a regular basis and, if necessary, providing corrections to the project scope.</a:t>
                      </a:r>
                      <a:endParaRPr lang="en-GB" sz="1400" dirty="0" smtClean="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1000"/>
                        </a:spcAft>
                        <a:buClrTx/>
                        <a:buSzTx/>
                        <a:buFontTx/>
                        <a:buNone/>
                        <a:tabLst/>
                        <a:defRPr/>
                      </a:pPr>
                      <a:endParaRPr lang="en-GB" sz="14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297093088"/>
                  </a:ext>
                </a:extLst>
              </a:tr>
              <a:tr h="1446377">
                <a:tc>
                  <a:txBody>
                    <a:bodyPr/>
                    <a:lstStyle/>
                    <a:p>
                      <a:r>
                        <a:rPr lang="en-US" sz="1400" dirty="0" smtClean="0"/>
                        <a:t>PB</a:t>
                      </a:r>
                      <a:endParaRPr lang="en-GB" sz="1400" dirty="0"/>
                    </a:p>
                  </a:txBody>
                  <a:tcPr marL="68580" marR="68580" marT="0" marB="0">
                    <a:solidFill>
                      <a:srgbClr val="00206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Project Board </a:t>
                      </a:r>
                      <a:r>
                        <a:rPr lang="en-DK" sz="1400" dirty="0" smtClean="0"/>
                        <a:t>–</a:t>
                      </a:r>
                      <a:r>
                        <a:rPr lang="en-US" sz="1400" dirty="0" smtClean="0"/>
                        <a:t> Tokamak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lumMod val="50000"/>
                              <a:lumOff val="50000"/>
                            </a:schemeClr>
                          </a:solidFill>
                          <a:effectLst/>
                        </a:rPr>
                        <a:t>(</a:t>
                      </a:r>
                      <a:r>
                        <a:rPr lang="en-US" sz="1400" i="1" dirty="0" smtClean="0">
                          <a:solidFill>
                            <a:schemeClr val="tx1">
                              <a:lumMod val="50000"/>
                              <a:lumOff val="50000"/>
                            </a:schemeClr>
                          </a:solidFill>
                          <a:effectLst/>
                        </a:rPr>
                        <a:t>appointed by the Programme Manager</a:t>
                      </a:r>
                      <a:r>
                        <a:rPr lang="en-US" sz="1400" dirty="0" smtClean="0">
                          <a:solidFill>
                            <a:schemeClr val="tx1">
                              <a:lumMod val="50000"/>
                              <a:lumOff val="50000"/>
                            </a:schemeClr>
                          </a:solidFill>
                          <a:effectLst/>
                        </a:rPr>
                        <a:t>)</a:t>
                      </a:r>
                      <a:endParaRPr lang="en-GB" sz="1400" dirty="0" smtClean="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1400" dirty="0"/>
                    </a:p>
                  </a:txBody>
                  <a:tcPr marL="68580" marR="68580" marT="0" marB="0"/>
                </a:tc>
                <a:tc>
                  <a:txBody>
                    <a:bodyPr/>
                    <a:lstStyle/>
                    <a:p>
                      <a:pPr marL="0" marR="0">
                        <a:lnSpc>
                          <a:spcPct val="115000"/>
                        </a:lnSpc>
                        <a:spcBef>
                          <a:spcPts val="0"/>
                        </a:spcBef>
                        <a:spcAft>
                          <a:spcPts val="1000"/>
                        </a:spcAft>
                      </a:pPr>
                      <a:r>
                        <a:rPr lang="en-GB" sz="1400" dirty="0" smtClean="0">
                          <a:effectLst/>
                          <a:latin typeface="Calibri" panose="020F0502020204030204" pitchFamily="34" charset="0"/>
                          <a:ea typeface="Calibri" panose="020F0502020204030204" pitchFamily="34" charset="0"/>
                          <a:cs typeface="Times New Roman" panose="02020603050405020304" pitchFamily="18" charset="0"/>
                        </a:rPr>
                        <a:t>The Project Board supports the PIs in their efforts on the basis of SB-TEC recommendations, approves the revision of resources and annual work programme of WP EnR (Technology &amp; Systems area), and resolves possible conflicts between stakeholders.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5672577"/>
                  </a:ext>
                </a:extLst>
              </a:tr>
            </a:tbl>
          </a:graphicData>
        </a:graphic>
      </p:graphicFrame>
    </p:spTree>
    <p:extLst>
      <p:ext uri="{BB962C8B-B14F-4D97-AF65-F5344CB8AC3E}">
        <p14:creationId xmlns:p14="http://schemas.microsoft.com/office/powerpoint/2010/main" val="373214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Selection of EnR project proposals </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57207361"/>
              </p:ext>
            </p:extLst>
          </p:nvPr>
        </p:nvGraphicFramePr>
        <p:xfrm>
          <a:off x="1032936" y="1984573"/>
          <a:ext cx="10397064" cy="4763272"/>
        </p:xfrm>
        <a:graphic>
          <a:graphicData uri="http://schemas.openxmlformats.org/drawingml/2006/table">
            <a:tbl>
              <a:tblPr firstRow="1" firstCol="1" bandRow="1">
                <a:tableStyleId>{5C22544A-7EE6-4342-B048-85BDC9FD1C3A}</a:tableStyleId>
              </a:tblPr>
              <a:tblGrid>
                <a:gridCol w="1254621">
                  <a:extLst>
                    <a:ext uri="{9D8B030D-6E8A-4147-A177-3AD203B41FA5}">
                      <a16:colId xmlns:a16="http://schemas.microsoft.com/office/drawing/2014/main" val="2084406966"/>
                    </a:ext>
                  </a:extLst>
                </a:gridCol>
                <a:gridCol w="1788191">
                  <a:extLst>
                    <a:ext uri="{9D8B030D-6E8A-4147-A177-3AD203B41FA5}">
                      <a16:colId xmlns:a16="http://schemas.microsoft.com/office/drawing/2014/main" val="3449416930"/>
                    </a:ext>
                  </a:extLst>
                </a:gridCol>
                <a:gridCol w="7354252">
                  <a:extLst>
                    <a:ext uri="{9D8B030D-6E8A-4147-A177-3AD203B41FA5}">
                      <a16:colId xmlns:a16="http://schemas.microsoft.com/office/drawing/2014/main" val="1709723115"/>
                    </a:ext>
                  </a:extLst>
                </a:gridCol>
              </a:tblGrid>
              <a:tr h="430134">
                <a:tc>
                  <a:txBody>
                    <a:bodyPr/>
                    <a:lstStyle/>
                    <a:p>
                      <a:pPr marL="0" marR="0">
                        <a:lnSpc>
                          <a:spcPct val="115000"/>
                        </a:lnSpc>
                        <a:spcBef>
                          <a:spcPts val="0"/>
                        </a:spcBef>
                        <a:spcAft>
                          <a:spcPts val="1000"/>
                        </a:spcAft>
                      </a:pPr>
                      <a:r>
                        <a:rPr lang="de-DE" sz="1600" dirty="0" smtClean="0">
                          <a:effectLst/>
                        </a:rPr>
                        <a:t>Lead Beneficiary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rgbClr val="002060"/>
                    </a:solidFill>
                  </a:tcPr>
                </a:tc>
                <a:tc>
                  <a:txBody>
                    <a:bodyPr/>
                    <a:lstStyle/>
                    <a:p>
                      <a:pPr marL="0" marR="0">
                        <a:lnSpc>
                          <a:spcPct val="115000"/>
                        </a:lnSpc>
                        <a:spcBef>
                          <a:spcPts val="0"/>
                        </a:spcBef>
                        <a:spcAft>
                          <a:spcPts val="1000"/>
                        </a:spcAft>
                      </a:pPr>
                      <a:r>
                        <a:rPr lang="de-DE" sz="1600" dirty="0">
                          <a:effectLst/>
                        </a:rPr>
                        <a:t>Principal Investigator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rgbClr val="002060"/>
                    </a:solidFill>
                  </a:tcPr>
                </a:tc>
                <a:tc>
                  <a:txBody>
                    <a:bodyPr/>
                    <a:lstStyle/>
                    <a:p>
                      <a:pPr marL="0" marR="0">
                        <a:lnSpc>
                          <a:spcPct val="115000"/>
                        </a:lnSpc>
                        <a:spcBef>
                          <a:spcPts val="0"/>
                        </a:spcBef>
                        <a:spcAft>
                          <a:spcPts val="1000"/>
                        </a:spcAft>
                      </a:pPr>
                      <a:r>
                        <a:rPr lang="de-DE" sz="1600" dirty="0">
                          <a:effectLst/>
                        </a:rPr>
                        <a:t>Title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rgbClr val="002060"/>
                    </a:solidFill>
                  </a:tcPr>
                </a:tc>
                <a:extLst>
                  <a:ext uri="{0D108BD9-81ED-4DB2-BD59-A6C34878D82A}">
                    <a16:rowId xmlns:a16="http://schemas.microsoft.com/office/drawing/2014/main" val="3383821951"/>
                  </a:ext>
                </a:extLst>
              </a:tr>
              <a:tr h="342656">
                <a:tc gridSpan="3">
                  <a:txBody>
                    <a:bodyPr/>
                    <a:lstStyle/>
                    <a:p>
                      <a:pPr marL="0" marR="0" algn="ctr">
                        <a:lnSpc>
                          <a:spcPct val="115000"/>
                        </a:lnSpc>
                        <a:spcBef>
                          <a:spcPts val="0"/>
                        </a:spcBef>
                        <a:spcAft>
                          <a:spcPts val="0"/>
                        </a:spcAft>
                      </a:pPr>
                      <a:r>
                        <a:rPr lang="en-GB" sz="1600" dirty="0">
                          <a:solidFill>
                            <a:srgbClr val="C00000"/>
                          </a:solidFill>
                          <a:effectLst/>
                        </a:rPr>
                        <a:t>Technology &amp; Systems (CfP-FSD-AWP21-ENR-04), project proposal(s):</a:t>
                      </a:r>
                      <a:endParaRPr lang="en-GB"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nchor="ctr">
                    <a:solidFill>
                      <a:schemeClr val="bg2">
                        <a:lumMod val="7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35029270"/>
                  </a:ext>
                </a:extLst>
              </a:tr>
              <a:tr h="283901">
                <a:tc>
                  <a:txBody>
                    <a:bodyPr/>
                    <a:lstStyle/>
                    <a:p>
                      <a:pPr marL="0" marR="0">
                        <a:lnSpc>
                          <a:spcPct val="115000"/>
                        </a:lnSpc>
                        <a:spcBef>
                          <a:spcPts val="0"/>
                        </a:spcBef>
                        <a:spcAft>
                          <a:spcPts val="1000"/>
                        </a:spcAft>
                      </a:pPr>
                      <a:r>
                        <a:rPr lang="de-DE" sz="1600" dirty="0" smtClean="0">
                          <a:solidFill>
                            <a:srgbClr val="002060"/>
                          </a:solidFill>
                          <a:effectLst/>
                        </a:rPr>
                        <a:t>DIFFER</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dirty="0">
                          <a:effectLst/>
                        </a:rPr>
                        <a:t>Matthijs van Berkel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Multivariable feedback control of radiative loss-processes using multi-spectral </a:t>
                      </a:r>
                      <a:r>
                        <a:rPr lang="en-GB" sz="1600" i="1" dirty="0" smtClean="0">
                          <a:effectLst/>
                        </a:rPr>
                        <a:t>imaging</a:t>
                      </a:r>
                    </a:p>
                    <a:p>
                      <a:pPr marL="0" marR="0">
                        <a:lnSpc>
                          <a:spcPct val="115000"/>
                        </a:lnSpc>
                        <a:spcBef>
                          <a:spcPts val="0"/>
                        </a:spcBef>
                        <a:spcAft>
                          <a:spcPts val="1000"/>
                        </a:spcAft>
                      </a:pPr>
                      <a:endParaRPr lang="en-GB" sz="800" i="1" dirty="0" smtClean="0">
                        <a:effectLst/>
                      </a:endParaRPr>
                    </a:p>
                  </a:txBody>
                  <a:tcPr marL="38736" marR="38736" marT="0" marB="0">
                    <a:solidFill>
                      <a:schemeClr val="bg1"/>
                    </a:solidFill>
                  </a:tcPr>
                </a:tc>
                <a:extLst>
                  <a:ext uri="{0D108BD9-81ED-4DB2-BD59-A6C34878D82A}">
                    <a16:rowId xmlns:a16="http://schemas.microsoft.com/office/drawing/2014/main" val="3319247583"/>
                  </a:ext>
                </a:extLst>
              </a:tr>
              <a:tr h="283901">
                <a:tc>
                  <a:txBody>
                    <a:bodyPr/>
                    <a:lstStyle/>
                    <a:p>
                      <a:pPr marL="0" marR="0">
                        <a:lnSpc>
                          <a:spcPct val="115000"/>
                        </a:lnSpc>
                        <a:spcBef>
                          <a:spcPts val="0"/>
                        </a:spcBef>
                        <a:spcAft>
                          <a:spcPts val="1000"/>
                        </a:spcAft>
                      </a:pPr>
                      <a:r>
                        <a:rPr lang="de-DE" sz="1600" dirty="0" smtClean="0">
                          <a:solidFill>
                            <a:srgbClr val="002060"/>
                          </a:solidFill>
                          <a:effectLst/>
                        </a:rPr>
                        <a:t>IPPLM</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dirty="0">
                          <a:effectLst/>
                        </a:rPr>
                        <a:t>Marek Scholz</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Development of GEM detector as a compact neutron spectrometer for fusion </a:t>
                      </a:r>
                      <a:r>
                        <a:rPr lang="en-GB" sz="1600" i="1" dirty="0" smtClean="0">
                          <a:effectLst/>
                        </a:rPr>
                        <a:t>plasmas</a:t>
                      </a:r>
                    </a:p>
                    <a:p>
                      <a:pPr marL="0" marR="0">
                        <a:lnSpc>
                          <a:spcPct val="115000"/>
                        </a:lnSpc>
                        <a:spcBef>
                          <a:spcPts val="0"/>
                        </a:spcBef>
                        <a:spcAft>
                          <a:spcPts val="1000"/>
                        </a:spcAft>
                      </a:pPr>
                      <a:endParaRPr lang="en-GB" sz="800" i="1" dirty="0" smtClean="0">
                        <a:effectLst/>
                      </a:endParaRPr>
                    </a:p>
                  </a:txBody>
                  <a:tcPr marL="38736" marR="38736" marT="0" marB="0">
                    <a:solidFill>
                      <a:schemeClr val="bg1"/>
                    </a:solidFill>
                  </a:tcPr>
                </a:tc>
                <a:extLst>
                  <a:ext uri="{0D108BD9-81ED-4DB2-BD59-A6C34878D82A}">
                    <a16:rowId xmlns:a16="http://schemas.microsoft.com/office/drawing/2014/main" val="3337039536"/>
                  </a:ext>
                </a:extLst>
              </a:tr>
              <a:tr h="283901">
                <a:tc>
                  <a:txBody>
                    <a:bodyPr/>
                    <a:lstStyle/>
                    <a:p>
                      <a:pPr marL="0" marR="0">
                        <a:lnSpc>
                          <a:spcPct val="115000"/>
                        </a:lnSpc>
                        <a:spcBef>
                          <a:spcPts val="0"/>
                        </a:spcBef>
                        <a:spcAft>
                          <a:spcPts val="1000"/>
                        </a:spcAft>
                      </a:pPr>
                      <a:r>
                        <a:rPr lang="de-DE" sz="1600" dirty="0" smtClean="0">
                          <a:solidFill>
                            <a:srgbClr val="002060"/>
                          </a:solidFill>
                          <a:effectLst/>
                        </a:rPr>
                        <a:t>IST</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a:effectLst/>
                        </a:rPr>
                        <a:t>Filipe Da Silva</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Advances in real-time reflectometry plasma tracking for next generation machines: Application to </a:t>
                      </a:r>
                      <a:r>
                        <a:rPr lang="en-GB" sz="1600" i="1" dirty="0" smtClean="0">
                          <a:effectLst/>
                        </a:rPr>
                        <a:t>DEMO</a:t>
                      </a:r>
                    </a:p>
                    <a:p>
                      <a:pPr marL="0" marR="0">
                        <a:lnSpc>
                          <a:spcPct val="115000"/>
                        </a:lnSpc>
                        <a:spcBef>
                          <a:spcPts val="0"/>
                        </a:spcBef>
                        <a:spcAft>
                          <a:spcPts val="1000"/>
                        </a:spcAft>
                      </a:pPr>
                      <a:endParaRPr lang="en-GB" sz="800" i="1" dirty="0" smtClean="0">
                        <a:effectLst/>
                      </a:endParaRPr>
                    </a:p>
                  </a:txBody>
                  <a:tcPr marL="38736" marR="38736" marT="0" marB="0">
                    <a:solidFill>
                      <a:schemeClr val="bg1"/>
                    </a:solidFill>
                  </a:tcPr>
                </a:tc>
                <a:extLst>
                  <a:ext uri="{0D108BD9-81ED-4DB2-BD59-A6C34878D82A}">
                    <a16:rowId xmlns:a16="http://schemas.microsoft.com/office/drawing/2014/main" val="3254396553"/>
                  </a:ext>
                </a:extLst>
              </a:tr>
              <a:tr h="430134">
                <a:tc>
                  <a:txBody>
                    <a:bodyPr/>
                    <a:lstStyle/>
                    <a:p>
                      <a:pPr marL="0" marR="0">
                        <a:lnSpc>
                          <a:spcPct val="115000"/>
                        </a:lnSpc>
                        <a:spcBef>
                          <a:spcPts val="0"/>
                        </a:spcBef>
                        <a:spcAft>
                          <a:spcPts val="1000"/>
                        </a:spcAft>
                      </a:pPr>
                      <a:r>
                        <a:rPr lang="de-DE" sz="1600" dirty="0" smtClean="0">
                          <a:solidFill>
                            <a:srgbClr val="002060"/>
                          </a:solidFill>
                          <a:effectLst/>
                        </a:rPr>
                        <a:t>KIT</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a:effectLst/>
                        </a:rPr>
                        <a:t>Ioannis Pagonakis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New generation of megawatt-class fusion </a:t>
                      </a:r>
                      <a:r>
                        <a:rPr lang="en-GB" sz="1600" i="1" dirty="0" err="1">
                          <a:effectLst/>
                        </a:rPr>
                        <a:t>gyrotron</a:t>
                      </a:r>
                      <a:r>
                        <a:rPr lang="en-GB" sz="1600" i="1" dirty="0">
                          <a:effectLst/>
                        </a:rPr>
                        <a:t> systems based on highly efficient operation at the second harmonic of the cyclotron </a:t>
                      </a:r>
                      <a:r>
                        <a:rPr lang="en-GB" sz="1600" i="1" dirty="0" smtClean="0">
                          <a:effectLst/>
                        </a:rPr>
                        <a:t>frequency</a:t>
                      </a:r>
                    </a:p>
                    <a:p>
                      <a:pPr marL="0" marR="0">
                        <a:lnSpc>
                          <a:spcPct val="115000"/>
                        </a:lnSpc>
                        <a:spcBef>
                          <a:spcPts val="0"/>
                        </a:spcBef>
                        <a:spcAft>
                          <a:spcPts val="1000"/>
                        </a:spcAft>
                      </a:pPr>
                      <a:endParaRPr lang="en-GB" sz="800" i="1" dirty="0" smtClean="0">
                        <a:effectLst/>
                      </a:endParaRPr>
                    </a:p>
                  </a:txBody>
                  <a:tcPr marL="38736" marR="38736" marT="0" marB="0">
                    <a:solidFill>
                      <a:schemeClr val="bg1"/>
                    </a:solidFill>
                  </a:tcPr>
                </a:tc>
                <a:extLst>
                  <a:ext uri="{0D108BD9-81ED-4DB2-BD59-A6C34878D82A}">
                    <a16:rowId xmlns:a16="http://schemas.microsoft.com/office/drawing/2014/main" val="3945908663"/>
                  </a:ext>
                </a:extLst>
              </a:tr>
              <a:tr h="283901">
                <a:tc>
                  <a:txBody>
                    <a:bodyPr/>
                    <a:lstStyle/>
                    <a:p>
                      <a:pPr marL="0" marR="0">
                        <a:lnSpc>
                          <a:spcPct val="115000"/>
                        </a:lnSpc>
                        <a:spcBef>
                          <a:spcPts val="0"/>
                        </a:spcBef>
                        <a:spcAft>
                          <a:spcPts val="1000"/>
                        </a:spcAft>
                      </a:pPr>
                      <a:r>
                        <a:rPr lang="de-DE" sz="1600" dirty="0" smtClean="0">
                          <a:solidFill>
                            <a:srgbClr val="002060"/>
                          </a:solidFill>
                          <a:effectLst/>
                        </a:rPr>
                        <a:t>MPG</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a:effectLst/>
                        </a:rPr>
                        <a:t>Dmitry Moseev</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Reconstruction of 4D and 5D fast-ion phase space distribution functions in tokamaks and </a:t>
                      </a:r>
                      <a:r>
                        <a:rPr lang="en-GB" sz="1600" i="1" dirty="0" err="1" smtClean="0">
                          <a:effectLst/>
                        </a:rPr>
                        <a:t>stellarators</a:t>
                      </a:r>
                      <a:endParaRPr lang="en-GB" sz="1600" i="1" dirty="0" smtClean="0">
                        <a:effectLst/>
                      </a:endParaRPr>
                    </a:p>
                    <a:p>
                      <a:pPr marL="0" marR="0">
                        <a:lnSpc>
                          <a:spcPct val="115000"/>
                        </a:lnSpc>
                        <a:spcBef>
                          <a:spcPts val="0"/>
                        </a:spcBef>
                        <a:spcAft>
                          <a:spcPts val="1000"/>
                        </a:spcAft>
                      </a:pPr>
                      <a:endParaRPr lang="en-GB" sz="800" i="1" dirty="0" smtClean="0">
                        <a:effectLst/>
                      </a:endParaRPr>
                    </a:p>
                  </a:txBody>
                  <a:tcPr marL="38736" marR="38736" marT="0" marB="0">
                    <a:solidFill>
                      <a:schemeClr val="bg1"/>
                    </a:solidFill>
                  </a:tcPr>
                </a:tc>
                <a:extLst>
                  <a:ext uri="{0D108BD9-81ED-4DB2-BD59-A6C34878D82A}">
                    <a16:rowId xmlns:a16="http://schemas.microsoft.com/office/drawing/2014/main" val="2165904845"/>
                  </a:ext>
                </a:extLst>
              </a:tr>
              <a:tr h="137668">
                <a:tc>
                  <a:txBody>
                    <a:bodyPr/>
                    <a:lstStyle/>
                    <a:p>
                      <a:pPr marL="0" marR="0">
                        <a:lnSpc>
                          <a:spcPct val="115000"/>
                        </a:lnSpc>
                        <a:spcBef>
                          <a:spcPts val="0"/>
                        </a:spcBef>
                        <a:spcAft>
                          <a:spcPts val="1000"/>
                        </a:spcAft>
                      </a:pPr>
                      <a:r>
                        <a:rPr lang="de-DE" sz="1600" dirty="0" smtClean="0">
                          <a:solidFill>
                            <a:srgbClr val="002060"/>
                          </a:solidFill>
                          <a:effectLst/>
                        </a:rPr>
                        <a:t>VTT</a:t>
                      </a:r>
                      <a:endParaRPr lang="en-GB"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de-DE" sz="1600">
                          <a:effectLst/>
                        </a:rPr>
                        <a:t>Antti Salmi</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tc>
                  <a:txBody>
                    <a:bodyPr/>
                    <a:lstStyle/>
                    <a:p>
                      <a:pPr marL="0" marR="0">
                        <a:lnSpc>
                          <a:spcPct val="115000"/>
                        </a:lnSpc>
                        <a:spcBef>
                          <a:spcPts val="0"/>
                        </a:spcBef>
                        <a:spcAft>
                          <a:spcPts val="1000"/>
                        </a:spcAft>
                      </a:pPr>
                      <a:r>
                        <a:rPr lang="en-GB" sz="1600" i="1" dirty="0">
                          <a:effectLst/>
                        </a:rPr>
                        <a:t>Silicon photonics steady-state magnetic field sensor</a:t>
                      </a:r>
                      <a:endParaRPr lang="en-GB" sz="1600" i="1" dirty="0">
                        <a:effectLst/>
                        <a:latin typeface="Calibri" panose="020F0502020204030204" pitchFamily="34" charset="0"/>
                        <a:ea typeface="Calibri" panose="020F0502020204030204" pitchFamily="34" charset="0"/>
                        <a:cs typeface="Times New Roman" panose="02020603050405020304" pitchFamily="18" charset="0"/>
                      </a:endParaRPr>
                    </a:p>
                  </a:txBody>
                  <a:tcPr marL="38736" marR="38736" marT="0" marB="0">
                    <a:solidFill>
                      <a:schemeClr val="bg1"/>
                    </a:solidFill>
                  </a:tcPr>
                </a:tc>
                <a:extLst>
                  <a:ext uri="{0D108BD9-81ED-4DB2-BD59-A6C34878D82A}">
                    <a16:rowId xmlns:a16="http://schemas.microsoft.com/office/drawing/2014/main" val="1147556064"/>
                  </a:ext>
                </a:extLst>
              </a:tr>
            </a:tbl>
          </a:graphicData>
        </a:graphic>
      </p:graphicFrame>
      <p:sp>
        <p:nvSpPr>
          <p:cNvPr id="8" name="TextBox 7"/>
          <p:cNvSpPr txBox="1"/>
          <p:nvPr/>
        </p:nvSpPr>
        <p:spPr>
          <a:xfrm>
            <a:off x="600472" y="935751"/>
            <a:ext cx="10639028" cy="1015663"/>
          </a:xfrm>
          <a:prstGeom prst="rect">
            <a:avLst/>
          </a:prstGeom>
          <a:noFill/>
        </p:spPr>
        <p:txBody>
          <a:bodyPr wrap="square" rtlCol="0">
            <a:spAutoFit/>
          </a:bodyPr>
          <a:lstStyle/>
          <a:p>
            <a:r>
              <a:rPr lang="en-US" sz="2000" dirty="0" smtClean="0"/>
              <a:t>On the 3</a:t>
            </a:r>
            <a:r>
              <a:rPr lang="en-US" sz="2000" baseline="30000" dirty="0" smtClean="0"/>
              <a:t>rd</a:t>
            </a:r>
            <a:r>
              <a:rPr lang="en-US" sz="2000" dirty="0" smtClean="0"/>
              <a:t> of March 2021, following proposal ranking by Scientific Boards and the recommendation letter by the Programme Manager the General Assembly has endorsed funding for 16 EnR projects distributed over four areas, including 6  EnR-TEC projects:</a:t>
            </a:r>
            <a:endParaRPr lang="en-GB" sz="2000" dirty="0"/>
          </a:p>
        </p:txBody>
      </p:sp>
      <p:sp>
        <p:nvSpPr>
          <p:cNvPr id="3" name="Footer Placeholder 2"/>
          <p:cNvSpPr>
            <a:spLocks noGrp="1"/>
          </p:cNvSpPr>
          <p:nvPr>
            <p:ph type="ftr" sz="quarter" idx="11"/>
          </p:nvPr>
        </p:nvSpPr>
        <p:spPr/>
        <p:txBody>
          <a:bodyPr/>
          <a:lstStyle/>
          <a:p>
            <a:pPr algn="r"/>
            <a:r>
              <a:rPr lang="en-GB" dirty="0"/>
              <a:t>D. Kalupin | PB Tokamak | 17 June 2021</a:t>
            </a:r>
            <a:endParaRPr lang="en-GB" dirty="0"/>
          </a:p>
        </p:txBody>
      </p:sp>
    </p:spTree>
    <p:extLst>
      <p:ext uri="{BB962C8B-B14F-4D97-AF65-F5344CB8AC3E}">
        <p14:creationId xmlns:p14="http://schemas.microsoft.com/office/powerpoint/2010/main" val="1848019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Formal arrangements</a:t>
            </a:r>
            <a:endParaRPr lang="en-GB" dirty="0"/>
          </a:p>
        </p:txBody>
      </p:sp>
      <p:sp>
        <p:nvSpPr>
          <p:cNvPr id="4" name="TextBox 3"/>
          <p:cNvSpPr txBox="1"/>
          <p:nvPr/>
        </p:nvSpPr>
        <p:spPr>
          <a:xfrm>
            <a:off x="497941" y="1043105"/>
            <a:ext cx="8880060" cy="923330"/>
          </a:xfrm>
          <a:prstGeom prst="rect">
            <a:avLst/>
          </a:prstGeom>
          <a:noFill/>
        </p:spPr>
        <p:txBody>
          <a:bodyPr wrap="none" rtlCol="0">
            <a:spAutoFit/>
          </a:bodyPr>
          <a:lstStyle/>
          <a:p>
            <a:r>
              <a:rPr lang="en-US" b="1" u="sng" dirty="0" smtClean="0">
                <a:solidFill>
                  <a:srgbClr val="002060"/>
                </a:solidFill>
              </a:rPr>
              <a:t>Project start</a:t>
            </a:r>
            <a:r>
              <a:rPr lang="en-US" b="1" dirty="0" smtClean="0">
                <a:solidFill>
                  <a:srgbClr val="002060"/>
                </a:solidFill>
              </a:rPr>
              <a:t>:  </a:t>
            </a:r>
            <a:r>
              <a:rPr lang="en-US" b="1" dirty="0" smtClean="0">
                <a:solidFill>
                  <a:srgbClr val="C00000"/>
                </a:solidFill>
              </a:rPr>
              <a:t>1 July 2021 </a:t>
            </a:r>
            <a:r>
              <a:rPr lang="en-US" dirty="0" smtClean="0"/>
              <a:t>as latest</a:t>
            </a:r>
          </a:p>
          <a:p>
            <a:endParaRPr lang="en-US" dirty="0"/>
          </a:p>
          <a:p>
            <a:r>
              <a:rPr lang="en-US" dirty="0" smtClean="0"/>
              <a:t>The end date will be adjusted accordingly, so the </a:t>
            </a:r>
            <a:r>
              <a:rPr lang="en-US" b="1" dirty="0" smtClean="0"/>
              <a:t>total duration of the project is not affected</a:t>
            </a:r>
            <a:endParaRPr lang="en-US" b="1" dirty="0"/>
          </a:p>
        </p:txBody>
      </p:sp>
      <p:sp>
        <p:nvSpPr>
          <p:cNvPr id="5" name="TextBox 4"/>
          <p:cNvSpPr txBox="1"/>
          <p:nvPr/>
        </p:nvSpPr>
        <p:spPr>
          <a:xfrm>
            <a:off x="505485" y="3214055"/>
            <a:ext cx="9760305" cy="1477328"/>
          </a:xfrm>
          <a:prstGeom prst="rect">
            <a:avLst/>
          </a:prstGeom>
          <a:noFill/>
        </p:spPr>
        <p:txBody>
          <a:bodyPr wrap="square" rtlCol="0">
            <a:spAutoFit/>
          </a:bodyPr>
          <a:lstStyle/>
          <a:p>
            <a:r>
              <a:rPr lang="en-US" b="1" u="sng" dirty="0" smtClean="0">
                <a:solidFill>
                  <a:srgbClr val="002060"/>
                </a:solidFill>
              </a:rPr>
              <a:t>Adjustment of proposals and IMS implementation </a:t>
            </a:r>
            <a:r>
              <a:rPr lang="en-US" dirty="0" smtClean="0"/>
              <a:t>is ready, including:</a:t>
            </a:r>
          </a:p>
          <a:p>
            <a:pPr marL="285750" indent="-285750">
              <a:buFontTx/>
              <a:buChar char="-"/>
            </a:pPr>
            <a:r>
              <a:rPr lang="en-US" b="1" dirty="0" smtClean="0"/>
              <a:t>revision of task specifications and deliverables according to calendar year;</a:t>
            </a:r>
          </a:p>
          <a:p>
            <a:pPr marL="285750" indent="-285750">
              <a:buFontTx/>
              <a:buChar char="-"/>
            </a:pPr>
            <a:r>
              <a:rPr lang="en-US" b="1" dirty="0" smtClean="0"/>
              <a:t>correction of resources (within the project budget);</a:t>
            </a:r>
          </a:p>
          <a:p>
            <a:pPr marL="285750" indent="-285750">
              <a:buFontTx/>
              <a:buChar char="-"/>
            </a:pPr>
            <a:r>
              <a:rPr lang="en-US" b="1" dirty="0" smtClean="0"/>
              <a:t>updates to the team (e.g. filled open positions);</a:t>
            </a:r>
          </a:p>
          <a:p>
            <a:pPr marL="285750" indent="-285750">
              <a:buFontTx/>
              <a:buChar char="-"/>
            </a:pPr>
            <a:r>
              <a:rPr lang="en-US" dirty="0" smtClean="0"/>
              <a:t>for some projects clarifications on UKAEA staff involvement</a:t>
            </a:r>
            <a:endParaRPr lang="en-US" dirty="0"/>
          </a:p>
        </p:txBody>
      </p:sp>
      <p:grpSp>
        <p:nvGrpSpPr>
          <p:cNvPr id="31" name="Group 30"/>
          <p:cNvGrpSpPr/>
          <p:nvPr/>
        </p:nvGrpSpPr>
        <p:grpSpPr>
          <a:xfrm>
            <a:off x="1657076" y="2139341"/>
            <a:ext cx="3797430" cy="811467"/>
            <a:chOff x="8306587" y="3525626"/>
            <a:chExt cx="3797430" cy="811467"/>
          </a:xfrm>
        </p:grpSpPr>
        <p:sp>
          <p:nvSpPr>
            <p:cNvPr id="6" name="Rectangle 5"/>
            <p:cNvSpPr/>
            <p:nvPr/>
          </p:nvSpPr>
          <p:spPr>
            <a:xfrm>
              <a:off x="9587060" y="3582186"/>
              <a:ext cx="641023" cy="2073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2021</a:t>
              </a:r>
              <a:endParaRPr lang="en-GB" sz="1400" b="1" dirty="0"/>
            </a:p>
          </p:txBody>
        </p:sp>
        <p:sp>
          <p:nvSpPr>
            <p:cNvPr id="7" name="Rectangle 6"/>
            <p:cNvSpPr/>
            <p:nvPr/>
          </p:nvSpPr>
          <p:spPr>
            <a:xfrm>
              <a:off x="10267362" y="3583757"/>
              <a:ext cx="641023" cy="2073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2022</a:t>
              </a:r>
              <a:endParaRPr lang="en-GB" sz="1400" b="1" dirty="0"/>
            </a:p>
          </p:txBody>
        </p:sp>
        <p:sp>
          <p:nvSpPr>
            <p:cNvPr id="8" name="Rectangle 7"/>
            <p:cNvSpPr/>
            <p:nvPr/>
          </p:nvSpPr>
          <p:spPr>
            <a:xfrm>
              <a:off x="10946091" y="3583758"/>
              <a:ext cx="641023" cy="2073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2023</a:t>
              </a:r>
              <a:endParaRPr lang="en-GB" sz="1400" b="1" dirty="0"/>
            </a:p>
          </p:txBody>
        </p:sp>
        <p:cxnSp>
          <p:nvCxnSpPr>
            <p:cNvPr id="13" name="Straight Connector 12"/>
            <p:cNvCxnSpPr/>
            <p:nvPr/>
          </p:nvCxnSpPr>
          <p:spPr>
            <a:xfrm>
              <a:off x="9201216" y="4015819"/>
              <a:ext cx="2902801" cy="0"/>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9206060" y="4074703"/>
              <a:ext cx="641023" cy="20739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solidFill>
                    <a:srgbClr val="002060"/>
                  </a:solidFill>
                </a:rPr>
                <a:t>2021</a:t>
              </a:r>
              <a:endParaRPr lang="en-GB" sz="1400" b="1" dirty="0">
                <a:solidFill>
                  <a:srgbClr val="002060"/>
                </a:solidFill>
              </a:endParaRPr>
            </a:p>
          </p:txBody>
        </p:sp>
        <p:sp>
          <p:nvSpPr>
            <p:cNvPr id="20" name="Rectangle 19"/>
            <p:cNvSpPr/>
            <p:nvPr/>
          </p:nvSpPr>
          <p:spPr>
            <a:xfrm>
              <a:off x="9886362" y="4076274"/>
              <a:ext cx="641023" cy="20739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solidFill>
                    <a:srgbClr val="002060"/>
                  </a:solidFill>
                </a:rPr>
                <a:t>2022</a:t>
              </a:r>
              <a:endParaRPr lang="en-GB" sz="1400" b="1" dirty="0">
                <a:solidFill>
                  <a:srgbClr val="002060"/>
                </a:solidFill>
              </a:endParaRPr>
            </a:p>
          </p:txBody>
        </p:sp>
        <p:sp>
          <p:nvSpPr>
            <p:cNvPr id="21" name="Rectangle 20"/>
            <p:cNvSpPr/>
            <p:nvPr/>
          </p:nvSpPr>
          <p:spPr>
            <a:xfrm>
              <a:off x="10565091" y="4076275"/>
              <a:ext cx="641023" cy="20739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solidFill>
                    <a:srgbClr val="002060"/>
                  </a:solidFill>
                </a:rPr>
                <a:t>2023</a:t>
              </a:r>
              <a:endParaRPr lang="en-GB" sz="1400" b="1" dirty="0">
                <a:solidFill>
                  <a:srgbClr val="002060"/>
                </a:solidFill>
              </a:endParaRPr>
            </a:p>
          </p:txBody>
        </p:sp>
        <p:sp>
          <p:nvSpPr>
            <p:cNvPr id="22" name="Rectangle 21"/>
            <p:cNvSpPr/>
            <p:nvPr/>
          </p:nvSpPr>
          <p:spPr>
            <a:xfrm>
              <a:off x="11244541" y="4073100"/>
              <a:ext cx="641023" cy="20739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solidFill>
                    <a:srgbClr val="002060"/>
                  </a:solidFill>
                </a:rPr>
                <a:t>2024</a:t>
              </a:r>
              <a:endParaRPr lang="en-GB" sz="1400" b="1" dirty="0">
                <a:solidFill>
                  <a:srgbClr val="002060"/>
                </a:solidFill>
              </a:endParaRPr>
            </a:p>
          </p:txBody>
        </p:sp>
        <p:cxnSp>
          <p:nvCxnSpPr>
            <p:cNvPr id="23" name="Straight Connector 22"/>
            <p:cNvCxnSpPr/>
            <p:nvPr/>
          </p:nvCxnSpPr>
          <p:spPr>
            <a:xfrm>
              <a:off x="9204391" y="3888819"/>
              <a:ext cx="3175" cy="264081"/>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9883841" y="3885644"/>
              <a:ext cx="3175" cy="264081"/>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0563291" y="3885644"/>
              <a:ext cx="3175" cy="264081"/>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245916" y="3898344"/>
              <a:ext cx="3175" cy="264081"/>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909491" y="3898344"/>
              <a:ext cx="3175" cy="264081"/>
            </a:xfrm>
            <a:prstGeom prst="line">
              <a:avLst/>
            </a:prstGeom>
            <a:ln w="127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644379" y="3525626"/>
              <a:ext cx="910827" cy="338554"/>
            </a:xfrm>
            <a:prstGeom prst="rect">
              <a:avLst/>
            </a:prstGeom>
            <a:noFill/>
          </p:spPr>
          <p:txBody>
            <a:bodyPr wrap="none" rtlCol="0">
              <a:spAutoFit/>
            </a:bodyPr>
            <a:lstStyle/>
            <a:p>
              <a:r>
                <a:rPr lang="en-US" sz="1600" i="1" dirty="0" smtClean="0">
                  <a:solidFill>
                    <a:schemeClr val="bg2">
                      <a:lumMod val="50000"/>
                    </a:schemeClr>
                  </a:solidFill>
                </a:rPr>
                <a:t>proposal</a:t>
              </a:r>
              <a:endParaRPr lang="en-GB" sz="1600" i="1" dirty="0">
                <a:solidFill>
                  <a:schemeClr val="bg2">
                    <a:lumMod val="50000"/>
                  </a:schemeClr>
                </a:solidFill>
              </a:endParaRPr>
            </a:p>
          </p:txBody>
        </p:sp>
        <p:sp>
          <p:nvSpPr>
            <p:cNvPr id="30" name="TextBox 29"/>
            <p:cNvSpPr txBox="1"/>
            <p:nvPr/>
          </p:nvSpPr>
          <p:spPr>
            <a:xfrm>
              <a:off x="8306587" y="3998539"/>
              <a:ext cx="906338" cy="338554"/>
            </a:xfrm>
            <a:prstGeom prst="rect">
              <a:avLst/>
            </a:prstGeom>
            <a:noFill/>
          </p:spPr>
          <p:txBody>
            <a:bodyPr wrap="none" rtlCol="0">
              <a:spAutoFit/>
            </a:bodyPr>
            <a:lstStyle/>
            <a:p>
              <a:r>
                <a:rPr lang="en-US" sz="1600" i="1" dirty="0" smtClean="0">
                  <a:solidFill>
                    <a:srgbClr val="002060"/>
                  </a:solidFill>
                </a:rPr>
                <a:t>calendar</a:t>
              </a:r>
              <a:endParaRPr lang="en-GB" sz="1600" i="1" dirty="0">
                <a:solidFill>
                  <a:srgbClr val="002060"/>
                </a:solidFill>
              </a:endParaRPr>
            </a:p>
          </p:txBody>
        </p:sp>
      </p:grpSp>
      <p:sp>
        <p:nvSpPr>
          <p:cNvPr id="24" name="TextBox 23"/>
          <p:cNvSpPr txBox="1"/>
          <p:nvPr/>
        </p:nvSpPr>
        <p:spPr>
          <a:xfrm>
            <a:off x="459765" y="4966655"/>
            <a:ext cx="9760305" cy="1200329"/>
          </a:xfrm>
          <a:prstGeom prst="rect">
            <a:avLst/>
          </a:prstGeom>
          <a:noFill/>
        </p:spPr>
        <p:txBody>
          <a:bodyPr wrap="square" rtlCol="0">
            <a:spAutoFit/>
          </a:bodyPr>
          <a:lstStyle/>
          <a:p>
            <a:r>
              <a:rPr lang="en-US" b="1" u="sng" dirty="0" smtClean="0">
                <a:solidFill>
                  <a:srgbClr val="002060"/>
                </a:solidFill>
              </a:rPr>
              <a:t>Project Execution Plan</a:t>
            </a:r>
            <a:r>
              <a:rPr lang="en-US" dirty="0" smtClean="0"/>
              <a:t>:</a:t>
            </a:r>
          </a:p>
          <a:p>
            <a:pPr marL="285750" indent="-285750">
              <a:buFontTx/>
              <a:buChar char="-"/>
            </a:pPr>
            <a:r>
              <a:rPr lang="en-US" b="1" dirty="0" smtClean="0"/>
              <a:t>Provides high level overview;</a:t>
            </a:r>
          </a:p>
          <a:p>
            <a:pPr marL="285750" indent="-285750">
              <a:buFontTx/>
              <a:buChar char="-"/>
            </a:pPr>
            <a:r>
              <a:rPr lang="en-US" b="1" dirty="0" smtClean="0"/>
              <a:t>Details on individual projects are available at annexes;</a:t>
            </a:r>
          </a:p>
          <a:p>
            <a:pPr marL="285750" indent="-285750">
              <a:buFontTx/>
              <a:buChar char="-"/>
            </a:pPr>
            <a:r>
              <a:rPr lang="en-US" b="1" dirty="0" smtClean="0"/>
              <a:t>All 2021 documents </a:t>
            </a:r>
            <a:r>
              <a:rPr lang="en-US" b="1" dirty="0"/>
              <a:t>are available @ </a:t>
            </a:r>
            <a:r>
              <a:rPr lang="en-US" b="1" dirty="0">
                <a:hlinkClick r:id="rId2"/>
              </a:rPr>
              <a:t>http://idm.euro-fusion.org/?</a:t>
            </a:r>
            <a:r>
              <a:rPr lang="en-US" b="1" dirty="0" smtClean="0">
                <a:hlinkClick r:id="rId2"/>
              </a:rPr>
              <a:t>uid=2PBJ7R</a:t>
            </a:r>
            <a:r>
              <a:rPr lang="en-US" b="1" dirty="0" smtClean="0"/>
              <a:t> </a:t>
            </a:r>
          </a:p>
        </p:txBody>
      </p:sp>
    </p:spTree>
    <p:extLst>
      <p:ext uri="{BB962C8B-B14F-4D97-AF65-F5344CB8AC3E}">
        <p14:creationId xmlns:p14="http://schemas.microsoft.com/office/powerpoint/2010/main" val="2260142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Work Breakdown Structure</a:t>
            </a:r>
            <a:endParaRPr lang="en-GB" dirty="0"/>
          </a:p>
        </p:txBody>
      </p:sp>
      <p:sp>
        <p:nvSpPr>
          <p:cNvPr id="4" name="Rectangle 2"/>
          <p:cNvSpPr>
            <a:spLocks noChangeArrowheads="1"/>
          </p:cNvSpPr>
          <p:nvPr/>
        </p:nvSpPr>
        <p:spPr bwMode="auto">
          <a:xfrm>
            <a:off x="2453640" y="265938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3505275657"/>
              </p:ext>
            </p:extLst>
          </p:nvPr>
        </p:nvGraphicFramePr>
        <p:xfrm>
          <a:off x="1920725" y="2339340"/>
          <a:ext cx="7208035" cy="3627120"/>
        </p:xfrm>
        <a:graphic>
          <a:graphicData uri="http://schemas.openxmlformats.org/presentationml/2006/ole">
            <mc:AlternateContent xmlns:mc="http://schemas.openxmlformats.org/markup-compatibility/2006">
              <mc:Choice xmlns:v="urn:schemas-microsoft-com:vml" Requires="v">
                <p:oleObj spid="_x0000_s2064" name="Visio" r:id="rId3" imgW="8391650" imgH="4219575" progId="Visio.Drawing.15">
                  <p:embed/>
                </p:oleObj>
              </mc:Choice>
              <mc:Fallback>
                <p:oleObj name="Visio" r:id="rId3" imgW="8391650" imgH="4219575"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725" y="2339340"/>
                        <a:ext cx="7208035" cy="3627120"/>
                      </a:xfrm>
                      <a:prstGeom prst="rect">
                        <a:avLst/>
                      </a:prstGeom>
                      <a:noFill/>
                    </p:spPr>
                  </p:pic>
                </p:oleObj>
              </mc:Fallback>
            </mc:AlternateContent>
          </a:graphicData>
        </a:graphic>
      </p:graphicFrame>
      <p:sp>
        <p:nvSpPr>
          <p:cNvPr id="6" name="Rectangle 5"/>
          <p:cNvSpPr/>
          <p:nvPr/>
        </p:nvSpPr>
        <p:spPr>
          <a:xfrm>
            <a:off x="731520" y="1151665"/>
            <a:ext cx="9806940" cy="857671"/>
          </a:xfrm>
          <a:prstGeom prst="rect">
            <a:avLst/>
          </a:prstGeom>
        </p:spPr>
        <p:txBody>
          <a:bodyPr wrap="square">
            <a:spAutoFit/>
          </a:bodyPr>
          <a:lstStyle/>
          <a:p>
            <a:pPr>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WBS of the WP EnR follows the area / project structure</a:t>
            </a:r>
          </a:p>
          <a:p>
            <a:pPr>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New call for project proposals is expected in 2023, until then some parts of WBS will stay not allocated </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207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Project Life cycle</a:t>
            </a:r>
            <a:endParaRPr lang="en-GB" dirty="0"/>
          </a:p>
        </p:txBody>
      </p:sp>
      <p:sp>
        <p:nvSpPr>
          <p:cNvPr id="6" name="Rectangle 5"/>
          <p:cNvSpPr/>
          <p:nvPr/>
        </p:nvSpPr>
        <p:spPr>
          <a:xfrm>
            <a:off x="7917180" y="1380252"/>
            <a:ext cx="4196263" cy="4109330"/>
          </a:xfrm>
          <a:prstGeom prst="rect">
            <a:avLst/>
          </a:prstGeom>
        </p:spPr>
        <p:txBody>
          <a:bodyPr wrap="square">
            <a:spAutoFit/>
          </a:bodyPr>
          <a:lstStyle/>
          <a:p>
            <a:pPr>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Individual project </a:t>
            </a:r>
            <a:r>
              <a:rPr lang="en-US" dirty="0" err="1" smtClean="0">
                <a:latin typeface="Calibri" panose="020F0502020204030204" pitchFamily="34" charset="0"/>
                <a:ea typeface="Calibri" panose="020F0502020204030204" pitchFamily="34" charset="0"/>
                <a:cs typeface="Times New Roman" panose="02020603050405020304" pitchFamily="18" charset="0"/>
              </a:rPr>
              <a:t>KoM</a:t>
            </a:r>
            <a:r>
              <a:rPr lang="en-US" dirty="0" smtClean="0">
                <a:latin typeface="Calibri" panose="020F0502020204030204" pitchFamily="34" charset="0"/>
                <a:ea typeface="Calibri" panose="020F0502020204030204" pitchFamily="34" charset="0"/>
                <a:cs typeface="Times New Roman" panose="02020603050405020304" pitchFamily="18" charset="0"/>
              </a:rPr>
              <a:t>(s) are organized by </a:t>
            </a:r>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PIs </a:t>
            </a:r>
            <a:r>
              <a:rPr lang="en-US" dirty="0" smtClean="0">
                <a:latin typeface="Calibri" panose="020F0502020204030204" pitchFamily="34" charset="0"/>
                <a:ea typeface="Calibri" panose="020F0502020204030204" pitchFamily="34" charset="0"/>
                <a:cs typeface="Times New Roman" panose="02020603050405020304" pitchFamily="18" charset="0"/>
              </a:rPr>
              <a:t>in March-June 2021</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smtClean="0">
                <a:latin typeface="Calibri" panose="020F0502020204030204" pitchFamily="34" charset="0"/>
                <a:ea typeface="Calibri" panose="020F0502020204030204" pitchFamily="34" charset="0"/>
                <a:cs typeface="Times New Roman" panose="02020603050405020304" pitchFamily="18" charset="0"/>
              </a:rPr>
              <a:t>The </a:t>
            </a:r>
            <a:r>
              <a:rPr lang="en-GB" dirty="0">
                <a:latin typeface="Calibri" panose="020F0502020204030204" pitchFamily="34" charset="0"/>
                <a:ea typeface="Calibri" panose="020F0502020204030204" pitchFamily="34" charset="0"/>
                <a:cs typeface="Times New Roman" panose="02020603050405020304" pitchFamily="18" charset="0"/>
              </a:rPr>
              <a:t>monitoring meetings with </a:t>
            </a: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ENR PIs</a:t>
            </a: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dirty="0">
                <a:latin typeface="Calibri" panose="020F0502020204030204" pitchFamily="34" charset="0"/>
                <a:ea typeface="Calibri" panose="020F0502020204030204" pitchFamily="34" charset="0"/>
                <a:cs typeface="Times New Roman" panose="02020603050405020304" pitchFamily="18" charset="0"/>
              </a:rPr>
              <a:t>and the </a:t>
            </a: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SB</a:t>
            </a:r>
            <a:r>
              <a:rPr lang="en-GB" dirty="0">
                <a:latin typeface="Calibri" panose="020F0502020204030204" pitchFamily="34" charset="0"/>
                <a:ea typeface="Calibri" panose="020F0502020204030204" pitchFamily="34" charset="0"/>
                <a:cs typeface="Times New Roman" panose="02020603050405020304" pitchFamily="18" charset="0"/>
              </a:rPr>
              <a:t> will be organised once a year (prov. in Dec.). Before the meeting, PIs must provide the annual report that will be assessed by the </a:t>
            </a: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SB</a:t>
            </a:r>
            <a:r>
              <a:rPr lang="en-GB"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GB" dirty="0">
                <a:latin typeface="Calibri" panose="020F0502020204030204" pitchFamily="34" charset="0"/>
                <a:ea typeface="Calibri" panose="020F0502020204030204" pitchFamily="34" charset="0"/>
                <a:cs typeface="Times New Roman" panose="02020603050405020304" pitchFamily="18" charset="0"/>
              </a:rPr>
              <a:t>and the </a:t>
            </a: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PMU</a:t>
            </a:r>
            <a:r>
              <a:rPr lang="en-GB" dirty="0">
                <a:latin typeface="Calibri" panose="020F0502020204030204" pitchFamily="34" charset="0"/>
                <a:ea typeface="Calibri" panose="020F0502020204030204" pitchFamily="34" charset="0"/>
                <a:cs typeface="Times New Roman" panose="02020603050405020304" pitchFamily="18" charset="0"/>
              </a:rPr>
              <a:t>. </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At the end of the second year the mid. </a:t>
            </a:r>
            <a:r>
              <a:rPr lang="en-US" dirty="0">
                <a:latin typeface="Calibri" panose="020F0502020204030204" pitchFamily="34" charset="0"/>
                <a:ea typeface="Calibri" panose="020F0502020204030204" pitchFamily="34" charset="0"/>
                <a:cs typeface="Times New Roman" panose="02020603050405020304" pitchFamily="18" charset="0"/>
              </a:rPr>
              <a:t>t</a:t>
            </a:r>
            <a:r>
              <a:rPr lang="en-US" dirty="0" smtClean="0">
                <a:latin typeface="Calibri" panose="020F0502020204030204" pitchFamily="34" charset="0"/>
                <a:ea typeface="Calibri" panose="020F0502020204030204" pitchFamily="34" charset="0"/>
                <a:cs typeface="Times New Roman" panose="02020603050405020304" pitchFamily="18" charset="0"/>
              </a:rPr>
              <a:t>erm review of projects will be done by </a:t>
            </a:r>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SBs</a:t>
            </a:r>
            <a:endParaRPr lang="en-GB"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35317" y="1333500"/>
            <a:ext cx="7019925" cy="5410200"/>
          </a:xfrm>
          <a:prstGeom prst="rect">
            <a:avLst/>
          </a:prstGeom>
        </p:spPr>
      </p:pic>
    </p:spTree>
    <p:extLst>
      <p:ext uri="{BB962C8B-B14F-4D97-AF65-F5344CB8AC3E}">
        <p14:creationId xmlns:p14="http://schemas.microsoft.com/office/powerpoint/2010/main" val="204611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Reporting</a:t>
            </a:r>
            <a:endParaRPr lang="en-GB" dirty="0"/>
          </a:p>
        </p:txBody>
      </p:sp>
      <p:sp>
        <p:nvSpPr>
          <p:cNvPr id="6" name="Rectangle 5"/>
          <p:cNvSpPr/>
          <p:nvPr/>
        </p:nvSpPr>
        <p:spPr>
          <a:xfrm>
            <a:off x="313853" y="1073874"/>
            <a:ext cx="10697047" cy="2706895"/>
          </a:xfrm>
          <a:prstGeom prst="rect">
            <a:avLst/>
          </a:prstGeom>
        </p:spPr>
        <p:txBody>
          <a:bodyPr wrap="square">
            <a:spAutoFit/>
          </a:bodyPr>
          <a:lstStyle/>
          <a:p>
            <a:pPr>
              <a:lnSpc>
                <a:spcPct val="115000"/>
              </a:lnSpc>
              <a:spcAft>
                <a:spcPts val="1000"/>
              </a:spcAft>
            </a:pPr>
            <a:r>
              <a:rPr lang="en-US" dirty="0"/>
              <a:t>All ENR project </a:t>
            </a:r>
            <a:r>
              <a:rPr lang="en-US" b="1" dirty="0">
                <a:solidFill>
                  <a:srgbClr val="002060"/>
                </a:solidFill>
              </a:rPr>
              <a:t>PIs </a:t>
            </a:r>
            <a:r>
              <a:rPr lang="en-US" dirty="0"/>
              <a:t>must submit the </a:t>
            </a:r>
            <a:r>
              <a:rPr lang="en-US" b="1" dirty="0">
                <a:solidFill>
                  <a:srgbClr val="002060"/>
                </a:solidFill>
              </a:rPr>
              <a:t>annual </a:t>
            </a:r>
            <a:r>
              <a:rPr lang="en-US" b="1" dirty="0" smtClean="0">
                <a:solidFill>
                  <a:srgbClr val="002060"/>
                </a:solidFill>
              </a:rPr>
              <a:t>progress reports</a:t>
            </a:r>
            <a:r>
              <a:rPr lang="en-US" dirty="0" smtClean="0">
                <a:solidFill>
                  <a:srgbClr val="002060"/>
                </a:solidFill>
              </a:rPr>
              <a:t> </a:t>
            </a:r>
            <a:r>
              <a:rPr lang="en-US" dirty="0"/>
              <a:t>on achievement of project deliverables (template and submission instructions will be provided by the </a:t>
            </a:r>
            <a:r>
              <a:rPr lang="en-US" dirty="0">
                <a:solidFill>
                  <a:srgbClr val="002060"/>
                </a:solidFill>
              </a:rPr>
              <a:t>PMU</a:t>
            </a:r>
            <a:r>
              <a:rPr lang="en-US" dirty="0" smtClean="0"/>
              <a:t>) and the </a:t>
            </a:r>
            <a:r>
              <a:rPr lang="en-US" b="1" dirty="0" smtClean="0">
                <a:solidFill>
                  <a:srgbClr val="002060"/>
                </a:solidFill>
              </a:rPr>
              <a:t>final report</a:t>
            </a:r>
            <a:r>
              <a:rPr lang="en-US" dirty="0" smtClean="0"/>
              <a:t>.</a:t>
            </a:r>
          </a:p>
          <a:p>
            <a:pPr>
              <a:lnSpc>
                <a:spcPct val="115000"/>
              </a:lnSpc>
              <a:spcAft>
                <a:spcPts val="1000"/>
              </a:spcAft>
            </a:pPr>
            <a:r>
              <a:rPr lang="en-US" dirty="0"/>
              <a:t>The reports should be as brief and clear as possible, referring to publications and other information for details. However there should be enough information to support statements that deliverables have been achieved</a:t>
            </a:r>
            <a:r>
              <a:rPr lang="en-US" dirty="0" smtClean="0"/>
              <a:t>.</a:t>
            </a:r>
          </a:p>
          <a:p>
            <a:pPr>
              <a:lnSpc>
                <a:spcPct val="115000"/>
              </a:lnSpc>
              <a:spcAft>
                <a:spcPts val="1000"/>
              </a:spcAft>
            </a:pP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SB EnR-TEC </a:t>
            </a:r>
            <a:r>
              <a:rPr lang="en-US" dirty="0" smtClean="0">
                <a:latin typeface="Calibri" panose="020F0502020204030204" pitchFamily="34" charset="0"/>
                <a:ea typeface="Calibri" panose="020F0502020204030204" pitchFamily="34" charset="0"/>
                <a:cs typeface="Times New Roman" panose="02020603050405020304" pitchFamily="18" charset="0"/>
              </a:rPr>
              <a:t>will asses the reports and will provide recommendations on the revision of the annual work programme to </a:t>
            </a:r>
            <a:r>
              <a:rPr lang="en-US"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PB-Tokamak</a:t>
            </a:r>
            <a:r>
              <a:rPr lang="en-US" dirty="0" smtClean="0">
                <a:latin typeface="Calibri" panose="020F0502020204030204" pitchFamily="34" charset="0"/>
                <a:ea typeface="Calibri" panose="020F0502020204030204" pitchFamily="34" charset="0"/>
                <a:cs typeface="Times New Roman" panose="02020603050405020304" pitchFamily="18" charset="0"/>
              </a:rPr>
              <a:t> for approval.</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3" name="Picture 22"/>
          <p:cNvPicPr>
            <a:picLocks noChangeAspect="1"/>
          </p:cNvPicPr>
          <p:nvPr/>
        </p:nvPicPr>
        <p:blipFill>
          <a:blip r:embed="rId2"/>
          <a:stretch>
            <a:fillRect/>
          </a:stretch>
        </p:blipFill>
        <p:spPr>
          <a:xfrm>
            <a:off x="595639" y="4113618"/>
            <a:ext cx="10843886" cy="2086419"/>
          </a:xfrm>
          <a:prstGeom prst="rect">
            <a:avLst/>
          </a:prstGeom>
        </p:spPr>
      </p:pic>
    </p:spTree>
    <p:extLst>
      <p:ext uri="{BB962C8B-B14F-4D97-AF65-F5344CB8AC3E}">
        <p14:creationId xmlns:p14="http://schemas.microsoft.com/office/powerpoint/2010/main" val="1538701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r"/>
            <a:r>
              <a:rPr lang="en-GB" dirty="0"/>
              <a:t>D. Kalupin | PB Tokamak | 17 June 2021</a:t>
            </a:r>
            <a:endParaRPr lang="en-GB" dirty="0"/>
          </a:p>
        </p:txBody>
      </p:sp>
      <p:sp>
        <p:nvSpPr>
          <p:cNvPr id="3" name="Title 2"/>
          <p:cNvSpPr>
            <a:spLocks noGrp="1"/>
          </p:cNvSpPr>
          <p:nvPr>
            <p:ph type="title"/>
          </p:nvPr>
        </p:nvSpPr>
        <p:spPr/>
        <p:txBody>
          <a:bodyPr/>
          <a:lstStyle/>
          <a:p>
            <a:r>
              <a:rPr lang="en-US" dirty="0" smtClean="0"/>
              <a:t>Communications</a:t>
            </a:r>
            <a:endParaRPr lang="en-GB" dirty="0"/>
          </a:p>
        </p:txBody>
      </p:sp>
      <p:sp>
        <p:nvSpPr>
          <p:cNvPr id="4" name="Rectangle 3"/>
          <p:cNvSpPr/>
          <p:nvPr/>
        </p:nvSpPr>
        <p:spPr>
          <a:xfrm>
            <a:off x="253497" y="1033024"/>
            <a:ext cx="11624650" cy="3838487"/>
          </a:xfrm>
          <a:prstGeom prst="rect">
            <a:avLst/>
          </a:prstGeom>
        </p:spPr>
        <p:txBody>
          <a:bodyPr wrap="square">
            <a:spAutoFit/>
          </a:bodyPr>
          <a:lstStyle/>
          <a:p>
            <a:pPr>
              <a:lnSpc>
                <a:spcPct val="115000"/>
              </a:lnSpc>
              <a:spcBef>
                <a:spcPts val="200"/>
              </a:spcBef>
            </a:pPr>
            <a:r>
              <a:rPr lang="en-GB" sz="2400" b="1" u="sng"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IMS</a:t>
            </a:r>
            <a:r>
              <a:rPr lang="en-GB" sz="2400" b="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r>
              <a:rPr lang="en-GB" sz="2000" b="1" dirty="0" smtClean="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rPr>
              <a:t>– information (financial) </a:t>
            </a:r>
            <a:r>
              <a:rPr lang="en-GB" sz="2000" b="1" dirty="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rPr>
              <a:t>management</a:t>
            </a:r>
          </a:p>
          <a:p>
            <a:pPr>
              <a:lnSpc>
                <a:spcPct val="115000"/>
              </a:lnSpc>
              <a:spcAft>
                <a:spcPts val="1000"/>
              </a:spcAft>
            </a:pPr>
            <a:r>
              <a:rPr lang="en-GB" dirty="0" smtClean="0">
                <a:latin typeface="Calibri" panose="020F0502020204030204" pitchFamily="34" charset="0"/>
                <a:ea typeface="Calibri" panose="020F0502020204030204" pitchFamily="34" charset="0"/>
                <a:cs typeface="Times New Roman" panose="02020603050405020304" pitchFamily="18" charset="0"/>
              </a:rPr>
              <a:t>The </a:t>
            </a:r>
            <a:r>
              <a:rPr lang="en-GB" dirty="0">
                <a:latin typeface="Calibri" panose="020F0502020204030204" pitchFamily="34" charset="0"/>
                <a:ea typeface="Calibri" panose="020F0502020204030204" pitchFamily="34" charset="0"/>
                <a:cs typeface="Times New Roman" panose="02020603050405020304" pitchFamily="18" charset="0"/>
              </a:rPr>
              <a:t>contractual information for all ENR projects will maintained in </a:t>
            </a: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https://IMS.euro-fusion.org</a:t>
            </a:r>
            <a:r>
              <a:rPr lang="en-GB"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PIs</a:t>
            </a:r>
            <a:r>
              <a:rPr lang="en-GB" dirty="0">
                <a:latin typeface="Calibri" panose="020F0502020204030204" pitchFamily="34" charset="0"/>
                <a:ea typeface="Calibri" panose="020F0502020204030204" pitchFamily="34" charset="0"/>
                <a:cs typeface="Times New Roman" panose="02020603050405020304" pitchFamily="18" charset="0"/>
              </a:rPr>
              <a:t> will get access to their project area (implemented under the WP EnR) and must maintain Task and Deliverable description. </a:t>
            </a: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PMU</a:t>
            </a:r>
            <a:r>
              <a:rPr lang="en-GB" dirty="0">
                <a:latin typeface="Calibri" panose="020F0502020204030204" pitchFamily="34" charset="0"/>
                <a:ea typeface="Calibri" panose="020F0502020204030204" pitchFamily="34" charset="0"/>
                <a:cs typeface="Times New Roman" panose="02020603050405020304" pitchFamily="18" charset="0"/>
              </a:rPr>
              <a:t> (in consultation with PIs) will maintain the financial planning of the project in IMS.</a:t>
            </a: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IMS must be also used to manage all the missions by the project participants</a:t>
            </a:r>
            <a:r>
              <a:rPr lang="en-GB"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200"/>
              </a:spcBef>
            </a:pPr>
            <a:r>
              <a:rPr lang="en-GB" sz="2400" b="1" u="sng"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IDM</a:t>
            </a:r>
            <a:r>
              <a:rPr lang="en-GB" sz="2400" b="1" dirty="0" smtClean="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t>
            </a:r>
            <a:r>
              <a:rPr lang="en-GB" sz="2000" b="1" dirty="0" smtClean="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rPr>
              <a:t>– document management</a:t>
            </a:r>
            <a:endParaRPr lang="en-GB" sz="2400" b="1" dirty="0">
              <a:solidFill>
                <a:schemeClr val="bg2">
                  <a:lumMod val="50000"/>
                </a:schemeClr>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The contractual </a:t>
            </a:r>
            <a:r>
              <a:rPr lang="en-GB" dirty="0" smtClean="0">
                <a:latin typeface="Calibri" panose="020F0502020204030204" pitchFamily="34" charset="0"/>
                <a:ea typeface="Calibri" panose="020F0502020204030204" pitchFamily="34" charset="0"/>
                <a:cs typeface="Times New Roman" panose="02020603050405020304" pitchFamily="18" charset="0"/>
              </a:rPr>
              <a:t>documents (e.g. Task Agreement) and reporting is to be done through </a:t>
            </a: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a:t>
            </a:r>
            <a:r>
              <a:rPr lang="en-GB"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IDM.euro-fusion.org</a:t>
            </a:r>
            <a:r>
              <a:rPr lang="en-GB"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r>
              <a:rPr lang="en-GB"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PIs</a:t>
            </a:r>
            <a:r>
              <a:rPr lang="en-GB" dirty="0">
                <a:latin typeface="Calibri" panose="020F0502020204030204" pitchFamily="34" charset="0"/>
                <a:ea typeface="Calibri" panose="020F0502020204030204" pitchFamily="34" charset="0"/>
                <a:cs typeface="Times New Roman" panose="02020603050405020304" pitchFamily="18" charset="0"/>
              </a:rPr>
              <a:t> will get </a:t>
            </a:r>
            <a:r>
              <a:rPr lang="en-GB" dirty="0" smtClean="0">
                <a:latin typeface="Calibri" panose="020F0502020204030204" pitchFamily="34" charset="0"/>
                <a:ea typeface="Calibri" panose="020F0502020204030204" pitchFamily="34" charset="0"/>
                <a:cs typeface="Times New Roman" panose="02020603050405020304" pitchFamily="18" charset="0"/>
              </a:rPr>
              <a:t>access to the stored documents and </a:t>
            </a:r>
            <a:r>
              <a:rPr lang="en-US" dirty="0" smtClean="0">
                <a:latin typeface="Calibri" panose="020F0502020204030204" pitchFamily="34" charset="0"/>
                <a:ea typeface="Calibri" panose="020F0502020204030204" pitchFamily="34" charset="0"/>
                <a:cs typeface="Times New Roman" panose="02020603050405020304" pitchFamily="18" charset="0"/>
              </a:rPr>
              <a:t>the possibility to upload reports.</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257950" y="5381907"/>
            <a:ext cx="11538715" cy="707886"/>
          </a:xfrm>
          <a:prstGeom prst="rect">
            <a:avLst/>
          </a:prstGeom>
          <a:noFill/>
        </p:spPr>
        <p:txBody>
          <a:bodyPr wrap="square" rtlCol="0">
            <a:spAutoFit/>
          </a:bodyPr>
          <a:lstStyle/>
          <a:p>
            <a:r>
              <a:rPr lang="en-US" sz="2000" dirty="0" smtClean="0">
                <a:solidFill>
                  <a:srgbClr val="C00000"/>
                </a:solidFill>
              </a:rPr>
              <a:t>All systems are linked to the EUROfusion Active Directory (AD) and share user credentials, but the access must be authorized separately.  </a:t>
            </a:r>
          </a:p>
        </p:txBody>
      </p:sp>
    </p:spTree>
    <p:extLst>
      <p:ext uri="{BB962C8B-B14F-4D97-AF65-F5344CB8AC3E}">
        <p14:creationId xmlns:p14="http://schemas.microsoft.com/office/powerpoint/2010/main" val="64668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tandard">
      <a:majorFont>
        <a:latin typeface="Arial Narrow"/>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2454</TotalTime>
  <Words>1266</Words>
  <Application>Microsoft Office PowerPoint</Application>
  <PresentationFormat>Widescreen</PresentationFormat>
  <Paragraphs>131</Paragraphs>
  <Slides>11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vt:lpstr>
      <vt:lpstr>Arial Narrow</vt:lpstr>
      <vt:lpstr>Calibri</vt:lpstr>
      <vt:lpstr>Calibri Light</vt:lpstr>
      <vt:lpstr>Times New Roman</vt:lpstr>
      <vt:lpstr>Office</vt:lpstr>
      <vt:lpstr>Visio</vt:lpstr>
      <vt:lpstr>Enabling Research Projects 2021-2023(4) Area of Technology &amp; Systems Project Board Tokamak </vt:lpstr>
      <vt:lpstr>Nature of EnR projects </vt:lpstr>
      <vt:lpstr>Roles and Responsibilities</vt:lpstr>
      <vt:lpstr>Selection of EnR project proposals </vt:lpstr>
      <vt:lpstr>Formal arrangements</vt:lpstr>
      <vt:lpstr>Work Breakdown Structure</vt:lpstr>
      <vt:lpstr>Project Life cycle</vt:lpstr>
      <vt:lpstr>Reporting</vt:lpstr>
      <vt:lpstr>Communications</vt:lpstr>
      <vt:lpstr>Communications</vt:lpstr>
      <vt:lpstr>Questions / Comments / Suggestions</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Kurz</dc:creator>
  <cp:lastModifiedBy>Kalupin Denis</cp:lastModifiedBy>
  <cp:revision>416</cp:revision>
  <dcterms:created xsi:type="dcterms:W3CDTF">2018-08-24T10:28:29Z</dcterms:created>
  <dcterms:modified xsi:type="dcterms:W3CDTF">2021-06-16T13:51:39Z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7X-KKS">
    <vt:lpwstr> </vt:lpwstr>
  </property>
  <property fmtid="{D5CDD505-2E9C-101B-9397-08002B2CF9AE}" pid="3" name="W7X-DOKKENZ">
    <vt:lpwstr> </vt:lpwstr>
  </property>
  <property fmtid="{D5CDD505-2E9C-101B-9397-08002B2CF9AE}" pid="4" name="STICHWORT">
    <vt:lpwstr> </vt:lpwstr>
  </property>
  <property fmtid="{D5CDD505-2E9C-101B-9397-08002B2CF9AE}" pid="5" name="VERSION_W7X">
    <vt:lpwstr> </vt:lpwstr>
  </property>
</Properties>
</file>