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1" r:id="rId4"/>
    <p:sldId id="259" r:id="rId5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  <p:cmAuthor id="1" name="Donne Tony" initials="DT" lastIdx="8" clrIdx="1">
    <p:extLst/>
  </p:cmAuthor>
  <p:cmAuthor id="2" name="Litaudon, Xavier" initials="LX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99"/>
    <a:srgbClr val="008000"/>
    <a:srgbClr val="7F7F7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766" autoAdjust="0"/>
  </p:normalViewPr>
  <p:slideViewPr>
    <p:cSldViewPr showGuides="1">
      <p:cViewPr varScale="1">
        <p:scale>
          <a:sx n="71" d="100"/>
          <a:sy n="71" d="100"/>
        </p:scale>
        <p:origin x="13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376" y="58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16/06/2021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16/06/2021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4" rIns="94829" bIns="474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4829" tIns="47414" rIns="94829" bIns="4741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350"/>
            <a:ext cx="9144000" cy="653169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2" name="Bild 13" descr="EU_und_Tex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7057" y="5805265"/>
            <a:ext cx="4025423" cy="7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20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 of title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27584" y="6597352"/>
            <a:ext cx="8235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dirty="0" smtClean="0">
                <a:latin typeface="+mn-lt"/>
                <a:cs typeface="Arial" panose="020B0604020202020204" pitchFamily="34" charset="0"/>
              </a:rPr>
              <a:t>V.</a:t>
            </a:r>
            <a:r>
              <a:rPr lang="en-US" sz="1100" b="0" baseline="0" dirty="0" smtClean="0">
                <a:latin typeface="+mn-lt"/>
                <a:cs typeface="Arial" panose="020B0604020202020204" pitchFamily="34" charset="0"/>
              </a:rPr>
              <a:t> Naulin</a:t>
            </a:r>
            <a:r>
              <a:rPr lang="en-GB" sz="1100" b="0" dirty="0" smtClean="0">
                <a:latin typeface="+mn-lt"/>
                <a:cs typeface="Arial" panose="020B0604020202020204" pitchFamily="34" charset="0"/>
              </a:rPr>
              <a:t>|  FSD</a:t>
            </a:r>
            <a:r>
              <a:rPr lang="en-GB" sz="1100" b="0" baseline="0" dirty="0" smtClean="0">
                <a:latin typeface="+mn-lt"/>
                <a:cs typeface="Arial" panose="020B0604020202020204" pitchFamily="34" charset="0"/>
              </a:rPr>
              <a:t> General Meeting</a:t>
            </a:r>
            <a:r>
              <a:rPr lang="en-GB" sz="1100" b="0" dirty="0" smtClean="0">
                <a:latin typeface="+mn-lt"/>
                <a:cs typeface="Arial" panose="020B0604020202020204" pitchFamily="34" charset="0"/>
              </a:rPr>
              <a:t> | Page </a:t>
            </a:r>
            <a:fld id="{6A6D9FA1-99C7-4910-8E32-B85D378B0060}" type="slidenum">
              <a:rPr lang="en-GB" sz="1100" b="1" smtClean="0">
                <a:latin typeface="+mn-lt"/>
                <a:cs typeface="Arial" panose="020B0604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00" b="1" dirty="0" smtClean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78" y="2132856"/>
            <a:ext cx="8941466" cy="1512168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Project Boards in FP9</a:t>
            </a:r>
            <a:endParaRPr lang="en-US" sz="3600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293096"/>
            <a:ext cx="8496944" cy="6480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Volker Naulin</a:t>
            </a:r>
            <a:endParaRPr lang="en-US" sz="2400" dirty="0">
              <a:latin typeface="+mn-lt"/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521700" y="6235700"/>
            <a:ext cx="406400" cy="40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60932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016/06/2021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</a:t>
            </a:r>
            <a:r>
              <a:rPr lang="en-US" dirty="0"/>
              <a:t>supervisory and steering bodies; </a:t>
            </a:r>
          </a:p>
          <a:p>
            <a:r>
              <a:rPr lang="en-US" dirty="0" smtClean="0"/>
              <a:t>have </a:t>
            </a:r>
            <a:r>
              <a:rPr lang="en-US" dirty="0"/>
              <a:t>overall accountability for the projects implementation;</a:t>
            </a:r>
          </a:p>
          <a:p>
            <a:r>
              <a:rPr lang="en-US" dirty="0" smtClean="0"/>
              <a:t>promote </a:t>
            </a:r>
            <a:r>
              <a:rPr lang="en-US" dirty="0"/>
              <a:t>and maintain focus to deliver the outputs from the project;</a:t>
            </a:r>
          </a:p>
          <a:p>
            <a:r>
              <a:rPr lang="en-US" dirty="0" smtClean="0"/>
              <a:t>approve </a:t>
            </a:r>
            <a:r>
              <a:rPr lang="en-US" dirty="0"/>
              <a:t>the PMPs and contributions to the AWPs proposed by the PLs;</a:t>
            </a:r>
          </a:p>
          <a:p>
            <a:r>
              <a:rPr lang="en-US" dirty="0" smtClean="0"/>
              <a:t>ensure </a:t>
            </a:r>
            <a:r>
              <a:rPr lang="en-US" dirty="0"/>
              <a:t>that the expected project outputs and related activities of the project are consistent with the CWP and AWPs;</a:t>
            </a:r>
          </a:p>
          <a:p>
            <a:r>
              <a:rPr lang="en-US" dirty="0" smtClean="0"/>
              <a:t>monitor </a:t>
            </a:r>
            <a:r>
              <a:rPr lang="en-US" dirty="0"/>
              <a:t>high-level project risks, and provide oversight to ensure that adequate risk management is in place;</a:t>
            </a:r>
          </a:p>
          <a:p>
            <a:r>
              <a:rPr lang="en-US" dirty="0" smtClean="0"/>
              <a:t>review </a:t>
            </a:r>
            <a:r>
              <a:rPr lang="en-US" dirty="0"/>
              <a:t>and recommend the (multi-) annual project budgets;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PBs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4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approve </a:t>
            </a:r>
            <a:r>
              <a:rPr lang="en-US" dirty="0"/>
              <a:t>any decision affecting the overall objectives within the financial boundaries of the projects;</a:t>
            </a:r>
          </a:p>
          <a:p>
            <a:r>
              <a:rPr lang="en-US" dirty="0" smtClean="0"/>
              <a:t>resolve </a:t>
            </a:r>
            <a:r>
              <a:rPr lang="en-US" dirty="0"/>
              <a:t>resource allocation issues;</a:t>
            </a:r>
          </a:p>
          <a:p>
            <a:r>
              <a:rPr lang="en-US" dirty="0" smtClean="0"/>
              <a:t>request </a:t>
            </a:r>
            <a:r>
              <a:rPr lang="en-US" dirty="0"/>
              <a:t>to the PM to launch a new call for PL/LB nominations in case a PL fails in his/her responsibilities, and the associated LB cannot propose a suitable new candidate;</a:t>
            </a:r>
          </a:p>
          <a:p>
            <a:r>
              <a:rPr lang="en-US" dirty="0" smtClean="0"/>
              <a:t>prepare </a:t>
            </a:r>
            <a:r>
              <a:rPr lang="en-US" dirty="0"/>
              <a:t>any important (impacting grant deliverables or budget boundaries) decision concerning the projects. </a:t>
            </a:r>
          </a:p>
          <a:p>
            <a:r>
              <a:rPr lang="en-US" dirty="0"/>
              <a:t>Membership: The PBs have a Bureau-like composition (see Consortium agreement), with the Beneficiaries having the largest share in a group of Projects having a permanent seat, while Beneficiaries having a medium and small involvement select representatives for a certain time. The LB will be a participant in case it is not already member of the PB. The Head of Department is a member.</a:t>
            </a:r>
          </a:p>
          <a:p>
            <a:r>
              <a:rPr lang="en-US" dirty="0"/>
              <a:t>Members shall be devoted to steer the projects upon technical criteria.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practice, the PBs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 </a:t>
            </a:r>
            <a:r>
              <a:rPr lang="en-US" dirty="0"/>
              <a:t>for the PBs:</a:t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0005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rgbClr val="FF0000"/>
                </a:solidFill>
              </a:rPr>
              <a:t>ensure </a:t>
            </a:r>
            <a:r>
              <a:rPr lang="en-US" b="0" dirty="0" smtClean="0">
                <a:solidFill>
                  <a:srgbClr val="FF0000"/>
                </a:solidFill>
              </a:rPr>
              <a:t>that the project has the </a:t>
            </a:r>
            <a:r>
              <a:rPr lang="en-US" b="0" dirty="0" smtClean="0">
                <a:solidFill>
                  <a:srgbClr val="FF0000"/>
                </a:solidFill>
              </a:rPr>
              <a:t>right internal </a:t>
            </a:r>
            <a:r>
              <a:rPr lang="en-US" b="0" dirty="0" smtClean="0">
                <a:solidFill>
                  <a:srgbClr val="FF0000"/>
                </a:solidFill>
              </a:rPr>
              <a:t>structure</a:t>
            </a:r>
          </a:p>
          <a:p>
            <a:pPr marL="40005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rgbClr val="FF0000"/>
                </a:solidFill>
              </a:rPr>
              <a:t>e</a:t>
            </a:r>
            <a:r>
              <a:rPr lang="en-US" b="0" dirty="0" smtClean="0">
                <a:solidFill>
                  <a:srgbClr val="FF0000"/>
                </a:solidFill>
              </a:rPr>
              <a:t>nsure it follows in the best possible manner the CWP</a:t>
            </a:r>
          </a:p>
          <a:p>
            <a:pPr marL="40005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rgbClr val="FF0000"/>
                </a:solidFill>
              </a:rPr>
              <a:t>Is the internal distribution between subprojects correct?</a:t>
            </a:r>
          </a:p>
          <a:p>
            <a:pPr marL="40005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rgbClr val="FF0000"/>
                </a:solidFill>
              </a:rPr>
              <a:t>Are there work areas which should be more/less pronounced?</a:t>
            </a:r>
            <a:endParaRPr lang="en-US" b="0" dirty="0" smtClean="0">
              <a:solidFill>
                <a:srgbClr val="FF0000"/>
              </a:solidFill>
            </a:endParaRPr>
          </a:p>
          <a:p>
            <a:pPr marL="57150" indent="0">
              <a:buNone/>
            </a:pPr>
            <a:endParaRPr lang="en-US" b="0" dirty="0" smtClean="0"/>
          </a:p>
          <a:p>
            <a:pPr marL="5715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59380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26024</TotalTime>
  <Words>298</Words>
  <Application>Microsoft Office PowerPoint</Application>
  <PresentationFormat>On-screen Show (4:3)</PresentationFormat>
  <Paragraphs>25</Paragraphs>
  <Slides>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Office Theme</vt:lpstr>
      <vt:lpstr> Project Boards in FP9</vt:lpstr>
      <vt:lpstr>The PBs  </vt:lpstr>
      <vt:lpstr>In practice, the PBs </vt:lpstr>
      <vt:lpstr>Expectations for the PBs: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Volker Naulin</cp:lastModifiedBy>
  <cp:revision>1513</cp:revision>
  <cp:lastPrinted>2018-01-15T17:58:35Z</cp:lastPrinted>
  <dcterms:created xsi:type="dcterms:W3CDTF">2014-10-27T16:40:37Z</dcterms:created>
  <dcterms:modified xsi:type="dcterms:W3CDTF">2021-06-16T16:00:54Z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dcb255a-fd3f-4c0f-857e-201fa46304da_Enabled">
    <vt:lpwstr>True</vt:lpwstr>
  </property>
  <property fmtid="{D5CDD505-2E9C-101B-9397-08002B2CF9AE}" pid="3" name="MSIP_Label_0dcb255a-fd3f-4c0f-857e-201fa46304da_SiteId">
    <vt:lpwstr>c6ac664b-ae27-4d5d-b4e6-bb5717196fc7</vt:lpwstr>
  </property>
  <property fmtid="{D5CDD505-2E9C-101B-9397-08002B2CF9AE}" pid="4" name="MSIP_Label_0dcb255a-fd3f-4c0f-857e-201fa46304da_Owner">
    <vt:lpwstr>xavier.litaudon@jet.euro-fusion.org</vt:lpwstr>
  </property>
  <property fmtid="{D5CDD505-2E9C-101B-9397-08002B2CF9AE}" pid="5" name="MSIP_Label_0dcb255a-fd3f-4c0f-857e-201fa46304da_SetDate">
    <vt:lpwstr>2019-09-24T10:34:15.7860221Z</vt:lpwstr>
  </property>
  <property fmtid="{D5CDD505-2E9C-101B-9397-08002B2CF9AE}" pid="6" name="MSIP_Label_0dcb255a-fd3f-4c0f-857e-201fa46304da_Name">
    <vt:lpwstr>Official</vt:lpwstr>
  </property>
  <property fmtid="{D5CDD505-2E9C-101B-9397-08002B2CF9AE}" pid="7" name="MSIP_Label_0dcb255a-fd3f-4c0f-857e-201fa46304da_Application">
    <vt:lpwstr>Microsoft Azure Information Protection</vt:lpwstr>
  </property>
  <property fmtid="{D5CDD505-2E9C-101B-9397-08002B2CF9AE}" pid="8" name="MSIP_Label_0dcb255a-fd3f-4c0f-857e-201fa46304da_ActionId">
    <vt:lpwstr>01dc46bf-f72e-4eaa-b372-df92e7c3fc97</vt:lpwstr>
  </property>
  <property fmtid="{D5CDD505-2E9C-101B-9397-08002B2CF9AE}" pid="9" name="MSIP_Label_0dcb255a-fd3f-4c0f-857e-201fa46304da_Extended_MSFT_Method">
    <vt:lpwstr>Automatic</vt:lpwstr>
  </property>
  <property fmtid="{D5CDD505-2E9C-101B-9397-08002B2CF9AE}" pid="10" name="MSIP_Label_22759de7-3255-46b5-8dfe-736652f9c6c1_Enabled">
    <vt:lpwstr>True</vt:lpwstr>
  </property>
  <property fmtid="{D5CDD505-2E9C-101B-9397-08002B2CF9AE}" pid="11" name="MSIP_Label_22759de7-3255-46b5-8dfe-736652f9c6c1_SiteId">
    <vt:lpwstr>c6ac664b-ae27-4d5d-b4e6-bb5717196fc7</vt:lpwstr>
  </property>
  <property fmtid="{D5CDD505-2E9C-101B-9397-08002B2CF9AE}" pid="12" name="MSIP_Label_22759de7-3255-46b5-8dfe-736652f9c6c1_Owner">
    <vt:lpwstr>xavier.litaudon@jet.euro-fusion.org</vt:lpwstr>
  </property>
  <property fmtid="{D5CDD505-2E9C-101B-9397-08002B2CF9AE}" pid="13" name="MSIP_Label_22759de7-3255-46b5-8dfe-736652f9c6c1_SetDate">
    <vt:lpwstr>2019-09-24T10:34:15.7860221Z</vt:lpwstr>
  </property>
  <property fmtid="{D5CDD505-2E9C-101B-9397-08002B2CF9AE}" pid="14" name="MSIP_Label_22759de7-3255-46b5-8dfe-736652f9c6c1_Name">
    <vt:lpwstr>Public</vt:lpwstr>
  </property>
  <property fmtid="{D5CDD505-2E9C-101B-9397-08002B2CF9AE}" pid="15" name="MSIP_Label_22759de7-3255-46b5-8dfe-736652f9c6c1_Application">
    <vt:lpwstr>Microsoft Azure Information Protection</vt:lpwstr>
  </property>
  <property fmtid="{D5CDD505-2E9C-101B-9397-08002B2CF9AE}" pid="16" name="MSIP_Label_22759de7-3255-46b5-8dfe-736652f9c6c1_ActionId">
    <vt:lpwstr>01dc46bf-f72e-4eaa-b372-df92e7c3fc97</vt:lpwstr>
  </property>
  <property fmtid="{D5CDD505-2E9C-101B-9397-08002B2CF9AE}" pid="17" name="MSIP_Label_22759de7-3255-46b5-8dfe-736652f9c6c1_Parent">
    <vt:lpwstr>0dcb255a-fd3f-4c0f-857e-201fa46304da</vt:lpwstr>
  </property>
  <property fmtid="{D5CDD505-2E9C-101B-9397-08002B2CF9AE}" pid="18" name="MSIP_Label_22759de7-3255-46b5-8dfe-736652f9c6c1_Extended_MSFT_Method">
    <vt:lpwstr>Automatic</vt:lpwstr>
  </property>
  <property fmtid="{D5CDD505-2E9C-101B-9397-08002B2CF9AE}" pid="19" name="Sensitivity">
    <vt:lpwstr>Official Public</vt:lpwstr>
  </property>
</Properties>
</file>