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6"/>
  </p:notesMasterIdLst>
  <p:handoutMasterIdLst>
    <p:handoutMasterId r:id="rId7"/>
  </p:handoutMasterIdLst>
  <p:sldIdLst>
    <p:sldId id="257" r:id="rId3"/>
    <p:sldId id="370" r:id="rId4"/>
    <p:sldId id="300" r:id="rId5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434"/>
    <a:srgbClr val="FF0066"/>
    <a:srgbClr val="FF9933"/>
    <a:srgbClr val="FF6600"/>
    <a:srgbClr val="FF6699"/>
    <a:srgbClr val="005B83"/>
    <a:srgbClr val="FFFF99"/>
    <a:srgbClr val="BDFFBD"/>
    <a:srgbClr val="FFCCCC"/>
    <a:srgbClr val="9BFF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00" autoAdjust="0"/>
  </p:normalViewPr>
  <p:slideViewPr>
    <p:cSldViewPr>
      <p:cViewPr varScale="1">
        <p:scale>
          <a:sx n="79" d="100"/>
          <a:sy n="79" d="100"/>
        </p:scale>
        <p:origin x="168" y="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91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3076671" cy="512745"/>
          </a:xfrm>
          <a:prstGeom prst="rect">
            <a:avLst/>
          </a:prstGeom>
        </p:spPr>
        <p:txBody>
          <a:bodyPr vert="horz" lIns="94736" tIns="47369" rIns="94736" bIns="4736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093" y="4"/>
            <a:ext cx="3076671" cy="512745"/>
          </a:xfrm>
          <a:prstGeom prst="rect">
            <a:avLst/>
          </a:prstGeom>
        </p:spPr>
        <p:txBody>
          <a:bodyPr vert="horz" lIns="94736" tIns="47369" rIns="94736" bIns="47369" rtlCol="0"/>
          <a:lstStyle>
            <a:lvl1pPr algn="r">
              <a:defRPr sz="1200"/>
            </a:lvl1pPr>
          </a:lstStyle>
          <a:p>
            <a:fld id="{BB9F5F6C-D668-4C36-BA2D-25C592BE835B}" type="datetimeFigureOut">
              <a:rPr lang="de-DE" smtClean="0"/>
              <a:t>16.06.2021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9721871"/>
            <a:ext cx="3076671" cy="512745"/>
          </a:xfrm>
          <a:prstGeom prst="rect">
            <a:avLst/>
          </a:prstGeom>
        </p:spPr>
        <p:txBody>
          <a:bodyPr vert="horz" lIns="94736" tIns="47369" rIns="94736" bIns="4736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093" y="9721871"/>
            <a:ext cx="3076671" cy="512745"/>
          </a:xfrm>
          <a:prstGeom prst="rect">
            <a:avLst/>
          </a:prstGeom>
        </p:spPr>
        <p:txBody>
          <a:bodyPr vert="horz" lIns="94736" tIns="47369" rIns="94736" bIns="47369" rtlCol="0" anchor="b"/>
          <a:lstStyle>
            <a:lvl1pPr algn="r">
              <a:defRPr sz="1200"/>
            </a:lvl1pPr>
          </a:lstStyle>
          <a:p>
            <a:fld id="{9912CEDF-ABBC-4C4A-BBE3-3B660A3FFC5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830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3076363" cy="511731"/>
          </a:xfrm>
          <a:prstGeom prst="rect">
            <a:avLst/>
          </a:prstGeom>
        </p:spPr>
        <p:txBody>
          <a:bodyPr vert="horz" lIns="100148" tIns="50074" rIns="100148" bIns="5007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300" y="3"/>
            <a:ext cx="3076363" cy="511731"/>
          </a:xfrm>
          <a:prstGeom prst="rect">
            <a:avLst/>
          </a:prstGeom>
        </p:spPr>
        <p:txBody>
          <a:bodyPr vert="horz" lIns="100148" tIns="50074" rIns="100148" bIns="50074" rtlCol="0"/>
          <a:lstStyle>
            <a:lvl1pPr algn="r">
              <a:defRPr sz="1200"/>
            </a:lvl1pPr>
          </a:lstStyle>
          <a:p>
            <a:fld id="{1FCA69BE-02DF-4B1C-A55F-6DC8CC5B47E4}" type="datetimeFigureOut">
              <a:rPr lang="en-US" smtClean="0"/>
              <a:t>16-Jun-21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66763"/>
            <a:ext cx="6823075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0148" tIns="50074" rIns="100148" bIns="5007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2" y="4861446"/>
            <a:ext cx="5679440" cy="4605576"/>
          </a:xfrm>
          <a:prstGeom prst="rect">
            <a:avLst/>
          </a:prstGeom>
        </p:spPr>
        <p:txBody>
          <a:bodyPr vert="horz" lIns="100148" tIns="50074" rIns="100148" bIns="5007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9721111"/>
            <a:ext cx="3076363" cy="511731"/>
          </a:xfrm>
          <a:prstGeom prst="rect">
            <a:avLst/>
          </a:prstGeom>
        </p:spPr>
        <p:txBody>
          <a:bodyPr vert="horz" lIns="100148" tIns="50074" rIns="100148" bIns="5007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300" y="9721111"/>
            <a:ext cx="3076363" cy="511731"/>
          </a:xfrm>
          <a:prstGeom prst="rect">
            <a:avLst/>
          </a:prstGeom>
        </p:spPr>
        <p:txBody>
          <a:bodyPr vert="horz" lIns="100148" tIns="50074" rIns="100148" bIns="50074" rtlCol="0" anchor="b"/>
          <a:lstStyle>
            <a:lvl1pPr algn="r">
              <a:defRPr sz="1200"/>
            </a:lvl1pPr>
          </a:lstStyle>
          <a:p>
            <a:fld id="{03B8DDD0-A6E6-433E-9BA1-15A7394BE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329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2BD13F-BDB4-41A2-AEFA-FB4783DD21EA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6050" y="763588"/>
            <a:ext cx="6831013" cy="3841750"/>
          </a:xfrm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868" y="4863959"/>
            <a:ext cx="5203578" cy="4608204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02012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C1F0C1-80B2-4D53-AD4F-778CB2EBF832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252095" y="779194"/>
            <a:ext cx="4595134" cy="383379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5857" tIns="52928" rIns="105857" bIns="52928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709479" y="4859180"/>
            <a:ext cx="5679213" cy="460103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639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C1F0C1-80B2-4D53-AD4F-778CB2EBF832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252095" y="779194"/>
            <a:ext cx="4595134" cy="383379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5857" tIns="52928" rIns="105857" bIns="52928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709479" y="4859180"/>
            <a:ext cx="5679213" cy="460103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22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602805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402528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42430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3F6FF"/>
            </a:gs>
            <a:gs pos="100000">
              <a:srgbClr val="FF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1" name="Text Box 11"/>
          <p:cNvSpPr txBox="1">
            <a:spLocks noChangeArrowheads="1"/>
          </p:cNvSpPr>
          <p:nvPr userDrawn="1"/>
        </p:nvSpPr>
        <p:spPr bwMode="auto">
          <a:xfrm>
            <a:off x="9744406" y="6585379"/>
            <a:ext cx="174413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de-DE" sz="1000" dirty="0">
                <a:solidFill>
                  <a:srgbClr val="002060"/>
                </a:solidFill>
                <a:cs typeface="Arial" pitchFamily="34" charset="0"/>
              </a:rPr>
              <a:t>Slide </a:t>
            </a:r>
            <a:fld id="{6CC8D0FB-E91E-454F-A699-9991DB64F94B}" type="slidenum">
              <a:rPr lang="de-DE" sz="1000">
                <a:solidFill>
                  <a:srgbClr val="002060"/>
                </a:solidFill>
                <a:cs typeface="Arial" pitchFamily="34" charset="0"/>
              </a:rPr>
              <a:pPr algn="r" fontAlgn="base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r>
              <a:rPr lang="de-DE" sz="1000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de-DE" sz="1000" dirty="0" err="1">
                <a:solidFill>
                  <a:srgbClr val="002060"/>
                </a:solidFill>
                <a:cs typeface="Arial" pitchFamily="34" charset="0"/>
              </a:rPr>
              <a:t>of</a:t>
            </a:r>
            <a:r>
              <a:rPr lang="de-DE" sz="1000" dirty="0">
                <a:solidFill>
                  <a:srgbClr val="002060"/>
                </a:solidFill>
                <a:cs typeface="Arial" pitchFamily="34" charset="0"/>
              </a:rPr>
              <a:t> 3</a:t>
            </a:r>
          </a:p>
        </p:txBody>
      </p:sp>
      <p:sp>
        <p:nvSpPr>
          <p:cNvPr id="10252" name="Line 12"/>
          <p:cNvSpPr>
            <a:spLocks noChangeShapeType="1"/>
          </p:cNvSpPr>
          <p:nvPr userDrawn="1"/>
        </p:nvSpPr>
        <p:spPr bwMode="auto">
          <a:xfrm>
            <a:off x="86497" y="6596816"/>
            <a:ext cx="11913897" cy="0"/>
          </a:xfrm>
          <a:prstGeom prst="line">
            <a:avLst/>
          </a:prstGeom>
          <a:noFill/>
          <a:ln w="9525">
            <a:solidFill>
              <a:srgbClr val="3A6F8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2" name="Text Box 14"/>
          <p:cNvSpPr txBox="1">
            <a:spLocks noChangeArrowheads="1"/>
          </p:cNvSpPr>
          <p:nvPr userDrawn="1"/>
        </p:nvSpPr>
        <p:spPr bwMode="auto">
          <a:xfrm>
            <a:off x="3215680" y="6596817"/>
            <a:ext cx="5376597" cy="19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0" indent="0" algn="ctr"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900" dirty="0">
                <a:solidFill>
                  <a:srgbClr val="002060"/>
                </a:solidFill>
              </a:rPr>
              <a:t>A.Litnovsky, A short update on SMART materials for WP PWIE SP A 3 project, 18</a:t>
            </a:r>
            <a:r>
              <a:rPr lang="en-US" sz="900" strike="noStrike" baseline="0" dirty="0">
                <a:solidFill>
                  <a:srgbClr val="002060"/>
                </a:solidFill>
              </a:rPr>
              <a:t>.06.2021</a:t>
            </a:r>
            <a:r>
              <a:rPr lang="en-US" sz="900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23" name="Rechteck 12">
            <a:extLst>
              <a:ext uri="{FF2B5EF4-FFF2-40B4-BE49-F238E27FC236}">
                <a16:creationId xmlns:a16="http://schemas.microsoft.com/office/drawing/2014/main" id="{E713E3ED-78BF-4AEF-A5C2-46B7E751DB0E}"/>
              </a:ext>
            </a:extLst>
          </p:cNvPr>
          <p:cNvSpPr/>
          <p:nvPr userDrawn="1"/>
        </p:nvSpPr>
        <p:spPr>
          <a:xfrm>
            <a:off x="0" y="3429000"/>
            <a:ext cx="12192000" cy="1980221"/>
          </a:xfrm>
          <a:prstGeom prst="rect">
            <a:avLst/>
          </a:prstGeom>
          <a:solidFill>
            <a:srgbClr val="002060"/>
          </a:solidFill>
          <a:ln w="12700" cap="flat" cmpd="sng" algn="ctr">
            <a:solidFill>
              <a:srgbClr val="023D6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27" name="Grafik 9">
            <a:extLst>
              <a:ext uri="{FF2B5EF4-FFF2-40B4-BE49-F238E27FC236}">
                <a16:creationId xmlns:a16="http://schemas.microsoft.com/office/drawing/2014/main" id="{CCA27721-1E41-417D-8DF5-46DDCB2333F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4406" y="6005352"/>
            <a:ext cx="1968218" cy="548854"/>
          </a:xfrm>
          <a:prstGeom prst="rect">
            <a:avLst/>
          </a:prstGeom>
        </p:spPr>
      </p:pic>
      <p:sp>
        <p:nvSpPr>
          <p:cNvPr id="28" name="Textplatzhalter 4">
            <a:extLst>
              <a:ext uri="{FF2B5EF4-FFF2-40B4-BE49-F238E27FC236}">
                <a16:creationId xmlns:a16="http://schemas.microsoft.com/office/drawing/2014/main" id="{D9A45DC4-1F08-4D94-9B1D-CF530DF4BB54}"/>
              </a:ext>
            </a:extLst>
          </p:cNvPr>
          <p:cNvSpPr txBox="1">
            <a:spLocks/>
          </p:cNvSpPr>
          <p:nvPr userDrawn="1"/>
        </p:nvSpPr>
        <p:spPr>
          <a:xfrm>
            <a:off x="407368" y="6403305"/>
            <a:ext cx="2447043" cy="138779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None/>
              <a:defRPr sz="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0850" indent="-234950" algn="l" defTabSz="914400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6750" indent="-215900" algn="l" defTabSz="914400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95350" indent="-215900" algn="l" defTabSz="914400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17600" indent="-215900" algn="l" defTabSz="914400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Calibri" panose="020F0502020204030204" pitchFamily="34" charset="0"/>
              <a:buNone/>
              <a:tabLst/>
              <a:defRPr/>
            </a:pPr>
            <a:r>
              <a:rPr kumimoji="0" lang="de-DE" sz="200" b="0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endParaRPr kumimoji="0" lang="de-DE" sz="2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7751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0" r:id="rId2"/>
  </p:sldLayoutIdLst>
  <p:transition/>
  <p:hf sldNum="0" hdr="0"/>
  <p:txStyles>
    <p:titleStyle>
      <a:lvl1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9EE0"/>
        </a:buClr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5B82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5B82"/>
        </a:buClr>
        <a:buFont typeface="Wingdings" pitchFamily="2" charset="2"/>
        <a:buChar char="§"/>
        <a:defRPr sz="2200" i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3F6FF"/>
            </a:gs>
            <a:gs pos="100000">
              <a:srgbClr val="FF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ine 12"/>
          <p:cNvSpPr>
            <a:spLocks noChangeShapeType="1"/>
          </p:cNvSpPr>
          <p:nvPr userDrawn="1"/>
        </p:nvSpPr>
        <p:spPr bwMode="auto">
          <a:xfrm>
            <a:off x="86497" y="6596816"/>
            <a:ext cx="11913897" cy="0"/>
          </a:xfrm>
          <a:prstGeom prst="line">
            <a:avLst/>
          </a:prstGeom>
          <a:noFill/>
          <a:ln w="9525">
            <a:solidFill>
              <a:srgbClr val="3A6F8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000000"/>
              </a:solidFill>
              <a:cs typeface="Arial" pitchFamily="34" charset="0"/>
            </a:endParaRPr>
          </a:p>
        </p:txBody>
      </p:sp>
      <p:pic>
        <p:nvPicPr>
          <p:cNvPr id="15" name="Grafik 9">
            <a:extLst>
              <a:ext uri="{FF2B5EF4-FFF2-40B4-BE49-F238E27FC236}">
                <a16:creationId xmlns:a16="http://schemas.microsoft.com/office/drawing/2014/main" id="{CCA27721-1E41-417D-8DF5-46DDCB2333F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4406" y="6005352"/>
            <a:ext cx="1968218" cy="548854"/>
          </a:xfrm>
          <a:prstGeom prst="rect">
            <a:avLst/>
          </a:prstGeom>
        </p:spPr>
      </p:pic>
      <p:sp>
        <p:nvSpPr>
          <p:cNvPr id="16" name="Textplatzhalter 4">
            <a:extLst>
              <a:ext uri="{FF2B5EF4-FFF2-40B4-BE49-F238E27FC236}">
                <a16:creationId xmlns:a16="http://schemas.microsoft.com/office/drawing/2014/main" id="{D9A45DC4-1F08-4D94-9B1D-CF530DF4BB54}"/>
              </a:ext>
            </a:extLst>
          </p:cNvPr>
          <p:cNvSpPr txBox="1">
            <a:spLocks/>
          </p:cNvSpPr>
          <p:nvPr userDrawn="1"/>
        </p:nvSpPr>
        <p:spPr>
          <a:xfrm>
            <a:off x="407368" y="6403305"/>
            <a:ext cx="2447043" cy="13877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None/>
              <a:defRPr sz="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0850" indent="-234950" algn="l" defTabSz="914400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6750" indent="-215900" algn="l" defTabSz="914400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95350" indent="-215900" algn="l" defTabSz="914400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17600" indent="-215900" algn="l" defTabSz="914400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Calibri" panose="020F0502020204030204" pitchFamily="34" charset="0"/>
              <a:buNone/>
              <a:tabLst/>
              <a:defRPr/>
            </a:pPr>
            <a:r>
              <a:rPr kumimoji="0" lang="de-DE" sz="200" b="0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endParaRPr kumimoji="0" lang="de-DE" sz="2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 userDrawn="1"/>
        </p:nvSpPr>
        <p:spPr bwMode="auto">
          <a:xfrm>
            <a:off x="9744406" y="6585379"/>
            <a:ext cx="174413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de-DE" sz="1000" dirty="0">
                <a:solidFill>
                  <a:srgbClr val="002060"/>
                </a:solidFill>
                <a:cs typeface="Arial" pitchFamily="34" charset="0"/>
              </a:rPr>
              <a:t>Slide </a:t>
            </a:r>
            <a:fld id="{6CC8D0FB-E91E-454F-A699-9991DB64F94B}" type="slidenum">
              <a:rPr lang="de-DE" sz="1000">
                <a:solidFill>
                  <a:srgbClr val="002060"/>
                </a:solidFill>
                <a:cs typeface="Arial" pitchFamily="34" charset="0"/>
              </a:rPr>
              <a:pPr algn="r" fontAlgn="base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r>
              <a:rPr lang="de-DE" sz="1000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de-DE" sz="1000" dirty="0" err="1">
                <a:solidFill>
                  <a:srgbClr val="002060"/>
                </a:solidFill>
                <a:cs typeface="Arial" pitchFamily="34" charset="0"/>
              </a:rPr>
              <a:t>of</a:t>
            </a:r>
            <a:r>
              <a:rPr lang="de-DE" sz="1000" dirty="0">
                <a:solidFill>
                  <a:srgbClr val="002060"/>
                </a:solidFill>
                <a:cs typeface="Arial" pitchFamily="34" charset="0"/>
              </a:rPr>
              <a:t> 3</a:t>
            </a:r>
          </a:p>
        </p:txBody>
      </p:sp>
      <p:sp>
        <p:nvSpPr>
          <p:cNvPr id="9" name="Text Box 14">
            <a:extLst>
              <a:ext uri="{FF2B5EF4-FFF2-40B4-BE49-F238E27FC236}">
                <a16:creationId xmlns:a16="http://schemas.microsoft.com/office/drawing/2014/main" id="{38AA4DD0-5D01-4339-8E93-B72C0BBF7D6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15680" y="6596817"/>
            <a:ext cx="5376597" cy="19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0" indent="0" algn="ctr"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900" dirty="0">
                <a:solidFill>
                  <a:srgbClr val="002060"/>
                </a:solidFill>
              </a:rPr>
              <a:t>A.Litnovsky, A short update on SMART materials for WP PWIE SP A 3 project, 18</a:t>
            </a:r>
            <a:r>
              <a:rPr lang="en-US" sz="900" strike="noStrike" baseline="0" dirty="0">
                <a:solidFill>
                  <a:srgbClr val="002060"/>
                </a:solidFill>
              </a:rPr>
              <a:t>.06.2021</a:t>
            </a:r>
            <a:r>
              <a:rPr lang="en-US" sz="900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128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ransition/>
  <p:hf sldNum="0" hdr="0"/>
  <p:txStyles>
    <p:titleStyle>
      <a:lvl1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9EE0"/>
        </a:buClr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5B82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5B82"/>
        </a:buClr>
        <a:buFont typeface="Wingdings" pitchFamily="2" charset="2"/>
        <a:buChar char="§"/>
        <a:defRPr sz="2200" i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199456" y="2868301"/>
            <a:ext cx="949532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1500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2060"/>
                </a:solidFill>
                <a:cs typeface="Times New Roman" pitchFamily="18" charset="0"/>
              </a:rPr>
              <a:t>A short update on SMART alloy studies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911424" y="5061589"/>
            <a:ext cx="7705725" cy="3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None/>
              <a:defRPr sz="1600" kern="1200" cap="all" spc="6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dirty="0">
                <a:solidFill>
                  <a:sysClr val="window" lastClr="FFFFFF"/>
                </a:solidFill>
                <a:latin typeface="Arial"/>
              </a:rPr>
              <a:t>18.06.2021|  A. L</a:t>
            </a:r>
            <a:r>
              <a:rPr lang="de-DE" cap="none" dirty="0" err="1">
                <a:solidFill>
                  <a:sysClr val="window" lastClr="FFFFFF"/>
                </a:solidFill>
                <a:latin typeface="Arial"/>
              </a:rPr>
              <a:t>itnovsky</a:t>
            </a:r>
            <a:endParaRPr lang="en-US" dirty="0">
              <a:solidFill>
                <a:sysClr val="window" lastClr="FFFFFF"/>
              </a:solidFill>
              <a:latin typeface="Arial"/>
            </a:endParaRPr>
          </a:p>
        </p:txBody>
      </p:sp>
      <p:sp>
        <p:nvSpPr>
          <p:cNvPr id="7" name="Textplatzhalter 10">
            <a:extLst>
              <a:ext uri="{FF2B5EF4-FFF2-40B4-BE49-F238E27FC236}">
                <a16:creationId xmlns:a16="http://schemas.microsoft.com/office/drawing/2014/main" id="{D585CE71-710A-4145-8AA7-7070BBC1B76C}"/>
              </a:ext>
            </a:extLst>
          </p:cNvPr>
          <p:cNvSpPr txBox="1">
            <a:spLocks/>
          </p:cNvSpPr>
          <p:nvPr/>
        </p:nvSpPr>
        <p:spPr>
          <a:xfrm>
            <a:off x="652590" y="3556469"/>
            <a:ext cx="10945215" cy="5847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None/>
              <a:defRPr sz="3200" b="1" kern="1200" cap="all" spc="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0850" indent="-234950" algn="l" defTabSz="914400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6750" indent="-215900" algn="l" defTabSz="914400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95350" indent="-215900" algn="l" defTabSz="914400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17600" indent="-215900" algn="l" defTabSz="914400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de-DE" sz="2400" cap="none" dirty="0">
                <a:solidFill>
                  <a:schemeClr val="bg1"/>
                </a:solidFill>
                <a:latin typeface="Arial"/>
              </a:rPr>
              <a:t>W</a:t>
            </a:r>
            <a:r>
              <a:rPr lang="en-US" sz="2400" cap="none" dirty="0" err="1">
                <a:solidFill>
                  <a:schemeClr val="bg1"/>
                </a:solidFill>
                <a:latin typeface="Arial"/>
              </a:rPr>
              <a:t>ithin</a:t>
            </a:r>
            <a:r>
              <a:rPr lang="en-US" sz="2400" cap="none" dirty="0">
                <a:solidFill>
                  <a:schemeClr val="bg1"/>
                </a:solidFill>
                <a:latin typeface="Arial"/>
              </a:rPr>
              <a:t> the work packages PWIE SP A 3</a:t>
            </a:r>
          </a:p>
        </p:txBody>
      </p:sp>
    </p:spTree>
    <p:extLst>
      <p:ext uri="{BB962C8B-B14F-4D97-AF65-F5344CB8AC3E}">
        <p14:creationId xmlns:p14="http://schemas.microsoft.com/office/powerpoint/2010/main" val="318795535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40">
            <a:extLst>
              <a:ext uri="{FF2B5EF4-FFF2-40B4-BE49-F238E27FC236}">
                <a16:creationId xmlns:a16="http://schemas.microsoft.com/office/drawing/2014/main" id="{E6A54A23-22CD-4636-9FEF-87C8E6133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9496" y="107782"/>
            <a:ext cx="92170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0" lvl="1" algn="ctr" eaLnBrk="0" hangingPunct="0">
              <a:tabLst>
                <a:tab pos="2063750" algn="l"/>
              </a:tabLst>
            </a:pPr>
            <a:r>
              <a:rPr lang="en-US" sz="2400" b="1" dirty="0">
                <a:solidFill>
                  <a:srgbClr val="002060"/>
                </a:solidFill>
              </a:rPr>
              <a:t>Status  and plans of HHF and plasma tests on SMART alloys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527E0D1-2498-40E4-A2C0-155DF2D5F4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228410"/>
              </p:ext>
            </p:extLst>
          </p:nvPr>
        </p:nvGraphicFramePr>
        <p:xfrm>
          <a:off x="407368" y="3501008"/>
          <a:ext cx="11161240" cy="2291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1707065843"/>
                    </a:ext>
                  </a:extLst>
                </a:gridCol>
                <a:gridCol w="2497437">
                  <a:extLst>
                    <a:ext uri="{9D8B030D-6E8A-4147-A177-3AD203B41FA5}">
                      <a16:colId xmlns:a16="http://schemas.microsoft.com/office/drawing/2014/main" val="1544340699"/>
                    </a:ext>
                  </a:extLst>
                </a:gridCol>
                <a:gridCol w="2255091">
                  <a:extLst>
                    <a:ext uri="{9D8B030D-6E8A-4147-A177-3AD203B41FA5}">
                      <a16:colId xmlns:a16="http://schemas.microsoft.com/office/drawing/2014/main" val="1245640556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38808852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err="1"/>
                        <a:t>Alloy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Plasma </a:t>
                      </a:r>
                      <a:r>
                        <a:rPr lang="de-DE" dirty="0" err="1"/>
                        <a:t>tests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HHF </a:t>
                      </a:r>
                      <a:r>
                        <a:rPr lang="de-DE" dirty="0" err="1"/>
                        <a:t>tests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Comments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026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2060"/>
                          </a:solidFill>
                        </a:rPr>
                        <a:t>SMART W-</a:t>
                      </a:r>
                      <a:r>
                        <a:rPr lang="de-DE" dirty="0" err="1">
                          <a:solidFill>
                            <a:srgbClr val="002060"/>
                          </a:solidFill>
                        </a:rPr>
                        <a:t>Cr</a:t>
                      </a:r>
                      <a:r>
                        <a:rPr lang="de-DE" dirty="0">
                          <a:solidFill>
                            <a:srgbClr val="002060"/>
                          </a:solidFill>
                        </a:rPr>
                        <a:t>-Y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>
                          <a:solidFill>
                            <a:srgbClr val="002060"/>
                          </a:solidFill>
                        </a:rPr>
                        <a:t>Finished by now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solidFill>
                            <a:srgbClr val="002060"/>
                          </a:solidFill>
                        </a:rPr>
                        <a:t>PSI 2 and Magnum PSI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>
                          <a:solidFill>
                            <a:srgbClr val="002060"/>
                          </a:solidFill>
                        </a:rPr>
                        <a:t>Planned for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>
                          <a:solidFill>
                            <a:srgbClr val="002060"/>
                          </a:solidFill>
                        </a:rPr>
                        <a:t>We</a:t>
                      </a:r>
                      <a:r>
                        <a:rPr lang="de-DE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noProof="0" dirty="0">
                          <a:solidFill>
                            <a:srgbClr val="002060"/>
                          </a:solidFill>
                        </a:rPr>
                        <a:t>will see depending on modeling whether</a:t>
                      </a:r>
                      <a:r>
                        <a:rPr lang="de-DE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noProof="0" dirty="0">
                          <a:solidFill>
                            <a:srgbClr val="002060"/>
                          </a:solidFill>
                        </a:rPr>
                        <a:t>new tests are required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256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2060"/>
                          </a:solidFill>
                        </a:rPr>
                        <a:t>SMART W-</a:t>
                      </a:r>
                      <a:r>
                        <a:rPr lang="de-DE" dirty="0" err="1">
                          <a:solidFill>
                            <a:srgbClr val="002060"/>
                          </a:solidFill>
                        </a:rPr>
                        <a:t>Cr</a:t>
                      </a:r>
                      <a:r>
                        <a:rPr lang="de-DE" dirty="0">
                          <a:solidFill>
                            <a:srgbClr val="002060"/>
                          </a:solidFill>
                        </a:rPr>
                        <a:t>-</a:t>
                      </a:r>
                      <a:r>
                        <a:rPr lang="de-DE" dirty="0" err="1">
                          <a:solidFill>
                            <a:srgbClr val="002060"/>
                          </a:solidFill>
                        </a:rPr>
                        <a:t>Zr</a:t>
                      </a:r>
                      <a:endParaRPr lang="de-DE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2060"/>
                          </a:solidFill>
                        </a:rPr>
                        <a:t>2021</a:t>
                      </a:r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-2022*</a:t>
                      </a:r>
                    </a:p>
                    <a:p>
                      <a:r>
                        <a:rPr lang="de-DE" sz="1800" dirty="0">
                          <a:solidFill>
                            <a:srgbClr val="002060"/>
                          </a:solidFill>
                        </a:rPr>
                        <a:t>PSI 2 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 not yet in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Tests depend on availability of samples supplied by HFUT (CN)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2114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Nanostructured alloys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2060"/>
                          </a:solidFill>
                        </a:rPr>
                        <a:t>2021</a:t>
                      </a:r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-2022*</a:t>
                      </a:r>
                    </a:p>
                    <a:p>
                      <a:r>
                        <a:rPr lang="de-DE" sz="1800" dirty="0">
                          <a:solidFill>
                            <a:srgbClr val="002060"/>
                          </a:solidFill>
                        </a:rPr>
                        <a:t>PSI 2 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 not yet in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Tests depend on availability of samples supplied by SBU (USA)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479563"/>
                  </a:ext>
                </a:extLst>
              </a:tr>
            </a:tbl>
          </a:graphicData>
        </a:graphic>
      </p:graphicFrame>
      <p:sp>
        <p:nvSpPr>
          <p:cNvPr id="5" name="AutoShape 4">
            <a:extLst>
              <a:ext uri="{FF2B5EF4-FFF2-40B4-BE49-F238E27FC236}">
                <a16:creationId xmlns:a16="http://schemas.microsoft.com/office/drawing/2014/main" id="{08F30DB3-3AEA-4174-A302-A2BB488AA17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11824" y="692917"/>
            <a:ext cx="2779004" cy="2592288"/>
          </a:xfrm>
          <a:prstGeom prst="roundRect">
            <a:avLst>
              <a:gd name="adj" fmla="val 0"/>
            </a:avLst>
          </a:prstGeom>
          <a:blipFill>
            <a:blip r:embed="rId3"/>
            <a:srcRect/>
            <a:stretch>
              <a:fillRect l="-1" t="2" r="-17890" b="-6977"/>
            </a:stretch>
          </a:blipFill>
          <a:ln w="28575" algn="ctr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endParaRPr lang="en-GB" sz="3200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1116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783632" y="2780928"/>
            <a:ext cx="64807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15000"/>
              </a:spcBef>
            </a:pPr>
            <a:r>
              <a:rPr lang="en-US" sz="3200" b="1" dirty="0">
                <a:solidFill>
                  <a:srgbClr val="002060"/>
                </a:solidFill>
                <a:cs typeface="Times New Roman" pitchFamily="18" charset="0"/>
              </a:rPr>
              <a:t>Thank you</a:t>
            </a:r>
            <a:endParaRPr lang="en-AU" sz="32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6282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803</TotalTime>
  <Words>115</Words>
  <Application>Microsoft Office PowerPoint</Application>
  <PresentationFormat>Widescreen</PresentationFormat>
  <Paragraphs>27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Wingdings</vt:lpstr>
      <vt:lpstr>Standarddesign</vt:lpstr>
      <vt:lpstr>1_Standarddesign</vt:lpstr>
      <vt:lpstr>PowerPoint Presentation</vt:lpstr>
      <vt:lpstr>PowerPoint Presentation</vt:lpstr>
      <vt:lpstr>PowerPoint Presentation</vt:lpstr>
    </vt:vector>
  </TitlesOfParts>
  <Company>Forschungszentrum Juelich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Referee</dc:creator>
  <cp:lastModifiedBy>Andrey Litnovsky</cp:lastModifiedBy>
  <cp:revision>631</cp:revision>
  <cp:lastPrinted>2021-06-16T09:45:33Z</cp:lastPrinted>
  <dcterms:created xsi:type="dcterms:W3CDTF">2015-06-18T12:16:36Z</dcterms:created>
  <dcterms:modified xsi:type="dcterms:W3CDTF">2021-06-16T09:45:40Z</dcterms:modified>
</cp:coreProperties>
</file>