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7" r:id="rId2"/>
    <p:sldId id="768" r:id="rId3"/>
    <p:sldId id="769" r:id="rId4"/>
    <p:sldId id="770" r:id="rId5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llingsworth, Anthony" initials="HA" lastIdx="5" clrIdx="0"/>
  <p:cmAuthor id="1" name="Hörstensmeyer" initials="YH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CC00"/>
    <a:srgbClr val="0303ED"/>
    <a:srgbClr val="003399"/>
    <a:srgbClr val="CC0066"/>
    <a:srgbClr val="9966F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8136" autoAdjust="0"/>
  </p:normalViewPr>
  <p:slideViewPr>
    <p:cSldViewPr snapToGrid="0" showGuides="1">
      <p:cViewPr varScale="1">
        <p:scale>
          <a:sx n="112" d="100"/>
          <a:sy n="112" d="100"/>
        </p:scale>
        <p:origin x="1794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-3834" y="-96"/>
      </p:cViewPr>
      <p:guideLst>
        <p:guide orient="horz" pos="3132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7205"/>
          </a:xfrm>
          <a:prstGeom prst="rect">
            <a:avLst/>
          </a:prstGeom>
        </p:spPr>
        <p:txBody>
          <a:bodyPr vert="horz" lIns="95683" tIns="47841" rIns="95683" bIns="47841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1" y="2"/>
            <a:ext cx="2949099" cy="497205"/>
          </a:xfrm>
          <a:prstGeom prst="rect">
            <a:avLst/>
          </a:prstGeom>
        </p:spPr>
        <p:txBody>
          <a:bodyPr vert="horz" lIns="95683" tIns="47841" rIns="95683" bIns="47841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06/07/2021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171"/>
            <a:ext cx="2949099" cy="497205"/>
          </a:xfrm>
          <a:prstGeom prst="rect">
            <a:avLst/>
          </a:prstGeom>
        </p:spPr>
        <p:txBody>
          <a:bodyPr vert="horz" lIns="95683" tIns="47841" rIns="95683" bIns="47841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1" y="9445171"/>
            <a:ext cx="2949099" cy="497205"/>
          </a:xfrm>
          <a:prstGeom prst="rect">
            <a:avLst/>
          </a:prstGeom>
        </p:spPr>
        <p:txBody>
          <a:bodyPr vert="horz" lIns="95683" tIns="47841" rIns="95683" bIns="47841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7205"/>
          </a:xfrm>
          <a:prstGeom prst="rect">
            <a:avLst/>
          </a:prstGeom>
        </p:spPr>
        <p:txBody>
          <a:bodyPr vert="horz" lIns="95683" tIns="47841" rIns="95683" bIns="47841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1" y="2"/>
            <a:ext cx="2949099" cy="497205"/>
          </a:xfrm>
          <a:prstGeom prst="rect">
            <a:avLst/>
          </a:prstGeom>
        </p:spPr>
        <p:txBody>
          <a:bodyPr vert="horz" lIns="95683" tIns="47841" rIns="95683" bIns="47841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06/07/2021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3" tIns="47841" rIns="95683" bIns="4784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5683" tIns="47841" rIns="95683" bIns="47841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71"/>
            <a:ext cx="2949099" cy="497205"/>
          </a:xfrm>
          <a:prstGeom prst="rect">
            <a:avLst/>
          </a:prstGeom>
        </p:spPr>
        <p:txBody>
          <a:bodyPr vert="horz" lIns="95683" tIns="47841" rIns="95683" bIns="47841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1" y="9445171"/>
            <a:ext cx="2949099" cy="497205"/>
          </a:xfrm>
          <a:prstGeom prst="rect">
            <a:avLst/>
          </a:prstGeom>
        </p:spPr>
        <p:txBody>
          <a:bodyPr vert="horz" lIns="95683" tIns="47841" rIns="95683" bIns="47841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3446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1449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1449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1449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9456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5438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pt-BR" smtClean="0"/>
              <a:t>C. Tantos | 20 Feb. 2020| Page 2</a:t>
            </a:r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6632"/>
            <a:ext cx="458197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pt-BR" smtClean="0"/>
              <a:t>C. Tantos | 20 Feb. 2020| Page 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286000"/>
            <a:ext cx="8496944" cy="1296144"/>
          </a:xfrm>
        </p:spPr>
        <p:txBody>
          <a:bodyPr/>
          <a:lstStyle/>
          <a:p>
            <a:r>
              <a:rPr lang="en-GB" sz="2800" dirty="0" smtClean="0"/>
              <a:t>Short status report of the </a:t>
            </a:r>
            <a:r>
              <a:rPr lang="en-GB" sz="2800" dirty="0" smtClean="0"/>
              <a:t>KIT activities in PWIE: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1200" dirty="0" smtClean="0"/>
              <a:t/>
            </a:r>
            <a:br>
              <a:rPr lang="en-GB" sz="1200" dirty="0" smtClean="0"/>
            </a:br>
            <a:r>
              <a:rPr lang="en-GB" sz="2800" dirty="0" smtClean="0"/>
              <a:t>PWIE-SP D.4.T001- </a:t>
            </a:r>
            <a:r>
              <a:rPr lang="en-GB" sz="2800" dirty="0"/>
              <a:t>D001</a:t>
            </a:r>
            <a:endParaRPr lang="de-DE" sz="2500" dirty="0">
              <a:latin typeface="+mj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48916" y="4150821"/>
            <a:ext cx="5422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Tantos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S.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Varoutis, Y.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gitkhanov, C.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</a:p>
        </p:txBody>
      </p:sp>
      <p:sp>
        <p:nvSpPr>
          <p:cNvPr id="6" name="Rechteck 5"/>
          <p:cNvSpPr/>
          <p:nvPr/>
        </p:nvSpPr>
        <p:spPr>
          <a:xfrm>
            <a:off x="6725309" y="5733256"/>
            <a:ext cx="2004105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5632232" y="5733256"/>
            <a:ext cx="1532056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Picture 13" descr="KIT-Logo-rgb_e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642" y="5788455"/>
            <a:ext cx="1538780" cy="710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Bild 13" descr="EU_und_Tex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728285"/>
            <a:ext cx="4103367" cy="77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87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/>
          <a:p>
            <a:pPr algn="r"/>
            <a:r>
              <a:rPr lang="pt-BR" dirty="0" smtClean="0"/>
              <a:t>C. Tantos | WP PWIE SP D KOM | June 2021| Page 2</a:t>
            </a: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251520" y="163488"/>
            <a:ext cx="782568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1">
              <a:lnSpc>
                <a:spcPts val="3200"/>
              </a:lnSpc>
              <a:spcBef>
                <a:spcPct val="0"/>
              </a:spcBef>
            </a:pPr>
            <a:r>
              <a:rPr lang="en-US" sz="32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</a:t>
            </a:r>
            <a:r>
              <a:rPr lang="en-US" sz="3200" b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ork </a:t>
            </a:r>
            <a:r>
              <a:rPr lang="en-US" sz="3200" b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plan for 2021</a:t>
            </a:r>
            <a:endParaRPr lang="en-US" dirty="0"/>
          </a:p>
        </p:txBody>
      </p:sp>
      <p:sp>
        <p:nvSpPr>
          <p:cNvPr id="9" name="Rechteck 4"/>
          <p:cNvSpPr/>
          <p:nvPr/>
        </p:nvSpPr>
        <p:spPr>
          <a:xfrm>
            <a:off x="0" y="1078230"/>
            <a:ext cx="9144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925" lvl="1" indent="-288925" algn="just">
              <a:spcBef>
                <a:spcPct val="500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8385175" algn="l"/>
              </a:tabLst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2021 KIT activities will be focused on the DIVGAS code development and modification in order to include the following physics aspects:</a:t>
            </a:r>
          </a:p>
          <a:p>
            <a:pPr lvl="1" indent="-228600" algn="just">
              <a:spcBef>
                <a:spcPct val="500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Arial" panose="020B0604020202020204" pitchFamily="34" charset="0"/>
              <a:buChar char="•"/>
              <a:tabLst>
                <a:tab pos="8385175" algn="l"/>
              </a:tabLst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Atomic and molecular processes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i.e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volumetric and surface recombination, dissociation, ionization and charge exchange)</a:t>
            </a:r>
          </a:p>
          <a:p>
            <a:pPr lvl="1" indent="-228600" algn="just">
              <a:spcBef>
                <a:spcPct val="500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Arial" panose="020B0604020202020204" pitchFamily="34" charset="0"/>
              <a:buChar char="•"/>
              <a:tabLst>
                <a:tab pos="8385175" algn="l"/>
              </a:tabLst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Advanced gas-surface interaction models (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Cercignani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Lampis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-Lord gas-surface interaction kernel)</a:t>
            </a:r>
          </a:p>
          <a:p>
            <a:pPr lvl="1" indent="-228600" algn="just">
              <a:spcBef>
                <a:spcPct val="500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Arial" panose="020B0604020202020204" pitchFamily="34" charset="0"/>
              <a:buChar char="•"/>
              <a:tabLst>
                <a:tab pos="8385175" algn="l"/>
              </a:tabLst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Magnetic field effects</a:t>
            </a:r>
          </a:p>
          <a:p>
            <a:pPr marL="288925" lvl="1" indent="-288925" algn="just">
              <a:spcBef>
                <a:spcPct val="500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8385175" algn="l"/>
              </a:tabLst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code acceleration will be further enhanced using the Graphics Processing Units (GPUs)  and implementing a deterministic solver </a:t>
            </a:r>
          </a:p>
          <a:p>
            <a:pPr marL="288925" lvl="1" indent="-288925" algn="just">
              <a:spcBef>
                <a:spcPct val="500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8385175" algn="l"/>
              </a:tabLst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benchmarking of the modified code by simulating a DEMO relevant divertor configuration and analyzing how results change - all the needed quantities to be used as DIVGAS incoming boundary conditions should be extracted from a converged plasma simulation</a:t>
            </a:r>
          </a:p>
          <a:p>
            <a:pPr lvl="1" indent="-228600" algn="just">
              <a:spcBef>
                <a:spcPct val="50000"/>
              </a:spcBef>
              <a:spcAft>
                <a:spcPts val="600"/>
              </a:spcAft>
              <a:buClr>
                <a:schemeClr val="accent1"/>
              </a:buClr>
              <a:buSzPct val="150000"/>
              <a:tabLst>
                <a:tab pos="8385175" algn="l"/>
              </a:tabLst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41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/>
          <a:p>
            <a:pPr algn="r"/>
            <a:r>
              <a:rPr lang="pt-BR" dirty="0" smtClean="0"/>
              <a:t>C. Tantos | WP PWIE SP D KOM | June 2021| Page 3</a:t>
            </a: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251520" y="163488"/>
            <a:ext cx="782568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1">
              <a:lnSpc>
                <a:spcPts val="3200"/>
              </a:lnSpc>
              <a:spcBef>
                <a:spcPct val="0"/>
              </a:spcBef>
            </a:pPr>
            <a:r>
              <a:rPr lang="en-US" sz="3200" b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Status of the work</a:t>
            </a:r>
            <a:endParaRPr lang="en-US" dirty="0"/>
          </a:p>
        </p:txBody>
      </p:sp>
      <p:sp>
        <p:nvSpPr>
          <p:cNvPr id="9" name="Rechteck 4"/>
          <p:cNvSpPr/>
          <p:nvPr/>
        </p:nvSpPr>
        <p:spPr>
          <a:xfrm>
            <a:off x="0" y="107823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925" lvl="1" indent="-288925" algn="just">
              <a:spcBef>
                <a:spcPct val="500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8385175" algn="l"/>
              </a:tabLst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Since the DIVGAS simulations are time consuming, the parallelization optimization had to be done as first step – this task has been completed showing that the hybrid version CPU/GPU of the DIVGAS code can significantly reduce the required computational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effort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hteck 4"/>
          <p:cNvSpPr/>
          <p:nvPr/>
        </p:nvSpPr>
        <p:spPr>
          <a:xfrm>
            <a:off x="0" y="2693670"/>
            <a:ext cx="477774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925" lvl="1" indent="-288925" algn="just">
              <a:spcBef>
                <a:spcPct val="500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8385175" algn="l"/>
              </a:tabLst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GPU simulations have a speed-up of ~60 compared with the serial case</a:t>
            </a:r>
          </a:p>
          <a:p>
            <a:pPr marL="288925" lvl="1" indent="-288925" algn="just">
              <a:spcBef>
                <a:spcPct val="500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8385175" algn="l"/>
              </a:tabLst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GPU simulations have a similar speed-up compared with ~96 CPUs</a:t>
            </a:r>
          </a:p>
        </p:txBody>
      </p:sp>
      <p:pic>
        <p:nvPicPr>
          <p:cNvPr id="10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2324" y="2613537"/>
            <a:ext cx="4091676" cy="3055743"/>
          </a:xfrm>
          <a:prstGeom prst="rect">
            <a:avLst/>
          </a:prstGeom>
        </p:spPr>
      </p:pic>
      <p:sp>
        <p:nvSpPr>
          <p:cNvPr id="11" name="Rechteck 4"/>
          <p:cNvSpPr/>
          <p:nvPr/>
        </p:nvSpPr>
        <p:spPr>
          <a:xfrm>
            <a:off x="0" y="4804410"/>
            <a:ext cx="477774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925" lvl="1" indent="-288925" algn="just">
              <a:spcBef>
                <a:spcPct val="500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8385175" algn="l"/>
              </a:tabLst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 paper with the findings of this work has been uploaded for consideration and publication in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´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Plasma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Physics and Controlled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Fusion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´ journal.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88925" lvl="1" indent="-288925" algn="just">
              <a:spcBef>
                <a:spcPct val="500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8385175" algn="l"/>
              </a:tabLst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41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/>
          <a:p>
            <a:pPr algn="r"/>
            <a:r>
              <a:rPr lang="pt-BR" dirty="0" smtClean="0"/>
              <a:t>C. Tantos | WP PWIE SP D KOM | June 2021| Page 4</a:t>
            </a: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251520" y="163488"/>
            <a:ext cx="782568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1">
              <a:lnSpc>
                <a:spcPts val="3200"/>
              </a:lnSpc>
              <a:spcBef>
                <a:spcPct val="0"/>
              </a:spcBef>
            </a:pPr>
            <a:r>
              <a:rPr lang="en-US" sz="3200" b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Status of the work</a:t>
            </a:r>
            <a:endParaRPr lang="en-US" dirty="0"/>
          </a:p>
        </p:txBody>
      </p:sp>
      <p:sp>
        <p:nvSpPr>
          <p:cNvPr id="9" name="Rechteck 4"/>
          <p:cNvSpPr/>
          <p:nvPr/>
        </p:nvSpPr>
        <p:spPr>
          <a:xfrm>
            <a:off x="0" y="918210"/>
            <a:ext cx="9144000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925" lvl="1" indent="-288925" algn="just">
              <a:spcBef>
                <a:spcPct val="500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8385175" algn="l"/>
              </a:tabLst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implementation of the atomic and molecular processes as well as the implementation of the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Cercignani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Lampis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-Lord gas-surface interaction kernel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are ongoing and are expected to be completed over summer time without delays</a:t>
            </a:r>
          </a:p>
          <a:p>
            <a:pPr marL="288925" lvl="1" indent="-288925" algn="just">
              <a:spcBef>
                <a:spcPct val="500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8385175" algn="l"/>
              </a:tabLst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The introduction of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magnetic field effects on the DIVGAS modeling (even if simplified) is a more demanding task and it is expected to be completed by autumn 2021</a:t>
            </a:r>
          </a:p>
          <a:p>
            <a:pPr marL="288925" lvl="1" indent="-288925" algn="just">
              <a:spcBef>
                <a:spcPct val="500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8385175" algn="l"/>
              </a:tabLst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 the period until end of the year, the benchmarking of the above developed code will take place by simulating a DEMO relevant divertor configuration and analyzing how results change, if the new features are switched on</a:t>
            </a:r>
          </a:p>
          <a:p>
            <a:pPr marL="288925" lvl="1" indent="-288925" algn="just">
              <a:spcBef>
                <a:spcPct val="500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8385175" algn="l"/>
              </a:tabLst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deliverables for 2021 would be the code verification and a final report for the above described activities</a:t>
            </a:r>
          </a:p>
          <a:p>
            <a:pPr marL="288925" lvl="1" indent="-288925" algn="just">
              <a:spcBef>
                <a:spcPct val="500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8385175" algn="l"/>
              </a:tabLst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Based on the progress of the work so far no delays are expected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288925" lvl="1" indent="-288925" algn="just">
              <a:spcBef>
                <a:spcPct val="500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8385175" algn="l"/>
              </a:tabLst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41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Bildschirmpräsentation (4:3)</PresentationFormat>
  <Paragraphs>27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Short status report of the KIT activities in PWIE:  PWIE-SP D.4.T001- D001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Day, Christian (ITEP)</cp:lastModifiedBy>
  <cp:revision>1293</cp:revision>
  <cp:lastPrinted>2019-11-19T07:23:42Z</cp:lastPrinted>
  <dcterms:created xsi:type="dcterms:W3CDTF">2014-10-27T16:40:37Z</dcterms:created>
  <dcterms:modified xsi:type="dcterms:W3CDTF">2021-07-06T10:07:59Z</dcterms:modified>
</cp:coreProperties>
</file>