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0" r:id="rId3"/>
    <p:sldId id="338" r:id="rId4"/>
    <p:sldId id="342" r:id="rId5"/>
    <p:sldId id="339" r:id="rId6"/>
    <p:sldId id="337" r:id="rId7"/>
    <p:sldId id="341" r:id="rId8"/>
    <p:sldId id="344" r:id="rId9"/>
    <p:sldId id="350" r:id="rId10"/>
    <p:sldId id="265" r:id="rId11"/>
    <p:sldId id="348" r:id="rId12"/>
    <p:sldId id="349" r:id="rId13"/>
    <p:sldId id="343" r:id="rId14"/>
    <p:sldId id="345" r:id="rId15"/>
    <p:sldId id="346" r:id="rId16"/>
    <p:sldId id="347" r:id="rId1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  <a:srgbClr val="003399"/>
    <a:srgbClr val="E3E3E3"/>
    <a:srgbClr val="99CCFF"/>
    <a:srgbClr val="D60093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75" autoAdjust="0"/>
  </p:normalViewPr>
  <p:slideViewPr>
    <p:cSldViewPr showGuides="1">
      <p:cViewPr varScale="1">
        <p:scale>
          <a:sx n="119" d="100"/>
          <a:sy n="119" d="100"/>
        </p:scale>
        <p:origin x="466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29/06/2021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29/06/2021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BM:</a:t>
            </a:r>
          </a:p>
          <a:p>
            <a:r>
              <a:rPr lang="nl-NL" dirty="0"/>
              <a:t> - Added cancellation error and bias inside the boxes</a:t>
            </a:r>
          </a:p>
          <a:p>
            <a:r>
              <a:rPr lang="nl-NL" dirty="0"/>
              <a:t> - changed colorscheme of the triangles</a:t>
            </a:r>
          </a:p>
          <a:p>
            <a:r>
              <a:rPr lang="nl-NL" dirty="0"/>
              <a:t> - the fact that FKH asymptotically becomes AFN or K and KDMC asymptotically becomes K, are indicated by connecting the blocks</a:t>
            </a:r>
          </a:p>
          <a:p>
            <a:r>
              <a:rPr lang="nl-NL" dirty="0"/>
              <a:t> - Added dashed lines to stress that the bottom is a further categorization of the top</a:t>
            </a:r>
          </a:p>
          <a:p>
            <a:r>
              <a:rPr lang="nl-NL" dirty="0"/>
              <a:t> - Repeated FKH as a term in the bottom part to show it is the same</a:t>
            </a:r>
          </a:p>
          <a:p>
            <a:r>
              <a:rPr lang="nl-NL" dirty="0"/>
              <a:t> - Group the spatial FKH’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D785-0498-4C6F-9310-FAD6F774D5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9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5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0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dirty="0" smtClean="0"/>
              <a:t>  | Joint</a:t>
            </a:r>
            <a:r>
              <a:rPr lang="en-GB" sz="1400" baseline="0" dirty="0" smtClean="0"/>
              <a:t> TSVV-5 and ACH VTT meeting </a:t>
            </a:r>
            <a:r>
              <a:rPr lang="en-GB" sz="1400" dirty="0" smtClean="0"/>
              <a:t>| 29.06.2021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29/06/2021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euro-fusion.org/event/1183/sessions/605/attachments/1606/3124/EIRENE_DCoC_v2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eirene.de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overview for discussion of the cooperation with ACH-VTT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FP-9: </a:t>
            </a:r>
            <a:r>
              <a:rPr lang="en-US" sz="2400" dirty="0" smtClean="0">
                <a:solidFill>
                  <a:srgbClr val="C00000"/>
                </a:solidFill>
              </a:rPr>
              <a:t>TSVV </a:t>
            </a:r>
            <a:r>
              <a:rPr lang="en-US" sz="2400" dirty="0">
                <a:solidFill>
                  <a:srgbClr val="C00000"/>
                </a:solidFill>
              </a:rPr>
              <a:t>Task </a:t>
            </a:r>
            <a:r>
              <a:rPr lang="en-US" sz="2400" dirty="0" smtClean="0">
                <a:solidFill>
                  <a:srgbClr val="C00000"/>
                </a:solidFill>
              </a:rPr>
              <a:t>5  </a:t>
            </a:r>
            <a:r>
              <a:rPr lang="en-US" sz="2400" i="1" dirty="0" smtClean="0"/>
              <a:t>“Neutral </a:t>
            </a:r>
            <a:r>
              <a:rPr lang="en-US" sz="2400" i="1" dirty="0"/>
              <a:t>Gas Dynamics in the </a:t>
            </a:r>
            <a:r>
              <a:rPr lang="en-US" sz="2400" i="1" dirty="0" smtClean="0"/>
              <a:t>Edge”</a:t>
            </a:r>
            <a:endParaRPr lang="en-GB" sz="2400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" y="93736"/>
            <a:ext cx="1470513" cy="5242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3" y="124624"/>
            <a:ext cx="1535880" cy="4223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63" y="79423"/>
            <a:ext cx="735289" cy="5045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732" y="79422"/>
            <a:ext cx="1232367" cy="490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51" y="86170"/>
            <a:ext cx="1800200" cy="4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EIRENE-NGM: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c</a:t>
            </a:r>
            <a:r>
              <a:rPr lang="en-GB" sz="2800" dirty="0" smtClean="0">
                <a:solidFill>
                  <a:srgbClr val="C00000"/>
                </a:solidFill>
              </a:rPr>
              <a:t>ode leaning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805" y="555526"/>
            <a:ext cx="7457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details see TSVV-5 FP-9 proposal: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D1.a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D1.b, D4.a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D4.c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D4.d</a:t>
            </a:r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ideas: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Segregation of the compact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numeric core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starter/interfaces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should be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of any branching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(geometry, specific parameters for the application cases etc.) – core input should be minimized to “really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know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should be sufficiently flexible for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decomposition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balancing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schemes; suitable for all variations of the code including FKH.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Parallelization optimisation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probably with some parameters and clear procedures for their adjustment.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HPC-conform interfaces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codes from the other TSVVs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CFD-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 from TSVV-3 (B2 as part of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SOLPS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 first to go.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EMC3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(3D!) is also very important to ensure the variability.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ions (tracked on EIRENE side), FKH, etc. may lead to challenges!..</a:t>
            </a:r>
            <a:endParaRPr lang="en-GB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Utilizing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programming/IT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and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HDF5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output (future: parallel writing on HPCs?)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discussion: using of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OOP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(modern Fortran or even C++?)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69591" y="613901"/>
            <a:ext cx="1485423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Code-camp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like“ event is expected in Sep 2021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Details are still under debate…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69591" y="3795886"/>
            <a:ext cx="148542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 and support from the ACH can be very valuable!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69590" y="2414268"/>
            <a:ext cx="1485423" cy="116955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a strategy letting all other  development to go in parallel…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008" y="68610"/>
            <a:ext cx="8130400" cy="342900"/>
          </a:xfrm>
        </p:spPr>
        <p:txBody>
          <a:bodyPr/>
          <a:lstStyle/>
          <a:p>
            <a:r>
              <a:rPr lang="en-GB" sz="2200" dirty="0" smtClean="0">
                <a:solidFill>
                  <a:srgbClr val="C00000"/>
                </a:solidFill>
              </a:rPr>
              <a:t>EUDAT for saving EIRENE/NGM runs</a:t>
            </a: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54036"/>
            <a:ext cx="4812340" cy="32915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508104" y="6861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https://www.eudat.eu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3968" y="542558"/>
            <a:ext cx="4792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We need to have seamless data transfer with HPC, so our option is “</a:t>
            </a:r>
            <a:r>
              <a:rPr lang="en-GB" sz="1300" b="1" dirty="0" smtClean="0">
                <a:solidFill>
                  <a:srgbClr val="C00000"/>
                </a:solidFill>
              </a:rPr>
              <a:t>B2STAGE</a:t>
            </a:r>
            <a:r>
              <a:rPr lang="en-GB" sz="1300" dirty="0" smtClean="0"/>
              <a:t>”, however we can also use </a:t>
            </a:r>
            <a:r>
              <a:rPr lang="en-GB" sz="1300" b="1" dirty="0" smtClean="0">
                <a:solidFill>
                  <a:srgbClr val="003399"/>
                </a:solidFill>
              </a:rPr>
              <a:t>“B2SHARE” (plus “OOath2” access, versioning)</a:t>
            </a:r>
            <a:r>
              <a:rPr lang="en-GB" sz="1300" dirty="0" smtClean="0"/>
              <a:t> for some of the metadata e.g. instead of </a:t>
            </a:r>
            <a:r>
              <a:rPr lang="en-GB" sz="1300" b="1" dirty="0" smtClean="0">
                <a:solidFill>
                  <a:srgbClr val="003399"/>
                </a:solidFill>
              </a:rPr>
              <a:t>SCIEBO</a:t>
            </a:r>
            <a:endParaRPr lang="ru-RU" sz="1300" b="1" dirty="0">
              <a:solidFill>
                <a:srgbClr val="003399"/>
              </a:solidFill>
            </a:endParaRPr>
          </a:p>
          <a:p>
            <a:r>
              <a:rPr lang="ru-RU" sz="13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13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B2Drop “NF_NGM” requested, next step is testing . . .</a:t>
            </a:r>
            <a:endParaRPr lang="de-DE" sz="1300" b="1" i="1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701" y="542558"/>
            <a:ext cx="40799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Flexible, World-wide access “</a:t>
            </a:r>
            <a:r>
              <a:rPr lang="de-DE" sz="1400" dirty="0" smtClean="0"/>
              <a:t>B2ACCESS“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</a:t>
            </a:r>
            <a:r>
              <a:rPr lang="de-DE" sz="1400" b="1" dirty="0" err="1" smtClean="0">
                <a:solidFill>
                  <a:srgbClr val="C00000"/>
                </a:solidFill>
              </a:rPr>
              <a:t>certificate</a:t>
            </a:r>
            <a:r>
              <a:rPr lang="de-DE" sz="1400" b="1" dirty="0" smtClean="0">
                <a:solidFill>
                  <a:srgbClr val="C00000"/>
                </a:solidFill>
              </a:rPr>
              <a:t> (e.g. FZJ), </a:t>
            </a:r>
            <a:r>
              <a:rPr lang="de-DE" sz="1400" dirty="0" err="1" smtClean="0"/>
              <a:t>google</a:t>
            </a:r>
            <a:r>
              <a:rPr lang="de-DE" sz="1400" dirty="0" smtClean="0"/>
              <a:t> ID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EUDAT ID</a:t>
            </a:r>
          </a:p>
          <a:p>
            <a:r>
              <a:rPr lang="en-GB" sz="1400" b="1" i="1" dirty="0" smtClean="0">
                <a:solidFill>
                  <a:srgbClr val="C00000"/>
                </a:solidFill>
              </a:rPr>
              <a:t>  </a:t>
            </a:r>
            <a:r>
              <a:rPr lang="en-GB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sz="1400" b="1" i="1" dirty="0" smtClean="0">
                <a:solidFill>
                  <a:srgbClr val="C00000"/>
                </a:solidFill>
              </a:rPr>
              <a:t>One can define groups of users e.g. “NGM</a:t>
            </a:r>
          </a:p>
          <a:p>
            <a:r>
              <a:rPr lang="en-GB" sz="1400" b="1" i="1" dirty="0">
                <a:solidFill>
                  <a:srgbClr val="C00000"/>
                </a:solidFill>
              </a:rPr>
              <a:t> </a:t>
            </a:r>
            <a:r>
              <a:rPr lang="en-GB" sz="1400" b="1" i="1" dirty="0" smtClean="0">
                <a:solidFill>
                  <a:srgbClr val="C00000"/>
                </a:solidFill>
              </a:rPr>
              <a:t>      developers”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B2DROP cloud (</a:t>
            </a:r>
            <a:r>
              <a:rPr lang="en-GB" sz="1400" b="1" dirty="0" smtClean="0">
                <a:solidFill>
                  <a:srgbClr val="C00000"/>
                </a:solidFill>
              </a:rPr>
              <a:t>20Gb per user!</a:t>
            </a:r>
            <a:r>
              <a:rPr lang="en-GB" sz="1400" dirty="0" smtClean="0"/>
              <a:t>) – </a:t>
            </a:r>
            <a:r>
              <a:rPr lang="en-GB" sz="1400" dirty="0" smtClean="0">
                <a:solidFill>
                  <a:srgbClr val="0070C0"/>
                </a:solidFill>
              </a:rPr>
              <a:t>sufficient?!.</a:t>
            </a:r>
            <a:br>
              <a:rPr lang="en-GB" sz="1400" dirty="0" smtClean="0">
                <a:solidFill>
                  <a:srgbClr val="0070C0"/>
                </a:solidFill>
              </a:rPr>
            </a:br>
            <a:r>
              <a:rPr lang="en-GB" sz="1400" dirty="0" smtClean="0">
                <a:solidFill>
                  <a:srgbClr val="0070C0"/>
                </a:solidFill>
              </a:rPr>
              <a:t>Free and easy to get for any of TSVV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B2SAFE – unlimited additional volumes of data in full agreement with organization policies.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C00000"/>
                </a:solidFill>
              </a:rPr>
              <a:t>B2STAGE</a:t>
            </a:r>
            <a:r>
              <a:rPr lang="en-GB" sz="1400" dirty="0" smtClean="0"/>
              <a:t>: </a:t>
            </a:r>
            <a:r>
              <a:rPr lang="en-US" sz="1400" dirty="0"/>
              <a:t>extension of the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iRODS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system with a </a:t>
            </a:r>
            <a:r>
              <a:rPr lang="en-US" sz="1400" dirty="0" err="1"/>
              <a:t>GridFTP</a:t>
            </a:r>
            <a:r>
              <a:rPr lang="en-US" sz="1400" dirty="0"/>
              <a:t> </a:t>
            </a:r>
            <a:r>
              <a:rPr lang="en-US" sz="1400" dirty="0" smtClean="0"/>
              <a:t>interface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Consider using </a:t>
            </a:r>
            <a:r>
              <a:rPr lang="en-US" sz="1400" dirty="0" err="1" smtClean="0"/>
              <a:t>SimDB</a:t>
            </a:r>
            <a:r>
              <a:rPr lang="en-US" sz="1400" dirty="0" smtClean="0"/>
              <a:t> as backbone for organization of folders/catalogs at B2SAFE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We can get </a:t>
            </a:r>
            <a:r>
              <a:rPr lang="en-GB" sz="1400" b="1" dirty="0" smtClean="0">
                <a:solidFill>
                  <a:srgbClr val="C00000"/>
                </a:solidFill>
              </a:rPr>
              <a:t>support </a:t>
            </a:r>
            <a:r>
              <a:rPr lang="en-GB" sz="1400" dirty="0" smtClean="0"/>
              <a:t>for installing/maintaining the system from </a:t>
            </a:r>
            <a:r>
              <a:rPr lang="en-GB" sz="1400" dirty="0" err="1" smtClean="0"/>
              <a:t>Juelich</a:t>
            </a:r>
            <a:r>
              <a:rPr lang="en-GB" sz="1400" dirty="0" smtClean="0"/>
              <a:t> Supercomputing Centre (</a:t>
            </a:r>
            <a:r>
              <a:rPr lang="en-GB" sz="1400" b="1" dirty="0" smtClean="0">
                <a:solidFill>
                  <a:srgbClr val="C00000"/>
                </a:solidFill>
              </a:rPr>
              <a:t>JSC</a:t>
            </a:r>
            <a:r>
              <a:rPr lang="en-GB" sz="1400" dirty="0" smtClean="0"/>
              <a:t>)</a:t>
            </a:r>
          </a:p>
        </p:txBody>
      </p:sp>
      <p:sp>
        <p:nvSpPr>
          <p:cNvPr id="10" name="Stern mit 5 Zacken 9"/>
          <p:cNvSpPr/>
          <p:nvPr/>
        </p:nvSpPr>
        <p:spPr>
          <a:xfrm>
            <a:off x="8316416" y="2067694"/>
            <a:ext cx="288032" cy="288032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4083918" y="774357"/>
            <a:ext cx="258890" cy="200446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1691680" y="3147814"/>
            <a:ext cx="258890" cy="200446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2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 licencing - User Agreement  (UA)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62753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Old UA</a:t>
            </a:r>
            <a:r>
              <a:rPr lang="en-GB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acknowledgement of FZJ origin of EIRENE, non-military use, non-commercial use,  no </a:t>
            </a:r>
            <a:r>
              <a:rPr lang="en-GB" dirty="0" smtClean="0"/>
              <a:t>cost/liability </a:t>
            </a:r>
            <a:r>
              <a:rPr lang="en-GB" dirty="0" smtClean="0"/>
              <a:t>for FZJ, etc</a:t>
            </a:r>
            <a:r>
              <a:rPr lang="en-GB" dirty="0" smtClean="0"/>
              <a:t>.</a:t>
            </a:r>
            <a:endParaRPr lang="en-GB" dirty="0"/>
          </a:p>
          <a:p>
            <a:endParaRPr lang="en-GB" b="1" u="sng" dirty="0" smtClean="0"/>
          </a:p>
          <a:p>
            <a:r>
              <a:rPr lang="en-GB" b="1" u="sng" dirty="0" smtClean="0"/>
              <a:t>New UA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Based on copyleft licence (however </a:t>
            </a:r>
            <a:r>
              <a:rPr lang="en-GB" dirty="0" smtClean="0"/>
              <a:t>GPL3.0 occurs to be not </a:t>
            </a:r>
            <a:r>
              <a:rPr lang="en-GB" dirty="0" smtClean="0"/>
              <a:t>suitable).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Similar declarative statements as in the old 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More clear statement about the EIRENE-based publications.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Developers and users are divided into “basic” and “associated” ones (AD).</a:t>
            </a:r>
          </a:p>
          <a:p>
            <a:endParaRPr lang="en-GB" dirty="0"/>
          </a:p>
          <a:p>
            <a:r>
              <a:rPr lang="en-GB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GB" i="1" dirty="0" smtClean="0">
                <a:solidFill>
                  <a:srgbClr val="003399"/>
                </a:solidFill>
              </a:rPr>
              <a:t>ADs get more rights on decision-making, direct access to the repository, etc.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GB" i="1" dirty="0" smtClean="0">
                <a:solidFill>
                  <a:srgbClr val="003399"/>
                </a:solidFill>
              </a:rPr>
              <a:t>ADs </a:t>
            </a:r>
            <a:r>
              <a:rPr lang="en-GB" i="1" dirty="0" smtClean="0">
                <a:solidFill>
                  <a:srgbClr val="003399"/>
                </a:solidFill>
              </a:rPr>
              <a:t>must keep to the “Developer Code of Conduct” (see at </a:t>
            </a:r>
            <a:r>
              <a:rPr lang="en-GB" i="1" dirty="0" smtClean="0">
                <a:solidFill>
                  <a:srgbClr val="003399"/>
                </a:solidFill>
                <a:hlinkClick r:id="rId2"/>
              </a:rPr>
              <a:t>INDICO</a:t>
            </a:r>
            <a:r>
              <a:rPr lang="en-GB" i="1" dirty="0" smtClean="0">
                <a:solidFill>
                  <a:srgbClr val="003399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en-GB" i="1" dirty="0">
              <a:solidFill>
                <a:srgbClr val="003399"/>
              </a:solidFill>
            </a:endParaRPr>
          </a:p>
          <a:p>
            <a:r>
              <a:rPr lang="en-GB" i="1" dirty="0" smtClean="0">
                <a:solidFill>
                  <a:srgbClr val="FF33CC"/>
                </a:solidFill>
              </a:rPr>
              <a:t>Current status: </a:t>
            </a:r>
            <a:r>
              <a:rPr lang="en-GB" i="1" dirty="0">
                <a:solidFill>
                  <a:srgbClr val="FF33CC"/>
                </a:solidFill>
              </a:rPr>
              <a:t>w</a:t>
            </a:r>
            <a:r>
              <a:rPr lang="en-GB" i="1" dirty="0" smtClean="0">
                <a:solidFill>
                  <a:srgbClr val="FF33CC"/>
                </a:solidFill>
              </a:rPr>
              <a:t>e wait for the document version from the FZ J</a:t>
            </a:r>
            <a:r>
              <a:rPr lang="de-DE" i="1" dirty="0" smtClean="0">
                <a:solidFill>
                  <a:srgbClr val="FF33CC"/>
                </a:solidFill>
              </a:rPr>
              <a:t>ü</a:t>
            </a:r>
            <a:r>
              <a:rPr lang="en-GB" i="1" dirty="0" smtClean="0">
                <a:solidFill>
                  <a:srgbClr val="FF33CC"/>
                </a:solidFill>
              </a:rPr>
              <a:t>lich lawyers…</a:t>
            </a:r>
            <a:endParaRPr lang="en-GB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658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/>
          <p:cNvSpPr/>
          <p:nvPr/>
        </p:nvSpPr>
        <p:spPr>
          <a:xfrm>
            <a:off x="3770221" y="555526"/>
            <a:ext cx="5328592" cy="4320479"/>
          </a:xfrm>
          <a:prstGeom prst="roundRect">
            <a:avLst>
              <a:gd name="adj" fmla="val 4357"/>
            </a:avLst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45846" y="555526"/>
            <a:ext cx="3510520" cy="4248471"/>
          </a:xfrm>
          <a:prstGeom prst="roundRect">
            <a:avLst>
              <a:gd name="adj" fmla="val 435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28" y="60175"/>
            <a:ext cx="8222057" cy="342900"/>
          </a:xfrm>
        </p:spPr>
        <p:txBody>
          <a:bodyPr/>
          <a:lstStyle/>
          <a:p>
            <a:r>
              <a:rPr lang="en-GB" sz="2600" dirty="0" smtClean="0">
                <a:solidFill>
                  <a:srgbClr val="C00000"/>
                </a:solidFill>
              </a:rPr>
              <a:t>From EIRENE to “neutral gas module” in E-TASC</a:t>
            </a:r>
            <a:endParaRPr lang="de-DE" sz="2600" dirty="0">
              <a:solidFill>
                <a:srgbClr val="C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848350"/>
            <a:ext cx="2743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2000">
                <a:solidFill>
                  <a:srgbClr val="122468"/>
                </a:solidFill>
              </a:rPr>
              <a:t>Computational Grid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80849" y="593359"/>
            <a:ext cx="3230669" cy="1226915"/>
          </a:xfrm>
          <a:prstGeom prst="roundRect">
            <a:avLst>
              <a:gd name="adj" fmla="val 887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EIRENE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Solid math basis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Well established code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Strong AMNS data collection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00490" y="1972725"/>
            <a:ext cx="33913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- </a:t>
            </a:r>
            <a:r>
              <a:rPr lang="en-GB" sz="1600" b="1" i="1" dirty="0" smtClean="0">
                <a:solidFill>
                  <a:srgbClr val="C00000"/>
                </a:solidFill>
              </a:rPr>
              <a:t>A</a:t>
            </a:r>
            <a:r>
              <a:rPr lang="de-DE" sz="1600" b="1" i="1" dirty="0" smtClean="0">
                <a:solidFill>
                  <a:srgbClr val="C00000"/>
                </a:solidFill>
              </a:rPr>
              <a:t>&amp;M </a:t>
            </a:r>
            <a:r>
              <a:rPr lang="de-DE" sz="1600" b="1" i="1" dirty="0" err="1" smtClean="0">
                <a:solidFill>
                  <a:srgbClr val="C00000"/>
                </a:solidFill>
              </a:rPr>
              <a:t>data</a:t>
            </a:r>
            <a:r>
              <a:rPr lang="de-DE" sz="1600" b="1" i="1" dirty="0" smtClean="0">
                <a:solidFill>
                  <a:srgbClr val="C00000"/>
                </a:solidFill>
              </a:rPr>
              <a:t> </a:t>
            </a:r>
            <a:r>
              <a:rPr lang="de-DE" sz="1600" b="1" i="1" dirty="0" err="1" smtClean="0">
                <a:solidFill>
                  <a:srgbClr val="C00000"/>
                </a:solidFill>
              </a:rPr>
              <a:t>and</a:t>
            </a:r>
            <a:r>
              <a:rPr lang="de-DE" sz="1600" b="1" i="1" dirty="0" smtClean="0">
                <a:solidFill>
                  <a:srgbClr val="C00000"/>
                </a:solidFill>
              </a:rPr>
              <a:t> </a:t>
            </a:r>
            <a:r>
              <a:rPr lang="de-DE" sz="1600" b="1" i="1" dirty="0" err="1" smtClean="0">
                <a:solidFill>
                  <a:srgbClr val="C00000"/>
                </a:solidFill>
              </a:rPr>
              <a:t>tools</a:t>
            </a:r>
            <a:r>
              <a:rPr lang="en-GB" sz="1600" b="1" i="1" dirty="0" smtClean="0">
                <a:solidFill>
                  <a:srgbClr val="C0000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solidFill>
                  <a:srgbClr val="C00000"/>
                </a:solidFill>
              </a:rPr>
              <a:t>AMJUEL</a:t>
            </a:r>
            <a:r>
              <a:rPr lang="de-DE" sz="1600" b="1" i="1" dirty="0" smtClean="0">
                <a:solidFill>
                  <a:srgbClr val="C00000"/>
                </a:solidFill>
              </a:rPr>
              <a:t>,</a:t>
            </a:r>
            <a:r>
              <a:rPr lang="en-GB" sz="1600" b="1" i="1" dirty="0" smtClean="0">
                <a:solidFill>
                  <a:srgbClr val="C00000"/>
                </a:solidFill>
              </a:rPr>
              <a:t>HYDHEL,</a:t>
            </a:r>
            <a:r>
              <a:rPr lang="de-DE" sz="1600" b="1" i="1" dirty="0" smtClean="0">
                <a:solidFill>
                  <a:srgbClr val="C00000"/>
                </a:solidFill>
              </a:rPr>
              <a:t>H2VIBR, . . .</a:t>
            </a:r>
          </a:p>
          <a:p>
            <a:endParaRPr lang="en-GB" sz="1600" b="1" dirty="0"/>
          </a:p>
          <a:p>
            <a:r>
              <a:rPr lang="en-GB" sz="1600" b="1" dirty="0" smtClean="0"/>
              <a:t>- Manual, visualization, Git repository</a:t>
            </a:r>
          </a:p>
          <a:p>
            <a:endParaRPr lang="en-GB" sz="1600" b="1" dirty="0"/>
          </a:p>
          <a:p>
            <a:r>
              <a:rPr lang="en-GB" sz="1600" b="1" dirty="0" smtClean="0"/>
              <a:t>- Interfaces to CFD codes: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i="1" dirty="0" smtClean="0"/>
              <a:t>B2 (SOLPS), Edge2D, EMC3…</a:t>
            </a:r>
          </a:p>
          <a:p>
            <a:endParaRPr lang="en-GB" sz="1600" dirty="0"/>
          </a:p>
          <a:p>
            <a:r>
              <a:rPr lang="en-GB" sz="1600" b="1" dirty="0" smtClean="0"/>
              <a:t>- Improved I/O (pilot TSVV):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i="1" dirty="0" smtClean="0"/>
              <a:t>JSON input, HDF5 output 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3805410" y="593359"/>
            <a:ext cx="5231086" cy="3680843"/>
          </a:xfrm>
          <a:prstGeom prst="roundRect">
            <a:avLst>
              <a:gd name="adj" fmla="val 59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 EIRENE as NGM inside </a:t>
            </a:r>
            <a:r>
              <a:rPr lang="en-GB" b="1" dirty="0" err="1" smtClean="0">
                <a:solidFill>
                  <a:schemeClr val="tx1"/>
                </a:solidFill>
              </a:rPr>
              <a:t>EUROFusion</a:t>
            </a:r>
            <a:r>
              <a:rPr lang="en-GB" b="1" dirty="0" smtClean="0">
                <a:solidFill>
                  <a:schemeClr val="tx1"/>
                </a:solidFill>
              </a:rPr>
              <a:t> E-TASC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</a:rPr>
              <a:t>Suitable for highly radiative divertor</a:t>
            </a:r>
            <a:r>
              <a:rPr lang="en-US" sz="1600" b="1" dirty="0">
                <a:solidFill>
                  <a:schemeClr val="tx1"/>
                </a:solidFill>
              </a:rPr>
              <a:t>, huge amounts of </a:t>
            </a:r>
            <a:r>
              <a:rPr lang="en-US" sz="1600" b="1" dirty="0" smtClean="0">
                <a:solidFill>
                  <a:schemeClr val="tx1"/>
                </a:solidFill>
              </a:rPr>
              <a:t>cells, including photon-tracing and other effects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Time-dependent mode 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Modernized code well suitable for</a:t>
            </a:r>
            <a:r>
              <a:rPr lang="en-GB" sz="1600" b="1" dirty="0" smtClean="0">
                <a:solidFill>
                  <a:schemeClr val="tx1"/>
                </a:solidFill>
              </a:rPr>
              <a:t> HPC </a:t>
            </a:r>
            <a:r>
              <a:rPr lang="en-GB" sz="1600" dirty="0" smtClean="0">
                <a:solidFill>
                  <a:schemeClr val="tx1"/>
                </a:solidFill>
              </a:rPr>
              <a:t>use. </a:t>
            </a:r>
            <a:r>
              <a:rPr lang="en-GB" sz="1600" b="1" dirty="0" smtClean="0">
                <a:solidFill>
                  <a:schemeClr val="tx1"/>
                </a:solidFill>
              </a:rPr>
              <a:t>MPI-OpenMP parallelization</a:t>
            </a:r>
            <a:r>
              <a:rPr lang="en-GB" sz="1600" dirty="0" smtClean="0">
                <a:solidFill>
                  <a:schemeClr val="tx1"/>
                </a:solidFill>
              </a:rPr>
              <a:t> with good weak scaling (GPU use… may evolve with support from Hub)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Revisited code structure including </a:t>
            </a:r>
            <a:r>
              <a:rPr lang="en-GB" sz="1600" b="1" dirty="0" smtClean="0">
                <a:solidFill>
                  <a:schemeClr val="tx1"/>
                </a:solidFill>
              </a:rPr>
              <a:t>segregating of a compact core</a:t>
            </a:r>
            <a:r>
              <a:rPr lang="en-GB" sz="1600" dirty="0" smtClean="0">
                <a:solidFill>
                  <a:schemeClr val="tx1"/>
                </a:solidFill>
              </a:rPr>
              <a:t> and </a:t>
            </a:r>
            <a:r>
              <a:rPr lang="en-GB" sz="1600" b="1" dirty="0" smtClean="0">
                <a:solidFill>
                  <a:schemeClr val="tx1"/>
                </a:solidFill>
              </a:rPr>
              <a:t>domain decomposition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Universal interface </a:t>
            </a:r>
            <a:r>
              <a:rPr lang="en-GB" sz="1600" dirty="0" smtClean="0">
                <a:solidFill>
                  <a:schemeClr val="tx1"/>
                </a:solidFill>
              </a:rPr>
              <a:t>to other codes (IMAS-based)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rgbClr val="C00000"/>
                </a:solidFill>
              </a:rPr>
              <a:t>Improved A</a:t>
            </a:r>
            <a:r>
              <a:rPr lang="de-DE" sz="1600" b="1" dirty="0" smtClean="0">
                <a:solidFill>
                  <a:srgbClr val="C00000"/>
                </a:solidFill>
              </a:rPr>
              <a:t>&amp;M </a:t>
            </a:r>
            <a:r>
              <a:rPr lang="de-DE" sz="1600" b="1" dirty="0" err="1" smtClean="0">
                <a:solidFill>
                  <a:srgbClr val="C00000"/>
                </a:solidFill>
              </a:rPr>
              <a:t>database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–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data</a:t>
            </a:r>
            <a:r>
              <a:rPr lang="de-DE" sz="1600" dirty="0" smtClean="0">
                <a:solidFill>
                  <a:srgbClr val="C00000"/>
                </a:solidFill>
              </a:rPr>
              <a:t>,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parameters</a:t>
            </a:r>
            <a:r>
              <a:rPr lang="de-DE" sz="1600" dirty="0" smtClean="0">
                <a:solidFill>
                  <a:srgbClr val="C00000"/>
                </a:solidFill>
              </a:rPr>
              <a:t>,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validation</a:t>
            </a:r>
            <a:r>
              <a:rPr lang="de-DE" sz="1600" dirty="0" smtClean="0">
                <a:solidFill>
                  <a:srgbClr val="C00000"/>
                </a:solidFill>
              </a:rPr>
              <a:t>,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systematic</a:t>
            </a:r>
            <a:r>
              <a:rPr lang="de-DE" sz="1600" dirty="0" smtClean="0">
                <a:solidFill>
                  <a:srgbClr val="C00000"/>
                </a:solidFill>
              </a:rPr>
              <a:t>, …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Numerical algorithms including FKH</a:t>
            </a:r>
          </a:p>
        </p:txBody>
      </p:sp>
      <p:sp>
        <p:nvSpPr>
          <p:cNvPr id="27" name="Rechteck 26"/>
          <p:cNvSpPr/>
          <p:nvPr/>
        </p:nvSpPr>
        <p:spPr>
          <a:xfrm>
            <a:off x="3824635" y="427316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New: portfolio of simulation cases</a:t>
            </a:r>
            <a:r>
              <a:rPr lang="en-GB" sz="1600" dirty="0" smtClean="0"/>
              <a:t> with related catalogued central storage of runs and systematic CI cases</a:t>
            </a:r>
          </a:p>
        </p:txBody>
      </p:sp>
      <p:sp>
        <p:nvSpPr>
          <p:cNvPr id="20" name="Gestreifter Pfeil nach rechts 19"/>
          <p:cNvSpPr/>
          <p:nvPr/>
        </p:nvSpPr>
        <p:spPr>
          <a:xfrm>
            <a:off x="3203848" y="971934"/>
            <a:ext cx="720079" cy="5223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8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14008" y="68610"/>
            <a:ext cx="8568952" cy="342900"/>
          </a:xfrm>
        </p:spPr>
        <p:txBody>
          <a:bodyPr/>
          <a:lstStyle/>
          <a:p>
            <a:pPr>
              <a:defRPr/>
            </a:pPr>
            <a:r>
              <a:rPr lang="en-GB" sz="2200" dirty="0">
                <a:solidFill>
                  <a:srgbClr val="C00000"/>
                </a:solidFill>
              </a:rPr>
              <a:t>EIRENE applications </a:t>
            </a:r>
            <a:r>
              <a:rPr lang="en-GB" sz="2200" dirty="0" smtClean="0">
                <a:solidFill>
                  <a:srgbClr val="C00000"/>
                </a:solidFill>
              </a:rPr>
              <a:t>types - categorisation</a:t>
            </a:r>
            <a:endParaRPr lang="en-GB" sz="2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e 3"/>
          <p:cNvGraphicFramePr>
            <a:graphicFrameLocks noGrp="1"/>
          </p:cNvGraphicFramePr>
          <p:nvPr/>
        </p:nvGraphicFramePr>
        <p:xfrm>
          <a:off x="35496" y="555526"/>
          <a:ext cx="8850481" cy="4248474"/>
        </p:xfrm>
        <a:graphic>
          <a:graphicData uri="http://schemas.openxmlformats.org/drawingml/2006/table">
            <a:tbl>
              <a:tblPr firstRow="1" bandRow="1"/>
              <a:tblGrid>
                <a:gridCol w="170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1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aim/type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Aims for this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Typical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4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Test code functionality and convergence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Test performance (including parallelization, new features etc.)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Abstract geometry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Flexible and easy defining of input parameters like density gradients.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72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Test impact of real, often 3D, geometry and characteristic parameters on the reasonability of results. 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Demonstrate availability (sufficient memory, performance, etc.)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Geometry and other input parameters are often simplified</a:t>
                      </a:r>
                      <a:endParaRPr/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Many physical processes can be neglected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3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1"/>
                        <a:t/>
                      </a:r>
                      <a:br>
                        <a:rPr lang="en-GB" sz="1600" b="1"/>
                      </a:b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Simulate results to be compared  with experimental observations.</a:t>
                      </a:r>
                      <a:endParaRPr dirty="0"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Draw conclusions on adequacy and accuracy of the model.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Real existing experiments 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Synthetic diagnostics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Realistic and detailed geometry and other input parameters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72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Use model to investigate realistic parameter rages, and key acting effects for future devices.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Provide data and insight for design of the machine, its duty cycle and plasma scenario.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Tests of model scalability, self-consistency and plausibility of results.</a:t>
                      </a:r>
                      <a:endParaRPr dirty="0"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Parameter scans for answering design, safety and similar issues.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lussdiagramm: Alternativer Prozess 5"/>
          <p:cNvSpPr/>
          <p:nvPr/>
        </p:nvSpPr>
        <p:spPr bwMode="auto">
          <a:xfrm>
            <a:off x="189370" y="1162140"/>
            <a:ext cx="1296144" cy="43204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Verification</a:t>
            </a:r>
          </a:p>
        </p:txBody>
      </p:sp>
      <p:sp>
        <p:nvSpPr>
          <p:cNvPr id="7" name="Flussdiagramm: Alternativer Prozess 11"/>
          <p:cNvSpPr/>
          <p:nvPr/>
        </p:nvSpPr>
        <p:spPr bwMode="auto">
          <a:xfrm>
            <a:off x="189370" y="2139702"/>
            <a:ext cx="1296144" cy="64807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Test on relevant scale</a:t>
            </a:r>
          </a:p>
        </p:txBody>
      </p:sp>
      <p:sp>
        <p:nvSpPr>
          <p:cNvPr id="8" name="Flussdiagramm: Alternativer Prozess 12"/>
          <p:cNvSpPr/>
          <p:nvPr/>
        </p:nvSpPr>
        <p:spPr bwMode="auto">
          <a:xfrm>
            <a:off x="189370" y="3108203"/>
            <a:ext cx="1296144" cy="432048"/>
          </a:xfrm>
          <a:prstGeom prst="flowChartAlternateProcess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Validation</a:t>
            </a:r>
          </a:p>
        </p:txBody>
      </p:sp>
      <p:sp>
        <p:nvSpPr>
          <p:cNvPr id="9" name="Flussdiagramm: Alternativer Prozess 13"/>
          <p:cNvSpPr/>
          <p:nvPr/>
        </p:nvSpPr>
        <p:spPr bwMode="auto">
          <a:xfrm>
            <a:off x="199667" y="3977135"/>
            <a:ext cx="1296144" cy="754855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Predictive modelling and design</a:t>
            </a:r>
          </a:p>
        </p:txBody>
      </p:sp>
    </p:spTree>
    <p:extLst>
      <p:ext uri="{BB962C8B-B14F-4D97-AF65-F5344CB8AC3E}">
        <p14:creationId xmlns:p14="http://schemas.microsoft.com/office/powerpoint/2010/main" val="24717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344" y="68611"/>
            <a:ext cx="8778472" cy="342900"/>
          </a:xfrm>
        </p:spPr>
        <p:txBody>
          <a:bodyPr/>
          <a:lstStyle/>
          <a:p>
            <a:pPr>
              <a:defRPr/>
            </a:pPr>
            <a:r>
              <a:rPr lang="en-GB" sz="2100" dirty="0">
                <a:solidFill>
                  <a:srgbClr val="C00000"/>
                </a:solidFill>
              </a:rPr>
              <a:t>EIRENE </a:t>
            </a:r>
            <a:r>
              <a:rPr lang="en-GB" sz="2100" dirty="0" smtClean="0"/>
              <a:t>(</a:t>
            </a:r>
            <a:r>
              <a:rPr lang="en-GB" sz="2100" i="1" dirty="0" smtClean="0"/>
              <a:t>“E-”</a:t>
            </a:r>
            <a:r>
              <a:rPr lang="en-GB" sz="2100" dirty="0" smtClean="0"/>
              <a:t>) </a:t>
            </a:r>
            <a:r>
              <a:rPr lang="en-GB" sz="2100" dirty="0" smtClean="0">
                <a:solidFill>
                  <a:srgbClr val="C00000"/>
                </a:solidFill>
              </a:rPr>
              <a:t>application portfolio </a:t>
            </a:r>
            <a:r>
              <a:rPr lang="en-GB" sz="2100" dirty="0" smtClean="0"/>
              <a:t>(discussion in progress . . .)</a:t>
            </a:r>
            <a:endParaRPr lang="en-GB" sz="2100" dirty="0"/>
          </a:p>
        </p:txBody>
      </p:sp>
      <p:graphicFrame>
        <p:nvGraphicFramePr>
          <p:cNvPr id="5" name="Tabelle 3"/>
          <p:cNvGraphicFramePr>
            <a:graphicFrameLocks noGrp="1"/>
          </p:cNvGraphicFramePr>
          <p:nvPr>
            <p:extLst/>
          </p:nvPr>
        </p:nvGraphicFramePr>
        <p:xfrm>
          <a:off x="35496" y="555527"/>
          <a:ext cx="9001000" cy="4246199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41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/>
                        <a:t>aim/type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/>
                        <a:t>ITER/DEMO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dirty="0"/>
                        <a:t>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dirty="0"/>
                        <a:t>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/>
                        <a:t>W7-X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Linear devices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04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Slab-ITER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B2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-E, 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FKH, …, usable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for most run types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Slab-JET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B2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-E</a:t>
                      </a: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Edge2D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-E, 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FKH, parallelization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i="0" dirty="0"/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Slab-AUG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(</a:t>
                      </a:r>
                      <a:r>
                        <a:rPr lang="en-GB" sz="120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B2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-E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 need for that</a:t>
                      </a:r>
                      <a:endParaRPr lang="en-GB" sz="1200" b="1" dirty="0">
                        <a:solidFill>
                          <a:srgbClr val="00B0F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63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strike="noStrike" dirty="0" smtClean="0">
                          <a:latin typeface="Arial"/>
                          <a:cs typeface="Arial"/>
                        </a:rPr>
                        <a:t>ITER </a:t>
                      </a:r>
                      <a:r>
                        <a:rPr lang="en-GB" sz="1200" strike="noStrike" dirty="0">
                          <a:latin typeface="Arial"/>
                          <a:cs typeface="Arial"/>
                        </a:rPr>
                        <a:t>case 2275 </a:t>
                      </a:r>
                      <a:r>
                        <a:rPr lang="en-GB" sz="1200" strike="noStrike" dirty="0" smtClean="0">
                          <a:latin typeface="Arial"/>
                          <a:cs typeface="Arial"/>
                        </a:rPr>
                        <a:t>(no</a:t>
                      </a:r>
                      <a:r>
                        <a:rPr lang="en-GB" sz="1200" strike="noStrike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strike="noStrike" baseline="0" dirty="0" err="1" smtClean="0">
                          <a:latin typeface="Arial"/>
                          <a:cs typeface="Arial"/>
                        </a:rPr>
                        <a:t>molec</a:t>
                      </a:r>
                      <a:r>
                        <a:rPr lang="en-GB" sz="1200" strike="noStrike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strike="noStrike" baseline="0" dirty="0" err="1" smtClean="0">
                          <a:latin typeface="Arial"/>
                          <a:cs typeface="Arial"/>
                        </a:rPr>
                        <a:t>S.Carli</a:t>
                      </a:r>
                      <a:r>
                        <a:rPr lang="en-GB" sz="1200" strike="noStrike" dirty="0" smtClean="0">
                          <a:latin typeface="Arial"/>
                          <a:cs typeface="Arial"/>
                        </a:rPr>
                        <a:t>)</a:t>
                      </a:r>
                      <a:endParaRPr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FKH-</a:t>
                      </a:r>
                      <a:r>
                        <a:rPr lang="en-GB" sz="1200" dirty="0" err="1" smtClean="0">
                          <a:latin typeface="Arial"/>
                          <a:cs typeface="+mn-cs"/>
                        </a:rPr>
                        <a:t>SpH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FKH-</a:t>
                      </a:r>
                      <a:r>
                        <a:rPr lang="en-GB" sz="1200" dirty="0" err="1" smtClean="0">
                          <a:latin typeface="Arial"/>
                          <a:cs typeface="+mn-cs"/>
                        </a:rPr>
                        <a:t>mMH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parallelization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Can</a:t>
                      </a:r>
                      <a:r>
                        <a:rPr lang="en-GB" sz="1200" baseline="0" dirty="0" smtClean="0">
                          <a:latin typeface="Arial"/>
                          <a:cs typeface="+mn-cs"/>
                        </a:rPr>
                        <a:t> be done,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of particular</a:t>
                      </a:r>
                      <a:r>
                        <a:rPr lang="en-GB" sz="1200" baseline="0" dirty="0" smtClean="0">
                          <a:latin typeface="Arial"/>
                          <a:cs typeface="+mn-cs"/>
                        </a:rPr>
                        <a:t> value for TSVV-5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-EMC3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200" dirty="0" err="1" smtClean="0">
                          <a:latin typeface="Arial"/>
                          <a:cs typeface="Arial"/>
                        </a:rPr>
                        <a:t>D.Harting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reason to be separate from validation cases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2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1"/>
                        <a:t/>
                      </a:r>
                      <a:br>
                        <a:rPr lang="en-GB" sz="1600" b="1"/>
                      </a:b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GB" sz="1200" dirty="0">
                          <a:latin typeface="Arial"/>
                          <a:cs typeface="Arial"/>
                        </a:rPr>
                        <a:t>-Edge2D, 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SOLPS</a:t>
                      </a:r>
                    </a:p>
                    <a:p>
                      <a:pPr marL="228600" indent="-228600">
                        <a:buFontTx/>
                        <a:buAutoNum type="arabicParenR"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M18-27 L-mode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 T5 </a:t>
                      </a: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000" b="1" dirty="0" err="1" smtClean="0">
                          <a:latin typeface="Arial"/>
                          <a:cs typeface="Arial"/>
                        </a:rPr>
                        <a:t>M.Groth</a:t>
                      </a: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228600" indent="-228600">
                        <a:buFontTx/>
                        <a:buAutoNum type="arabicParenR"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C30c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GB" sz="1000" b="1" baseline="0" dirty="0" err="1" smtClean="0">
                          <a:latin typeface="Arial"/>
                          <a:cs typeface="Arial"/>
                        </a:rPr>
                        <a:t>S.Wiesen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228600" indent="-228600">
                        <a:buFontTx/>
                        <a:buAutoNum type="arabicParenR"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M18-39 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000" b="1" baseline="0" dirty="0" err="1" smtClean="0">
                          <a:latin typeface="Arial"/>
                          <a:cs typeface="Arial"/>
                        </a:rPr>
                        <a:t>E.Kaveeva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0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?AUG…Similarity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with JET?..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baseline="0" dirty="0" smtClean="0">
                        <a:latin typeface="Arial"/>
                        <a:cs typeface="Arial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TCV?..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Need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one, pending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E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-B2 Magnum-PSI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(focus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on MAR and photon trapping)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63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Future: </a:t>
                      </a:r>
                      <a:r>
                        <a:rPr lang="en-GB" sz="1000" dirty="0" smtClean="0">
                          <a:latin typeface="Arial"/>
                          <a:cs typeface="Arial"/>
                        </a:rPr>
                        <a:t>SOLPS-ITER,</a:t>
                      </a:r>
                      <a:r>
                        <a:rPr lang="en-GB" sz="1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000" dirty="0" smtClean="0">
                          <a:latin typeface="Arial"/>
                          <a:cs typeface="Arial"/>
                        </a:rPr>
                        <a:t>baseline with extended</a:t>
                      </a:r>
                      <a:r>
                        <a:rPr lang="en-GB" sz="1000" baseline="0" dirty="0" smtClean="0">
                          <a:latin typeface="Arial"/>
                          <a:cs typeface="Arial"/>
                        </a:rPr>
                        <a:t> grid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For starters: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000" b="0" baseline="0" dirty="0" smtClean="0">
                          <a:latin typeface="Arial"/>
                          <a:cs typeface="Arial"/>
                        </a:rPr>
                        <a:t>reference SOLPS4.3 case (</a:t>
                      </a:r>
                      <a:r>
                        <a:rPr lang="en-GB" sz="1000" b="0" baseline="0" dirty="0" err="1" smtClean="0">
                          <a:latin typeface="Arial"/>
                          <a:cs typeface="Arial"/>
                        </a:rPr>
                        <a:t>A.Kukushkin</a:t>
                      </a:r>
                      <a:r>
                        <a:rPr lang="en-GB" sz="1000" b="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0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E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-B2 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JULE-PSI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lussdiagramm: Alternativer Prozess 5"/>
          <p:cNvSpPr/>
          <p:nvPr/>
        </p:nvSpPr>
        <p:spPr bwMode="auto">
          <a:xfrm>
            <a:off x="110768" y="1161777"/>
            <a:ext cx="1296144" cy="43204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Verification</a:t>
            </a:r>
          </a:p>
        </p:txBody>
      </p:sp>
      <p:sp>
        <p:nvSpPr>
          <p:cNvPr id="7" name="Flussdiagramm: Alternativer Prozess 11"/>
          <p:cNvSpPr/>
          <p:nvPr/>
        </p:nvSpPr>
        <p:spPr bwMode="auto">
          <a:xfrm>
            <a:off x="89783" y="2032554"/>
            <a:ext cx="1296144" cy="64807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 dirty="0">
                <a:solidFill>
                  <a:schemeClr val="tx1"/>
                </a:solidFill>
                <a:latin typeface="Arial"/>
                <a:cs typeface="Arial"/>
              </a:rPr>
              <a:t>Test on relevant scale</a:t>
            </a:r>
          </a:p>
        </p:txBody>
      </p:sp>
      <p:sp>
        <p:nvSpPr>
          <p:cNvPr id="8" name="Flussdiagramm: Alternativer Prozess 12"/>
          <p:cNvSpPr/>
          <p:nvPr/>
        </p:nvSpPr>
        <p:spPr bwMode="auto">
          <a:xfrm>
            <a:off x="109856" y="3119356"/>
            <a:ext cx="1296144" cy="432048"/>
          </a:xfrm>
          <a:prstGeom prst="flowChartAlternateProcess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Validation</a:t>
            </a:r>
          </a:p>
        </p:txBody>
      </p:sp>
      <p:sp>
        <p:nvSpPr>
          <p:cNvPr id="9" name="Flussdiagramm: Alternativer Prozess 13"/>
          <p:cNvSpPr/>
          <p:nvPr/>
        </p:nvSpPr>
        <p:spPr bwMode="auto">
          <a:xfrm>
            <a:off x="109856" y="3939901"/>
            <a:ext cx="1296144" cy="754855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Predictive modelling and design</a:t>
            </a:r>
          </a:p>
        </p:txBody>
      </p:sp>
      <p:sp>
        <p:nvSpPr>
          <p:cNvPr id="10" name="Textfeld 9"/>
          <p:cNvSpPr txBox="1"/>
          <p:nvPr/>
        </p:nvSpPr>
        <p:spPr bwMode="auto">
          <a:xfrm rot="17123432">
            <a:off x="4006309" y="2212902"/>
            <a:ext cx="2855367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500" b="1" dirty="0" smtClean="0"/>
              <a:t>Insufficient motivation </a:t>
            </a:r>
            <a:r>
              <a:rPr lang="en-GB" sz="1500" dirty="0" smtClean="0"/>
              <a:t>for now </a:t>
            </a:r>
          </a:p>
          <a:p>
            <a:r>
              <a:rPr lang="en-GB" sz="1500" dirty="0" smtClean="0"/>
              <a:t>. . . can be reconsidered in future.</a:t>
            </a:r>
            <a:endParaRPr lang="de-DE" sz="1500" dirty="0"/>
          </a:p>
        </p:txBody>
      </p:sp>
      <p:sp>
        <p:nvSpPr>
          <p:cNvPr id="2" name="Rechteckige Legende 1"/>
          <p:cNvSpPr/>
          <p:nvPr/>
        </p:nvSpPr>
        <p:spPr>
          <a:xfrm>
            <a:off x="3131840" y="4083917"/>
            <a:ext cx="3168352" cy="861825"/>
          </a:xfrm>
          <a:prstGeom prst="wedgeRectCallout">
            <a:avLst>
              <a:gd name="adj1" fmla="val -39145"/>
              <a:gd name="adj2" fmla="val -98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Well-established simulation cases for most relevant and representative JET experiments: 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molecular physics and detachment 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PSI in divertor in </a:t>
            </a:r>
            <a:r>
              <a:rPr lang="en-GB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ELMy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H-mode with isotopes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seeded high-radiative scenario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6516216" y="4284989"/>
            <a:ext cx="2520279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500" b="1" u="sng" dirty="0" smtClean="0"/>
              <a:t>System</a:t>
            </a:r>
            <a:r>
              <a:rPr lang="en-GB" sz="1500" b="1" dirty="0" smtClean="0"/>
              <a:t>: focused selection of Interconnected cases</a:t>
            </a:r>
            <a:r>
              <a:rPr lang="en-GB" sz="1500" b="1" dirty="0"/>
              <a:t>! 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424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EIRENE-NGM-DEVELOPERS </a:t>
            </a:r>
            <a:r>
              <a:rPr lang="de-DE" dirty="0" smtClean="0">
                <a:solidFill>
                  <a:srgbClr val="00B0F0"/>
                </a:solidFill>
              </a:rPr>
              <a:t>(TSVV-5)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496" y="480991"/>
            <a:ext cx="68407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D.V.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BORODIN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strike="sngStrike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Schluck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 Wiesen, D. Harting, </a:t>
            </a:r>
            <a:r>
              <a:rPr lang="de-DE" sz="12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P.Börner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S.Brezinsek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Forschungszentrum Jülich, Institut für Energie- und Klimaforschung – Plasmaphysik,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</a:p>
          <a:p>
            <a:pPr algn="just"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W. DEKEYSER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CARLI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BLOMMAERT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N. HORSTEN, W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VAN UYTVEN,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BAELMANS 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Mechanical Engineering,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 MORTIER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G. SAMAEY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Computer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Science,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Marandet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Genesio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Aix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-Marseille Univ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GB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Bufferand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CEA, IRFM,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 WESTERHOF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J.G. MUNOZ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 - Dutch Institute for Fundamental Energy Research,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Eindhoven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Netherlands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GROTH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HOLM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Applied Physics, Aalto University,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Espoo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Finland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LEGGATE                 </a:t>
            </a:r>
            <a:r>
              <a:rPr lang="en-GB" sz="1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 HLST, ACH-MPG</a:t>
            </a:r>
            <a:endParaRPr lang="en-GB" sz="1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DCU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6876256" y="575010"/>
            <a:ext cx="2232248" cy="42720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940152" y="2697659"/>
            <a:ext cx="1120811" cy="20621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the infant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Statue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Cephisodotus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Elder </a:t>
            </a: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Glyptothek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Munich.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" y="571533"/>
            <a:ext cx="2018681" cy="39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ige Legende 4"/>
          <p:cNvSpPr/>
          <p:nvPr/>
        </p:nvSpPr>
        <p:spPr>
          <a:xfrm>
            <a:off x="1331640" y="3148310"/>
            <a:ext cx="1932020" cy="1346837"/>
          </a:xfrm>
          <a:prstGeom prst="wedgeRectCallout">
            <a:avLst>
              <a:gd name="adj1" fmla="val -95057"/>
              <a:gd name="adj2" fmla="val 11404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Gerader Verbinder 5"/>
          <p:cNvCxnSpPr/>
          <p:nvPr/>
        </p:nvCxnSpPr>
        <p:spPr>
          <a:xfrm>
            <a:off x="6290213" y="1944237"/>
            <a:ext cx="586041" cy="1410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lke 6"/>
          <p:cNvSpPr/>
          <p:nvPr/>
        </p:nvSpPr>
        <p:spPr>
          <a:xfrm>
            <a:off x="3350321" y="3148310"/>
            <a:ext cx="3847583" cy="1283209"/>
          </a:xfrm>
          <a:prstGeom prst="cloud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4182806" y="2026236"/>
            <a:ext cx="905772" cy="12586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9165" y="729768"/>
            <a:ext cx="2636827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122468"/>
                </a:solidFill>
              </a:rPr>
              <a:t>Plasma </a:t>
            </a:r>
            <a:r>
              <a:rPr lang="en-GB" altLang="en-US" sz="1400" dirty="0" smtClean="0">
                <a:solidFill>
                  <a:srgbClr val="122468"/>
                </a:solidFill>
              </a:rPr>
              <a:t>flow parameters</a:t>
            </a:r>
            <a:endParaRPr lang="en-GB" altLang="en-US" sz="1400" dirty="0">
              <a:solidFill>
                <a:srgbClr val="122468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49191" y="2525516"/>
            <a:ext cx="2403516" cy="4916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/>
              <a:t>Source terms (Particle, Momentum</a:t>
            </a:r>
            <a:r>
              <a:rPr lang="en-GB" altLang="en-US" sz="1400" dirty="0" smtClean="0"/>
              <a:t>, </a:t>
            </a:r>
            <a:r>
              <a:rPr lang="en-GB" altLang="en-US" sz="1400" dirty="0"/>
              <a:t>Energy)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70873" y="549207"/>
            <a:ext cx="1111651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FF0000"/>
                </a:solidFill>
              </a:rPr>
              <a:t>i</a:t>
            </a:r>
            <a:r>
              <a:rPr lang="en-GB" altLang="en-US" sz="1400" u="sng" dirty="0"/>
              <a:t>croscopic: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66423" y="555420"/>
            <a:ext cx="1195007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0070C0"/>
                </a:solidFill>
              </a:rPr>
              <a:t>a</a:t>
            </a:r>
            <a:r>
              <a:rPr lang="en-GB" altLang="en-US" sz="1400" u="sng" dirty="0"/>
              <a:t>croscopic: </a:t>
            </a:r>
          </a:p>
        </p:txBody>
      </p:sp>
      <p:sp>
        <p:nvSpPr>
          <p:cNvPr id="13" name="Wolke 12"/>
          <p:cNvSpPr/>
          <p:nvPr/>
        </p:nvSpPr>
        <p:spPr>
          <a:xfrm>
            <a:off x="4716258" y="1382113"/>
            <a:ext cx="2006988" cy="721977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 EIRENE volume 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06486" y="212458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dirty="0"/>
          </a:p>
        </p:txBody>
      </p:sp>
      <p:sp>
        <p:nvSpPr>
          <p:cNvPr id="15" name="Pfeil nach unten 14"/>
          <p:cNvSpPr/>
          <p:nvPr/>
        </p:nvSpPr>
        <p:spPr>
          <a:xfrm rot="5400000">
            <a:off x="6967209" y="2552803"/>
            <a:ext cx="250138" cy="43204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08302" y="2528763"/>
            <a:ext cx="1753065" cy="187153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>
                <a:cs typeface="Arial" panose="020B0604020202020204" pitchFamily="34" charset="0"/>
              </a:rPr>
              <a:t>CRMs </a:t>
            </a:r>
            <a:endParaRPr lang="en-GB" altLang="de-DE" sz="1400" dirty="0" smtClean="0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 smtClean="0">
                <a:cs typeface="Arial" panose="020B0604020202020204" pitchFamily="34" charset="0"/>
              </a:rPr>
              <a:t>(</a:t>
            </a:r>
            <a:r>
              <a:rPr lang="en-GB" altLang="de-DE" sz="1400" dirty="0">
                <a:cs typeface="Arial" panose="020B0604020202020204" pitchFamily="34" charset="0"/>
              </a:rPr>
              <a:t>HYDKIN, AMJUEL, ADAS, </a:t>
            </a:r>
            <a:r>
              <a:rPr lang="en-GB" altLang="de-DE" sz="1400" dirty="0" smtClean="0">
                <a:cs typeface="Arial" panose="020B0604020202020204" pitchFamily="34" charset="0"/>
              </a:rPr>
              <a:t>…)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>
                <a:sym typeface="Wingdings" panose="05000000000000000000" pitchFamily="2" charset="2"/>
              </a:rPr>
              <a:t>f</a:t>
            </a:r>
            <a:r>
              <a:rPr lang="en-GB" altLang="en-US" sz="1400" dirty="0" smtClean="0">
                <a:sym typeface="Wingdings" panose="05000000000000000000" pitchFamily="2" charset="2"/>
              </a:rPr>
              <a:t>or atomic and molecular neutrals       </a:t>
            </a:r>
            <a:r>
              <a:rPr lang="en-GB" altLang="en-US" sz="1400" dirty="0" smtClean="0"/>
              <a:t>H,H</a:t>
            </a:r>
            <a:r>
              <a:rPr lang="en-GB" altLang="en-US" sz="1400" dirty="0"/>
              <a:t>*,H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(v),H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*,H</a:t>
            </a:r>
            <a:r>
              <a:rPr lang="en-GB" altLang="en-US" sz="1400" baseline="30000" dirty="0"/>
              <a:t>-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baseline="30000" dirty="0" smtClean="0"/>
              <a:t>+</a:t>
            </a:r>
            <a:r>
              <a:rPr lang="en-GB" altLang="en-US" sz="1400" dirty="0" smtClean="0"/>
              <a:t>,…, impurities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/>
              <a:t>Ionisation, CX, recombination etc.</a:t>
            </a:r>
            <a:endParaRPr lang="en-GB" altLang="en-US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046125" y="2147485"/>
            <a:ext cx="2111323" cy="8696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>
                <a:cs typeface="Arial" panose="020B0604020202020204" pitchFamily="34" charset="0"/>
              </a:rPr>
              <a:t>2D or 3D Volume grid (e.g. tetraeder) adopted for current magnetic configuration </a:t>
            </a:r>
            <a:endParaRPr lang="en-GB" altLang="en-US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38" y="3192569"/>
            <a:ext cx="1124189" cy="864555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3833105" y="3367077"/>
            <a:ext cx="1056776" cy="779552"/>
            <a:chOff x="3443199" y="3234219"/>
            <a:chExt cx="1099255" cy="894173"/>
          </a:xfrm>
        </p:grpSpPr>
        <p:cxnSp>
          <p:nvCxnSpPr>
            <p:cNvPr id="20" name="Gerader Verbinder 19"/>
            <p:cNvCxnSpPr/>
            <p:nvPr/>
          </p:nvCxnSpPr>
          <p:spPr>
            <a:xfrm flipH="1">
              <a:off x="3869188" y="3234219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 flipH="1">
              <a:off x="3458968" y="3522416"/>
              <a:ext cx="103663" cy="58959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>
              <a:off x="3443199" y="412370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4407094" y="3517986"/>
              <a:ext cx="121527" cy="6104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>
              <a:off x="3443770" y="3843586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 flipV="1">
              <a:off x="3872091" y="3836057"/>
              <a:ext cx="551850" cy="289993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>
              <a:off x="3562429" y="3530391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>
              <a:off x="3562429" y="3253114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 flipV="1">
              <a:off x="3994972" y="3240342"/>
              <a:ext cx="547482" cy="28252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 rot="21418751">
            <a:off x="2038124" y="4038550"/>
            <a:ext cx="996999" cy="284806"/>
            <a:chOff x="2540822" y="4550300"/>
            <a:chExt cx="989388" cy="284806"/>
          </a:xfrm>
        </p:grpSpPr>
        <p:cxnSp>
          <p:nvCxnSpPr>
            <p:cNvPr id="30" name="Gerader Verbinder 29"/>
            <p:cNvCxnSpPr/>
            <p:nvPr/>
          </p:nvCxnSpPr>
          <p:spPr>
            <a:xfrm flipH="1">
              <a:off x="2540822" y="4827577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H="1">
              <a:off x="2540822" y="4550300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 flipV="1">
              <a:off x="2975605" y="4551186"/>
              <a:ext cx="554605" cy="262220"/>
            </a:xfrm>
            <a:prstGeom prst="line">
              <a:avLst/>
            </a:prstGeom>
            <a:ln w="19050">
              <a:solidFill>
                <a:srgbClr val="00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e 32"/>
          <p:cNvSpPr/>
          <p:nvPr/>
        </p:nvSpPr>
        <p:spPr>
          <a:xfrm>
            <a:off x="5986151" y="3756853"/>
            <a:ext cx="648072" cy="395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4933270" y="3357533"/>
            <a:ext cx="928816" cy="745529"/>
            <a:chOff x="5874774" y="3364745"/>
            <a:chExt cx="1001480" cy="924260"/>
          </a:xfrm>
        </p:grpSpPr>
        <p:cxnSp>
          <p:nvCxnSpPr>
            <p:cNvPr id="35" name="Gerader Verbinder 34"/>
            <p:cNvCxnSpPr/>
            <p:nvPr/>
          </p:nvCxnSpPr>
          <p:spPr>
            <a:xfrm flipH="1">
              <a:off x="6300192" y="3394832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flipH="1">
              <a:off x="5886455" y="3364745"/>
              <a:ext cx="541783" cy="91673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H="1">
              <a:off x="5874774" y="428147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6428239" y="3372274"/>
              <a:ext cx="448015" cy="909202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H="1">
              <a:off x="5874774" y="4004199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 flipV="1">
              <a:off x="6300192" y="4011728"/>
              <a:ext cx="554605" cy="26222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5888499" y="3357320"/>
            <a:ext cx="755664" cy="671341"/>
            <a:chOff x="4104279" y="3364745"/>
            <a:chExt cx="1331817" cy="935197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4321437" y="3372274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321851" y="4008403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>
              <a:off x="4327693" y="3364745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5428368" y="3364745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H="1">
              <a:off x="4104280" y="401172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4104808" y="3646028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4104279" y="4281476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H="1">
              <a:off x="4104279" y="3650029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5204954" y="3650029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H="1">
              <a:off x="4107734" y="3368250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5200974" y="337405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 flipH="1">
              <a:off x="5209008" y="4018187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Nach unten gekrümmter Pfeil 53"/>
          <p:cNvSpPr/>
          <p:nvPr/>
        </p:nvSpPr>
        <p:spPr>
          <a:xfrm flipV="1">
            <a:off x="4056007" y="1801211"/>
            <a:ext cx="3036274" cy="692498"/>
          </a:xfrm>
          <a:prstGeom prst="curvedDownArrow">
            <a:avLst>
              <a:gd name="adj1" fmla="val 25509"/>
              <a:gd name="adj2" fmla="val 50043"/>
              <a:gd name="adj3" fmla="val 25000"/>
            </a:avLst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5" name="Nach unten gekrümmter Pfeil 54"/>
          <p:cNvSpPr/>
          <p:nvPr/>
        </p:nvSpPr>
        <p:spPr>
          <a:xfrm>
            <a:off x="3947728" y="1021023"/>
            <a:ext cx="3144552" cy="635329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6" name="Pfeil nach unten 55"/>
          <p:cNvSpPr/>
          <p:nvPr/>
        </p:nvSpPr>
        <p:spPr>
          <a:xfrm>
            <a:off x="2936865" y="1810356"/>
            <a:ext cx="235364" cy="37572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Nach unten gekrümmter Pfeil 56"/>
          <p:cNvSpPr/>
          <p:nvPr/>
        </p:nvSpPr>
        <p:spPr>
          <a:xfrm flipH="1" flipV="1">
            <a:off x="4157447" y="1619579"/>
            <a:ext cx="3290427" cy="911879"/>
          </a:xfrm>
          <a:prstGeom prst="curvedDownArrow">
            <a:avLst>
              <a:gd name="adj1" fmla="val 26615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164288" y="822711"/>
            <a:ext cx="1899946" cy="12931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EIRENE-NGM: </a:t>
            </a:r>
            <a:r>
              <a:rPr lang="en-GB" altLang="en-US" sz="1400" dirty="0"/>
              <a:t>a</a:t>
            </a:r>
            <a:r>
              <a:rPr lang="en-GB" altLang="en-US" sz="1400" b="1" dirty="0"/>
              <a:t> </a:t>
            </a:r>
            <a:r>
              <a:rPr lang="en-GB" altLang="en-US" sz="1400" dirty="0" smtClean="0"/>
              <a:t>3D3v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MC </a:t>
            </a:r>
            <a:r>
              <a:rPr lang="en-GB" altLang="en-US" sz="1400" dirty="0"/>
              <a:t>multi-species transport </a:t>
            </a:r>
            <a:r>
              <a:rPr lang="en-GB" altLang="en-US" sz="1400" dirty="0" smtClean="0"/>
              <a:t>code incl</a:t>
            </a:r>
            <a:r>
              <a:rPr lang="en-GB" altLang="en-US" sz="1400" dirty="0"/>
              <a:t>. radiation transfer</a:t>
            </a:r>
            <a:r>
              <a:rPr lang="en-GB" altLang="en-US" sz="1400" dirty="0" smtClean="0"/>
              <a:t>, </a:t>
            </a:r>
            <a:r>
              <a:rPr lang="en-GB" altLang="en-US" sz="1400" b="1" u="sng" dirty="0" smtClean="0">
                <a:solidFill>
                  <a:srgbClr val="FF0000"/>
                </a:solidFill>
              </a:rPr>
              <a:t>kinetic</a:t>
            </a:r>
            <a:r>
              <a:rPr lang="en-GB" altLang="en-US" sz="1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or </a:t>
            </a:r>
            <a:r>
              <a:rPr lang="en-GB" altLang="en-US" sz="1400" b="1" dirty="0" smtClean="0">
                <a:solidFill>
                  <a:srgbClr val="0070C0"/>
                </a:solidFill>
              </a:rPr>
              <a:t>F-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K</a:t>
            </a:r>
            <a:r>
              <a:rPr lang="en-GB" altLang="en-US" sz="1400" dirty="0" smtClean="0"/>
              <a:t> hybrid</a:t>
            </a:r>
            <a:r>
              <a:rPr lang="en-GB" altLang="en-US" sz="1400" dirty="0" smtClean="0">
                <a:solidFill>
                  <a:srgbClr val="122468"/>
                </a:solidFill>
              </a:rPr>
              <a:t>.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053087" y="844986"/>
            <a:ext cx="2122039" cy="1092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0070C0"/>
                </a:solidFill>
              </a:rPr>
              <a:t>CFD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codes (computational </a:t>
            </a:r>
            <a:r>
              <a:rPr lang="en-GB" altLang="en-US" sz="1400" b="1" u="sng" dirty="0" smtClean="0">
                <a:solidFill>
                  <a:srgbClr val="0070C0"/>
                </a:solidFill>
              </a:rPr>
              <a:t>fluid</a:t>
            </a:r>
            <a:r>
              <a:rPr lang="en-GB" altLang="en-US" sz="1400" dirty="0" smtClean="0"/>
              <a:t> dynamic):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B2, Edge2D, EMC3, SOLEdge3X, etc…</a:t>
            </a:r>
            <a:endParaRPr lang="en-GB" altLang="en-US" sz="1400" dirty="0"/>
          </a:p>
        </p:txBody>
      </p:sp>
      <p:sp>
        <p:nvSpPr>
          <p:cNvPr id="60" name="Pfeil nach oben und unten 59"/>
          <p:cNvSpPr/>
          <p:nvPr/>
        </p:nvSpPr>
        <p:spPr>
          <a:xfrm>
            <a:off x="8037853" y="2067694"/>
            <a:ext cx="216024" cy="504056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6" name="Gerader Verbinder 65"/>
          <p:cNvCxnSpPr/>
          <p:nvPr/>
        </p:nvCxnSpPr>
        <p:spPr>
          <a:xfrm flipH="1">
            <a:off x="2473287" y="3978465"/>
            <a:ext cx="585060" cy="58553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H="1">
            <a:off x="3038136" y="3978465"/>
            <a:ext cx="20211" cy="296686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ern mit 5 Zacken 67"/>
          <p:cNvSpPr/>
          <p:nvPr/>
        </p:nvSpPr>
        <p:spPr>
          <a:xfrm>
            <a:off x="2389258" y="4142544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tern mit 5 Zacken 68"/>
          <p:cNvSpPr/>
          <p:nvPr/>
        </p:nvSpPr>
        <p:spPr>
          <a:xfrm>
            <a:off x="4176164" y="3978465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ihandform 69"/>
          <p:cNvSpPr/>
          <p:nvPr/>
        </p:nvSpPr>
        <p:spPr>
          <a:xfrm>
            <a:off x="4259766" y="1935728"/>
            <a:ext cx="1071748" cy="577013"/>
          </a:xfrm>
          <a:custGeom>
            <a:avLst/>
            <a:gdLst>
              <a:gd name="connsiteX0" fmla="*/ 1063083 w 1071748"/>
              <a:gd name="connsiteY0" fmla="*/ 577013 h 577013"/>
              <a:gd name="connsiteX1" fmla="*/ 1048214 w 1071748"/>
              <a:gd name="connsiteY1" fmla="*/ 517540 h 577013"/>
              <a:gd name="connsiteX2" fmla="*/ 862361 w 1071748"/>
              <a:gd name="connsiteY2" fmla="*/ 287082 h 577013"/>
              <a:gd name="connsiteX3" fmla="*/ 297366 w 1071748"/>
              <a:gd name="connsiteY3" fmla="*/ 547277 h 577013"/>
              <a:gd name="connsiteX4" fmla="*/ 431180 w 1071748"/>
              <a:gd name="connsiteY4" fmla="*/ 4584 h 577013"/>
              <a:gd name="connsiteX5" fmla="*/ 0 w 1071748"/>
              <a:gd name="connsiteY5" fmla="*/ 331687 h 5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748" h="577013">
                <a:moveTo>
                  <a:pt x="1063083" y="577013"/>
                </a:moveTo>
                <a:cubicBezTo>
                  <a:pt x="1072375" y="571437"/>
                  <a:pt x="1081668" y="565862"/>
                  <a:pt x="1048214" y="517540"/>
                </a:cubicBezTo>
                <a:cubicBezTo>
                  <a:pt x="1014760" y="469218"/>
                  <a:pt x="987502" y="282126"/>
                  <a:pt x="862361" y="287082"/>
                </a:cubicBezTo>
                <a:cubicBezTo>
                  <a:pt x="737220" y="292038"/>
                  <a:pt x="369229" y="594360"/>
                  <a:pt x="297366" y="547277"/>
                </a:cubicBezTo>
                <a:cubicBezTo>
                  <a:pt x="225502" y="500194"/>
                  <a:pt x="480741" y="40516"/>
                  <a:pt x="431180" y="4584"/>
                </a:cubicBezTo>
                <a:cubicBezTo>
                  <a:pt x="381619" y="-31348"/>
                  <a:pt x="190809" y="150169"/>
                  <a:pt x="0" y="33168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ihandform 70"/>
          <p:cNvSpPr/>
          <p:nvPr/>
        </p:nvSpPr>
        <p:spPr>
          <a:xfrm>
            <a:off x="6035888" y="2041519"/>
            <a:ext cx="1130629" cy="463788"/>
          </a:xfrm>
          <a:custGeom>
            <a:avLst/>
            <a:gdLst>
              <a:gd name="connsiteX0" fmla="*/ 639 w 1130629"/>
              <a:gd name="connsiteY0" fmla="*/ 463788 h 463788"/>
              <a:gd name="connsiteX1" fmla="*/ 141888 w 1130629"/>
              <a:gd name="connsiteY1" fmla="*/ 173857 h 463788"/>
              <a:gd name="connsiteX2" fmla="*/ 877868 w 1130629"/>
              <a:gd name="connsiteY2" fmla="*/ 434052 h 463788"/>
              <a:gd name="connsiteX3" fmla="*/ 617673 w 1130629"/>
              <a:gd name="connsiteY3" fmla="*/ 2871 h 463788"/>
              <a:gd name="connsiteX4" fmla="*/ 1130629 w 1130629"/>
              <a:gd name="connsiteY4" fmla="*/ 240764 h 4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629" h="463788">
                <a:moveTo>
                  <a:pt x="639" y="463788"/>
                </a:moveTo>
                <a:cubicBezTo>
                  <a:pt x="-1839" y="321300"/>
                  <a:pt x="-4317" y="178813"/>
                  <a:pt x="141888" y="173857"/>
                </a:cubicBezTo>
                <a:cubicBezTo>
                  <a:pt x="288093" y="168901"/>
                  <a:pt x="798571" y="462550"/>
                  <a:pt x="877868" y="434052"/>
                </a:cubicBezTo>
                <a:cubicBezTo>
                  <a:pt x="957166" y="405554"/>
                  <a:pt x="575546" y="35086"/>
                  <a:pt x="617673" y="2871"/>
                </a:cubicBezTo>
                <a:cubicBezTo>
                  <a:pt x="659800" y="-29344"/>
                  <a:pt x="1043897" y="219700"/>
                  <a:pt x="1130629" y="24076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>
          <a:xfrm>
            <a:off x="31820" y="53209"/>
            <a:ext cx="8222057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What is EIRENE in a nutshell (e.g. in SOLPS)?..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54" grpId="0" animBg="1"/>
      <p:bldP spid="56" grpId="0" animBg="1"/>
      <p:bldP spid="60" grpId="0" animBg="1"/>
      <p:bldP spid="68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DCA55278-18CB-45A2-BB45-60DB95F60EB6}"/>
              </a:ext>
            </a:extLst>
          </p:cNvPr>
          <p:cNvGrpSpPr/>
          <p:nvPr/>
        </p:nvGrpSpPr>
        <p:grpSpPr>
          <a:xfrm>
            <a:off x="1041882" y="2695737"/>
            <a:ext cx="3170078" cy="1126898"/>
            <a:chOff x="243388" y="2912615"/>
            <a:chExt cx="4208387" cy="554895"/>
          </a:xfrm>
        </p:grpSpPr>
        <p:sp>
          <p:nvSpPr>
            <p:cNvPr id="34" name="Textfeld 45">
              <a:extLst>
                <a:ext uri="{FF2B5EF4-FFF2-40B4-BE49-F238E27FC236}">
                  <a16:creationId xmlns:a16="http://schemas.microsoft.com/office/drawing/2014/main" id="{A8F8A32F-0665-4C73-91E4-7047C2F3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88" y="2912615"/>
              <a:ext cx="4208387" cy="370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dirty="0"/>
                <a:t>Spatial FKH</a:t>
              </a:r>
              <a:endParaRPr lang="en-GB" sz="1400" dirty="0">
                <a:cs typeface="Arial"/>
              </a:endParaRP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AB7D5EF5-FEAE-44D7-9B1A-9819A9D0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28" y="3265320"/>
              <a:ext cx="4176464" cy="20219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GB" sz="100" dirty="0">
                <a:cs typeface="Arial"/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311" y="-7062"/>
            <a:ext cx="8334000" cy="491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Fluid-kinetic hybridization (FKH)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11"/>
          <p:cNvSpPr>
            <a:spLocks/>
          </p:cNvSpPr>
          <p:nvPr/>
        </p:nvSpPr>
        <p:spPr bwMode="auto">
          <a:xfrm>
            <a:off x="2840931" y="4868745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Trapezoid 32"/>
          <p:cNvSpPr/>
          <p:nvPr/>
        </p:nvSpPr>
        <p:spPr bwMode="auto">
          <a:xfrm rot="16199999">
            <a:off x="4451806" y="-3428736"/>
            <a:ext cx="240387" cy="8928994"/>
          </a:xfrm>
          <a:prstGeom prst="trapezoid">
            <a:avLst>
              <a:gd name="adj" fmla="val 428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                                                 Accuracy</a:t>
            </a:r>
          </a:p>
        </p:txBody>
      </p:sp>
      <p:sp>
        <p:nvSpPr>
          <p:cNvPr id="9" name="Trapezoid 39"/>
          <p:cNvSpPr/>
          <p:nvPr/>
        </p:nvSpPr>
        <p:spPr bwMode="auto">
          <a:xfrm rot="5400000" flipV="1">
            <a:off x="4469203" y="1124212"/>
            <a:ext cx="216024" cy="7045442"/>
          </a:xfrm>
          <a:prstGeom prst="trapezoid">
            <a:avLst>
              <a:gd name="adj" fmla="val 44037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                                Seamless in volume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extfeld 41"/>
          <p:cNvSpPr>
            <a:spLocks/>
          </p:cNvSpPr>
          <p:nvPr/>
        </p:nvSpPr>
        <p:spPr bwMode="auto">
          <a:xfrm>
            <a:off x="1041881" y="1491042"/>
            <a:ext cx="730842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Hybrid Fluid-Kinetic approach (FKH)</a:t>
            </a:r>
            <a:endParaRPr dirty="0"/>
          </a:p>
        </p:txBody>
      </p:sp>
      <p:sp>
        <p:nvSpPr>
          <p:cNvPr id="13" name="Textfeld 43"/>
          <p:cNvSpPr>
            <a:spLocks/>
          </p:cNvSpPr>
          <p:nvPr/>
        </p:nvSpPr>
        <p:spPr bwMode="auto">
          <a:xfrm>
            <a:off x="1041882" y="3324729"/>
            <a:ext cx="238439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Firm domain allocation</a:t>
            </a:r>
            <a:endParaRPr dirty="0"/>
          </a:p>
        </p:txBody>
      </p:sp>
      <p:sp>
        <p:nvSpPr>
          <p:cNvPr id="14" name="Textfeld 44"/>
          <p:cNvSpPr>
            <a:spLocks/>
          </p:cNvSpPr>
          <p:nvPr/>
        </p:nvSpPr>
        <p:spPr bwMode="auto">
          <a:xfrm>
            <a:off x="2258857" y="4067314"/>
            <a:ext cx="195310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/>
              <a:t>Evapor</a:t>
            </a:r>
            <a:r>
              <a:rPr lang="en-GB" dirty="0"/>
              <a:t>./</a:t>
            </a:r>
            <a:r>
              <a:rPr lang="en-GB" dirty="0" err="1"/>
              <a:t>condens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5" name="Textfeld 45"/>
          <p:cNvSpPr>
            <a:spLocks/>
          </p:cNvSpPr>
          <p:nvPr/>
        </p:nvSpPr>
        <p:spPr bwMode="auto">
          <a:xfrm>
            <a:off x="4355976" y="2705380"/>
            <a:ext cx="3743959" cy="80021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Micro-macro FKH (mMH)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b="1" dirty="0" smtClean="0">
                <a:solidFill>
                  <a:srgbClr val="FF0000"/>
                </a:solidFill>
                <a:cs typeface="Arial"/>
              </a:rPr>
              <a:t>Cancellation error</a:t>
            </a:r>
            <a:r>
              <a:rPr lang="en-GB" sz="1400" dirty="0" smtClean="0">
                <a:cs typeface="Arial"/>
              </a:rPr>
              <a:t> </a:t>
            </a:r>
            <a:r>
              <a:rPr lang="en-GB" sz="1400" dirty="0">
                <a:cs typeface="Arial"/>
              </a:rPr>
              <a:t>(</a:t>
            </a:r>
            <a:r>
              <a:rPr lang="en-GB" sz="1400" dirty="0" smtClean="0">
                <a:cs typeface="Arial"/>
              </a:rPr>
              <a:t>can be suppressed </a:t>
            </a:r>
            <a:r>
              <a:rPr lang="en-GB" sz="1400" dirty="0">
                <a:cs typeface="Arial"/>
              </a:rPr>
              <a:t>by enforcing positivity)</a:t>
            </a:r>
          </a:p>
        </p:txBody>
      </p:sp>
      <p:sp>
        <p:nvSpPr>
          <p:cNvPr id="16" name="Trapezoid 47"/>
          <p:cNvSpPr/>
          <p:nvPr/>
        </p:nvSpPr>
        <p:spPr bwMode="auto">
          <a:xfrm rot="5400000">
            <a:off x="4452447" y="-3213354"/>
            <a:ext cx="239105" cy="8928993"/>
          </a:xfrm>
          <a:prstGeom prst="trapezoid">
            <a:avLst>
              <a:gd name="adj" fmla="val 4282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       Code performance</a:t>
            </a:r>
          </a:p>
        </p:txBody>
      </p:sp>
      <p:sp>
        <p:nvSpPr>
          <p:cNvPr id="17" name="Textfeld 48"/>
          <p:cNvSpPr>
            <a:spLocks/>
          </p:cNvSpPr>
          <p:nvPr/>
        </p:nvSpPr>
        <p:spPr bwMode="auto">
          <a:xfrm>
            <a:off x="4355976" y="2042508"/>
            <a:ext cx="388843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/>
              <a:t>Asymptotic-Preserving MC </a:t>
            </a:r>
            <a:r>
              <a:rPr lang="en-GB" dirty="0"/>
              <a:t>(APMC)</a:t>
            </a:r>
          </a:p>
        </p:txBody>
      </p:sp>
      <p:sp>
        <p:nvSpPr>
          <p:cNvPr id="19" name="Textfeld 50"/>
          <p:cNvSpPr>
            <a:spLocks/>
          </p:cNvSpPr>
          <p:nvPr/>
        </p:nvSpPr>
        <p:spPr bwMode="auto">
          <a:xfrm>
            <a:off x="4355976" y="3637460"/>
            <a:ext cx="3743959" cy="80021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cs typeface="Arial"/>
              </a:rPr>
              <a:t>Micro-macro kinetic diffusion (KDMC)</a:t>
            </a:r>
            <a:endParaRPr lang="en-GB" sz="1800" dirty="0">
              <a:cs typeface="Arial"/>
            </a:endParaRPr>
          </a:p>
          <a:p>
            <a:pPr marL="180000" indent="-180000">
              <a:buFontTx/>
              <a:buChar char="-"/>
              <a:defRPr/>
            </a:pPr>
            <a:r>
              <a:rPr lang="en-GB" sz="1400" b="1" dirty="0">
                <a:solidFill>
                  <a:srgbClr val="FF0000"/>
                </a:solidFill>
                <a:cs typeface="Arial"/>
              </a:rPr>
              <a:t>Bias </a:t>
            </a:r>
            <a:r>
              <a:rPr lang="en-GB" sz="1400" b="1" dirty="0" smtClean="0">
                <a:solidFill>
                  <a:srgbClr val="FF0000"/>
                </a:solidFill>
                <a:cs typeface="Arial"/>
              </a:rPr>
              <a:t>error</a:t>
            </a:r>
            <a:r>
              <a:rPr lang="en-GB" sz="1400" dirty="0" smtClean="0">
                <a:cs typeface="Arial"/>
              </a:rPr>
              <a:t> (can be suppressed </a:t>
            </a:r>
            <a:r>
              <a:rPr lang="en-GB" sz="1400" dirty="0">
                <a:cs typeface="Arial"/>
              </a:rPr>
              <a:t>via </a:t>
            </a:r>
            <a:r>
              <a:rPr lang="en-GB" sz="1400" dirty="0" smtClean="0">
                <a:cs typeface="Arial"/>
              </a:rPr>
              <a:t>multi-level)</a:t>
            </a:r>
            <a:endParaRPr lang="en-GB" sz="1400" dirty="0">
              <a:cs typeface="Arial"/>
            </a:endParaRPr>
          </a:p>
          <a:p>
            <a:pPr marL="180000" indent="-180000">
              <a:buFontTx/>
              <a:buChar char="-"/>
              <a:defRPr/>
            </a:pPr>
            <a:r>
              <a:rPr lang="nl-NL" sz="1400" dirty="0" smtClean="0">
                <a:cs typeface="Arial"/>
              </a:rPr>
              <a:t>No coupling with CFD needed</a:t>
            </a:r>
            <a:endParaRPr sz="1400" dirty="0">
              <a:cs typeface="Arial"/>
            </a:endParaRPr>
          </a:p>
        </p:txBody>
      </p:sp>
      <p:sp>
        <p:nvSpPr>
          <p:cNvPr id="20" name="Textfeld 17"/>
          <p:cNvSpPr>
            <a:spLocks/>
          </p:cNvSpPr>
          <p:nvPr/>
        </p:nvSpPr>
        <p:spPr bwMode="auto">
          <a:xfrm>
            <a:off x="1618808" y="3701088"/>
            <a:ext cx="216110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Spatial by source</a:t>
            </a:r>
          </a:p>
        </p:txBody>
      </p:sp>
      <p:sp>
        <p:nvSpPr>
          <p:cNvPr id="10" name="Textfeld 37"/>
          <p:cNvSpPr>
            <a:spLocks/>
          </p:cNvSpPr>
          <p:nvPr/>
        </p:nvSpPr>
        <p:spPr bwMode="auto">
          <a:xfrm>
            <a:off x="107046" y="1489490"/>
            <a:ext cx="93656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 smtClean="0"/>
              <a:t>Fluid,</a:t>
            </a:r>
          </a:p>
          <a:p>
            <a:pPr>
              <a:defRPr/>
            </a:pPr>
            <a:r>
              <a:rPr lang="en-GB" dirty="0" smtClean="0"/>
              <a:t>AFN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0" name="Textfeld 37">
            <a:extLst>
              <a:ext uri="{FF2B5EF4-FFF2-40B4-BE49-F238E27FC236}">
                <a16:creationId xmlns:a16="http://schemas.microsoft.com/office/drawing/2014/main" id="{F2620C86-E94B-492E-9E06-6A0AB9F6E557}"/>
              </a:ext>
            </a:extLst>
          </p:cNvPr>
          <p:cNvSpPr>
            <a:spLocks/>
          </p:cNvSpPr>
          <p:nvPr/>
        </p:nvSpPr>
        <p:spPr bwMode="auto">
          <a:xfrm>
            <a:off x="8099934" y="1489490"/>
            <a:ext cx="936563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 smtClean="0"/>
              <a:t>kinetic,</a:t>
            </a:r>
          </a:p>
          <a:p>
            <a:pPr>
              <a:defRPr/>
            </a:pPr>
            <a:r>
              <a:rPr lang="en-GB" dirty="0" smtClean="0"/>
              <a:t>MC</a:t>
            </a:r>
          </a:p>
          <a:p>
            <a:pPr>
              <a:defRPr/>
            </a:pPr>
            <a:endParaRPr lang="en-GB" dirty="0" smtClean="0"/>
          </a:p>
        </p:txBody>
      </p:sp>
      <p:cxnSp>
        <p:nvCxnSpPr>
          <p:cNvPr id="3" name="Gerader Verbinder 2"/>
          <p:cNvCxnSpPr/>
          <p:nvPr/>
        </p:nvCxnSpPr>
        <p:spPr>
          <a:xfrm>
            <a:off x="179512" y="2553720"/>
            <a:ext cx="86409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2603624" y="513045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hierarchy of neutral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0899" y="77297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70899" y="77356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496" y="75863"/>
            <a:ext cx="8388424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Neutral </a:t>
            </a:r>
            <a:r>
              <a:rPr lang="en-GB" sz="2800" dirty="0">
                <a:solidFill>
                  <a:srgbClr val="C00000"/>
                </a:solidFill>
              </a:rPr>
              <a:t>Gas Dynamics in the Edge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21406431">
            <a:off x="3143078" y="779155"/>
            <a:ext cx="484982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performance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parallelization, refactoring, domain decomposition, I/O for HPC, 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1406431">
            <a:off x="3142448" y="1538206"/>
            <a:ext cx="5644526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physics and features incl. fluid-kinetic hybridisation (FKH) and improved CRMs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1406431">
            <a:off x="3144112" y="2462188"/>
            <a:ext cx="3545599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AMNS data, both in structure/physics and content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1406431">
            <a:off x="3142735" y="3375943"/>
            <a:ext cx="5281064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as NGM – restructuring, interfaces to other codes, time-dependent runs, kinetic ions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406431">
            <a:off x="3143529" y="4173080"/>
            <a:ext cx="42797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with experiments and test of predictive capabilities for ITER and DEMO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6567" y="559787"/>
            <a:ext cx="2389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simulation tool: </a:t>
            </a:r>
          </a:p>
          <a:p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(and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EIRENE-CFD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packages)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http://www.eirene.de/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transform it to IM- and HPC-ready neutral gas module (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EIRENE-NGM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simulations on ITER and DEMO scale with large focus on (semi)detached divertor plasmas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2846" y="489263"/>
            <a:ext cx="272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FP-9 deliverables:</a:t>
            </a:r>
            <a:endParaRPr lang="en-GB" sz="1400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3967240"/>
            <a:ext cx="930011" cy="3315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08321"/>
            <a:ext cx="1008113" cy="2772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55" y="4408321"/>
            <a:ext cx="470477" cy="3146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1" y="4408321"/>
            <a:ext cx="712474" cy="2836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6" y="3979249"/>
            <a:ext cx="1188133" cy="3195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788055"/>
            <a:ext cx="1080120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Crude scheme for the TSVV-5 workflow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475" y="1647136"/>
            <a:ext cx="7272808" cy="5137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D1. HPC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504" y="3038733"/>
            <a:ext cx="7272808" cy="8393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D2. Physics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504" y="577267"/>
            <a:ext cx="7279779" cy="10211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D4. Coding</a:t>
            </a:r>
          </a:p>
        </p:txBody>
      </p:sp>
      <p:sp>
        <p:nvSpPr>
          <p:cNvPr id="8" name="Rechteck 7"/>
          <p:cNvSpPr/>
          <p:nvPr/>
        </p:nvSpPr>
        <p:spPr>
          <a:xfrm>
            <a:off x="114475" y="2211751"/>
            <a:ext cx="7272808" cy="7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D3. AMNS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933675"/>
            <a:ext cx="7272808" cy="820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D5. Testing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425721" y="3087865"/>
            <a:ext cx="420131" cy="3216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18949" y="711640"/>
            <a:ext cx="1080120" cy="3207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18949" y="1120791"/>
            <a:ext cx="1080120" cy="320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24328" y="1528073"/>
            <a:ext cx="1080120" cy="32070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24328" y="1924189"/>
            <a:ext cx="1080120" cy="32070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524328" y="2340341"/>
            <a:ext cx="1080120" cy="32070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347864" y="1691264"/>
            <a:ext cx="1296144" cy="37744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decomposition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789263" y="1284410"/>
            <a:ext cx="1379995" cy="2728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 approach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675645" y="3468459"/>
            <a:ext cx="1416543" cy="373379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CRMs for molecules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755765" y="3465151"/>
            <a:ext cx="344503" cy="37668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agonal liegende Ecken des Rechtecks schneiden 19"/>
          <p:cNvSpPr/>
          <p:nvPr/>
        </p:nvSpPr>
        <p:spPr>
          <a:xfrm>
            <a:off x="6272628" y="1679273"/>
            <a:ext cx="1080120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performance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2" name="Diagonal liegende Ecken des Rechtecks schneiden 21"/>
          <p:cNvSpPr/>
          <p:nvPr/>
        </p:nvSpPr>
        <p:spPr>
          <a:xfrm>
            <a:off x="6220902" y="3432595"/>
            <a:ext cx="1080120" cy="40924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Physics of detachment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3" name="Diagonal liegende Ecken des Rechtecks schneiden 22"/>
          <p:cNvSpPr/>
          <p:nvPr/>
        </p:nvSpPr>
        <p:spPr>
          <a:xfrm>
            <a:off x="5446798" y="1298661"/>
            <a:ext cx="1898727" cy="24213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sensitivity analysis and UQ</a:t>
            </a:r>
          </a:p>
        </p:txBody>
      </p:sp>
      <p:sp>
        <p:nvSpPr>
          <p:cNvPr id="24" name="Diagonal liegende Ecken des Rechtecks schneiden 23"/>
          <p:cNvSpPr/>
          <p:nvPr/>
        </p:nvSpPr>
        <p:spPr>
          <a:xfrm>
            <a:off x="7524328" y="2834199"/>
            <a:ext cx="1080120" cy="531648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Expected outcome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5" name="Diagonal liegende Ecken des Rechtecks schneiden 24"/>
          <p:cNvSpPr/>
          <p:nvPr/>
        </p:nvSpPr>
        <p:spPr>
          <a:xfrm>
            <a:off x="5527292" y="2324856"/>
            <a:ext cx="1825456" cy="57110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C00000"/>
                </a:solidFill>
              </a:rPr>
              <a:t>Better quality, resolution, isotope effects, more processes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2099712" y="975275"/>
            <a:ext cx="1132438" cy="271365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102518" y="977954"/>
            <a:ext cx="330488" cy="26761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221787" y="652833"/>
            <a:ext cx="1502341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576763" y="987575"/>
            <a:ext cx="1263825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798625" y="987574"/>
            <a:ext cx="408674" cy="2326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003171" y="3979370"/>
            <a:ext cx="1560449" cy="353089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 at JET and MAGMUM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480548" y="3979370"/>
            <a:ext cx="344503" cy="352474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732721" y="3979370"/>
            <a:ext cx="271327" cy="35309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1358708" y="624044"/>
            <a:ext cx="2709236" cy="291522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model for divertor target and FW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agonal liegende Ecken des Rechtecks schneiden 34"/>
          <p:cNvSpPr/>
          <p:nvPr/>
        </p:nvSpPr>
        <p:spPr>
          <a:xfrm>
            <a:off x="6070890" y="711640"/>
            <a:ext cx="1281858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Increased code capabilities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67102" y="4057066"/>
            <a:ext cx="1209709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Magnum-PSI, detachment in transients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2775433" y="4394238"/>
            <a:ext cx="2242171" cy="31530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scale and parameters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5116227" y="4075156"/>
            <a:ext cx="1743312" cy="42130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scenario with semi-detachement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6598740" y="4075156"/>
            <a:ext cx="260799" cy="421307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547664" y="900680"/>
            <a:ext cx="0" cy="314547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9" idx="1"/>
            <a:endCxn id="36" idx="0"/>
          </p:cNvCxnSpPr>
          <p:nvPr/>
        </p:nvCxnSpPr>
        <p:spPr>
          <a:xfrm flipH="1">
            <a:off x="2071957" y="1103898"/>
            <a:ext cx="1504806" cy="295316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5172701" y="2084542"/>
            <a:ext cx="620372" cy="199061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850609" y="3432595"/>
            <a:ext cx="0" cy="9685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3252821" y="3593510"/>
            <a:ext cx="422824" cy="3858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4063878" y="2928895"/>
            <a:ext cx="173804" cy="53625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6" idx="2"/>
          </p:cNvCxnSpPr>
          <p:nvPr/>
        </p:nvCxnSpPr>
        <p:spPr>
          <a:xfrm>
            <a:off x="2665931" y="1246640"/>
            <a:ext cx="986287" cy="42775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5110960" y="3699208"/>
            <a:ext cx="165705" cy="37333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1708175" y="2925389"/>
            <a:ext cx="11631" cy="113167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4498303" y="2084542"/>
            <a:ext cx="948495" cy="198539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2580942" y="1233098"/>
            <a:ext cx="10" cy="46103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bgerundetes Rechteck 51"/>
          <p:cNvSpPr/>
          <p:nvPr/>
        </p:nvSpPr>
        <p:spPr>
          <a:xfrm>
            <a:off x="2854929" y="1691264"/>
            <a:ext cx="385947" cy="232646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4575116" y="1546322"/>
            <a:ext cx="1067406" cy="25236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bgerundetes Rechteck 54"/>
          <p:cNvSpPr/>
          <p:nvPr/>
        </p:nvSpPr>
        <p:spPr>
          <a:xfrm>
            <a:off x="4735827" y="1689638"/>
            <a:ext cx="1204325" cy="3996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parallelisation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agonal liegende Ecken des Rechtecks schneiden 55"/>
          <p:cNvSpPr/>
          <p:nvPr/>
        </p:nvSpPr>
        <p:spPr>
          <a:xfrm>
            <a:off x="5207299" y="3087865"/>
            <a:ext cx="2113779" cy="27798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density and collisionality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962928" y="1297554"/>
            <a:ext cx="1447643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&amp;M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ions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2308641" y="1559595"/>
            <a:ext cx="2198373" cy="18802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bgerundetes Rechteck 52"/>
          <p:cNvSpPr/>
          <p:nvPr/>
        </p:nvSpPr>
        <p:spPr>
          <a:xfrm>
            <a:off x="1403648" y="2298376"/>
            <a:ext cx="1810800" cy="6121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models for isotopes in FW, outgassing etc.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1305387" y="1691543"/>
            <a:ext cx="1610429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with interfaces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1939495" y="3088262"/>
            <a:ext cx="1906357" cy="32849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F-K Hybridisation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465745" y="2270675"/>
            <a:ext cx="1099699" cy="65822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AMNS data structure and content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Crude TSVV-5 workflow </a:t>
            </a:r>
            <a:r>
              <a:rPr lang="en-GB" sz="2800" dirty="0" smtClean="0">
                <a:solidFill>
                  <a:srgbClr val="0070C0"/>
                </a:solidFill>
              </a:rPr>
              <a:t>(ACH-relevant part)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475" y="1647136"/>
            <a:ext cx="7272808" cy="5137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D1. HPC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504" y="3038733"/>
            <a:ext cx="7272808" cy="8393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D2. Physics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504" y="577267"/>
            <a:ext cx="7279779" cy="10211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D4. Coding</a:t>
            </a:r>
          </a:p>
        </p:txBody>
      </p:sp>
      <p:sp>
        <p:nvSpPr>
          <p:cNvPr id="8" name="Rechteck 7"/>
          <p:cNvSpPr/>
          <p:nvPr/>
        </p:nvSpPr>
        <p:spPr>
          <a:xfrm>
            <a:off x="114475" y="2211751"/>
            <a:ext cx="7272808" cy="7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D3. AMNS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933675"/>
            <a:ext cx="7272808" cy="820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D5. Testing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18949" y="711640"/>
            <a:ext cx="1080120" cy="3207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18949" y="1120791"/>
            <a:ext cx="1080120" cy="320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24328" y="1528073"/>
            <a:ext cx="1080120" cy="32070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24328" y="1924189"/>
            <a:ext cx="1080120" cy="32070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524328" y="2340341"/>
            <a:ext cx="1080120" cy="32070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347864" y="1691264"/>
            <a:ext cx="1296144" cy="37744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decomposition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789263" y="1284410"/>
            <a:ext cx="1379995" cy="2728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 approach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agonal liegende Ecken des Rechtecks schneiden 19"/>
          <p:cNvSpPr/>
          <p:nvPr/>
        </p:nvSpPr>
        <p:spPr>
          <a:xfrm>
            <a:off x="6272628" y="1679273"/>
            <a:ext cx="1080120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performance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2" name="Diagonal liegende Ecken des Rechtecks schneiden 21"/>
          <p:cNvSpPr/>
          <p:nvPr/>
        </p:nvSpPr>
        <p:spPr>
          <a:xfrm>
            <a:off x="6220902" y="3432595"/>
            <a:ext cx="1080120" cy="40924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Physics of detachment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3" name="Diagonal liegende Ecken des Rechtecks schneiden 22"/>
          <p:cNvSpPr/>
          <p:nvPr/>
        </p:nvSpPr>
        <p:spPr>
          <a:xfrm>
            <a:off x="5446798" y="1298661"/>
            <a:ext cx="1898727" cy="24213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sensitivity analysis and UQ</a:t>
            </a:r>
          </a:p>
        </p:txBody>
      </p:sp>
      <p:sp>
        <p:nvSpPr>
          <p:cNvPr id="24" name="Diagonal liegende Ecken des Rechtecks schneiden 23"/>
          <p:cNvSpPr/>
          <p:nvPr/>
        </p:nvSpPr>
        <p:spPr>
          <a:xfrm>
            <a:off x="7524328" y="2834199"/>
            <a:ext cx="1080120" cy="531648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Expected outcome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5" name="Diagonal liegende Ecken des Rechtecks schneiden 24"/>
          <p:cNvSpPr/>
          <p:nvPr/>
        </p:nvSpPr>
        <p:spPr>
          <a:xfrm>
            <a:off x="5527292" y="2324856"/>
            <a:ext cx="1825456" cy="57110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C00000"/>
                </a:solidFill>
              </a:rPr>
              <a:t>Better quality, resolution, isotope effects, more processes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2099712" y="975275"/>
            <a:ext cx="1132438" cy="271365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102518" y="977954"/>
            <a:ext cx="330488" cy="26761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221787" y="652833"/>
            <a:ext cx="1502341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576763" y="987575"/>
            <a:ext cx="1263825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798625" y="987574"/>
            <a:ext cx="408674" cy="2326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agonal liegende Ecken des Rechtecks schneiden 34"/>
          <p:cNvSpPr/>
          <p:nvPr/>
        </p:nvSpPr>
        <p:spPr>
          <a:xfrm>
            <a:off x="6070890" y="711640"/>
            <a:ext cx="1281858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Increased code capabilities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67102" y="4057066"/>
            <a:ext cx="1209709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Magnum-PSI, detachment in transients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2775433" y="4394238"/>
            <a:ext cx="2242171" cy="31530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scale and parameters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5116227" y="4075156"/>
            <a:ext cx="1743312" cy="42130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scenario with semi-detachement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6598740" y="4075156"/>
            <a:ext cx="260799" cy="421307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bgerundetes Rechteck 51"/>
          <p:cNvSpPr/>
          <p:nvPr/>
        </p:nvSpPr>
        <p:spPr>
          <a:xfrm>
            <a:off x="2854929" y="1691264"/>
            <a:ext cx="385947" cy="232646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4735827" y="1689638"/>
            <a:ext cx="1204325" cy="3996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parallelisation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agonal liegende Ecken des Rechtecks schneiden 55"/>
          <p:cNvSpPr/>
          <p:nvPr/>
        </p:nvSpPr>
        <p:spPr>
          <a:xfrm>
            <a:off x="5207299" y="3087865"/>
            <a:ext cx="2113779" cy="27798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density and collisionality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1305387" y="1691543"/>
            <a:ext cx="1610429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with interfaces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763688" y="2497078"/>
            <a:ext cx="2171361" cy="923833"/>
            <a:chOff x="1763688" y="2497078"/>
            <a:chExt cx="2171361" cy="923833"/>
          </a:xfrm>
        </p:grpSpPr>
        <p:sp>
          <p:nvSpPr>
            <p:cNvPr id="2" name="Rechteckige Legende 1"/>
            <p:cNvSpPr/>
            <p:nvPr/>
          </p:nvSpPr>
          <p:spPr>
            <a:xfrm>
              <a:off x="1763688" y="2500694"/>
              <a:ext cx="2160240" cy="916601"/>
            </a:xfrm>
            <a:prstGeom prst="wedgeRectCallout">
              <a:avLst>
                <a:gd name="adj1" fmla="val 6468"/>
                <a:gd name="adj2" fmla="val 15944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Physics  mostly, but code performance is also critical!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hteckige Legende 62"/>
            <p:cNvSpPr/>
            <p:nvPr/>
          </p:nvSpPr>
          <p:spPr>
            <a:xfrm>
              <a:off x="1774809" y="2497078"/>
              <a:ext cx="2160240" cy="916601"/>
            </a:xfrm>
            <a:prstGeom prst="wedgeRectCallout">
              <a:avLst>
                <a:gd name="adj1" fmla="val -58217"/>
                <a:gd name="adj2" fmla="val 122918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Physics  mostly, but code performance is also critical!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hteckige Legende 63"/>
            <p:cNvSpPr/>
            <p:nvPr/>
          </p:nvSpPr>
          <p:spPr>
            <a:xfrm>
              <a:off x="1773029" y="2504310"/>
              <a:ext cx="2160240" cy="916601"/>
            </a:xfrm>
            <a:prstGeom prst="wedgeRectCallout">
              <a:avLst>
                <a:gd name="adj1" fmla="val 106924"/>
                <a:gd name="adj2" fmla="val 12924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Physics mostly, but code performance is also critical!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7902" y="59777"/>
            <a:ext cx="7543800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Expected participants and RU commitments</a:t>
            </a:r>
            <a:endParaRPr lang="de-DE" sz="2400" dirty="0">
              <a:solidFill>
                <a:srgbClr val="C0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35" y="555526"/>
            <a:ext cx="5455667" cy="403244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5286" y="591482"/>
            <a:ext cx="35000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 names may change with time, but workload distribution between RUs is expected to keep mostly . . 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still need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fill the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vacancies</a:t>
            </a:r>
            <a:endParaRPr 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FZJ: PhD-student(s)+postdoc focus on molecules in plasma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FZJ: EIRENE + infrastructure </a:t>
            </a:r>
            <a:r>
              <a:rPr lang="en-US" sz="14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maintance</a:t>
            </a:r>
            <a:r>
              <a:rPr lang="en-US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computer scientist</a:t>
            </a:r>
          </a:p>
          <a:p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60409"/>
            <a:ext cx="5704555" cy="6887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0" y="2728691"/>
            <a:ext cx="3334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improvement (</a:t>
            </a: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expected to be in </a:t>
            </a: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Hub) can be also performed in KU Leuven in case PPY are availabl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651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90026"/>
              </p:ext>
            </p:extLst>
          </p:nvPr>
        </p:nvGraphicFramePr>
        <p:xfrm>
          <a:off x="107504" y="804799"/>
          <a:ext cx="8856984" cy="3961575"/>
        </p:xfrm>
        <a:graphic>
          <a:graphicData uri="http://schemas.openxmlformats.org/drawingml/2006/table">
            <a:tbl>
              <a:tblPr firstRow="1" firstCol="1" bandRow="1"/>
              <a:tblGrid>
                <a:gridCol w="907029">
                  <a:extLst>
                    <a:ext uri="{9D8B030D-6E8A-4147-A177-3AD203B41FA5}">
                      <a16:colId xmlns:a16="http://schemas.microsoft.com/office/drawing/2014/main" val="3444854280"/>
                    </a:ext>
                  </a:extLst>
                </a:gridCol>
                <a:gridCol w="1370817">
                  <a:extLst>
                    <a:ext uri="{9D8B030D-6E8A-4147-A177-3AD203B41FA5}">
                      <a16:colId xmlns:a16="http://schemas.microsoft.com/office/drawing/2014/main" val="2770854143"/>
                    </a:ext>
                  </a:extLst>
                </a:gridCol>
                <a:gridCol w="4647666">
                  <a:extLst>
                    <a:ext uri="{9D8B030D-6E8A-4147-A177-3AD203B41FA5}">
                      <a16:colId xmlns:a16="http://schemas.microsoft.com/office/drawing/2014/main" val="289178716"/>
                    </a:ext>
                  </a:extLst>
                </a:gridCol>
                <a:gridCol w="1248510">
                  <a:extLst>
                    <a:ext uri="{9D8B030D-6E8A-4147-A177-3AD203B41FA5}">
                      <a16:colId xmlns:a16="http://schemas.microsoft.com/office/drawing/2014/main" val="3112369368"/>
                    </a:ext>
                  </a:extLst>
                </a:gridCol>
                <a:gridCol w="682962">
                  <a:extLst>
                    <a:ext uri="{9D8B030D-6E8A-4147-A177-3AD203B41FA5}">
                      <a16:colId xmlns:a16="http://schemas.microsoft.com/office/drawing/2014/main" val="1885382941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TSVV-5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EIRENE-NGM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Algorithmic development: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implementation and optimization of improved particle tracking procedures, source estimators and newly developed fluid-kinetic-hybrid schemes for variance reduction in standalone and coupled EIRENE-CFD simulations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165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4574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Flexible combination of analog and non-analog particle tracing schemes with collision, track-length and next-event estimators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165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4574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Generalization and optimization of KDMC simulation in EIRENE.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165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4574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Further development and optimization of the multilevel KDMC simulation method within EIRENE.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ACH-IPPLM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Alternative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ACH-MPG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197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TSVV-5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EIRENE-NGM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HPC-conform interfaces of the NGM to the other codes (TSVV-3, 4, 6).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ACH-IPPLM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Alternative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ACH-MPG or ACH-VTT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0.5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229050"/>
                  </a:ext>
                </a:extLst>
              </a:tr>
            </a:tbl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7902" y="59777"/>
            <a:ext cx="7543800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Expected support from IM ACH moved to ACH-VTT</a:t>
            </a:r>
            <a:endParaRPr lang="de-D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2480</Words>
  <Application>Microsoft Office PowerPoint</Application>
  <PresentationFormat>Bildschirmpräsentation (16:9)</PresentationFormat>
  <Paragraphs>364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Calibri</vt:lpstr>
      <vt:lpstr>Symbol</vt:lpstr>
      <vt:lpstr>Times New Roman</vt:lpstr>
      <vt:lpstr>Wingdings</vt:lpstr>
      <vt:lpstr>Office Theme</vt:lpstr>
      <vt:lpstr> FP-9: TSVV Task 5  “Neutral Gas Dynamics in the Edge”</vt:lpstr>
      <vt:lpstr>EIRENE-NGM-DEVELOPERS (TSVV-5)</vt:lpstr>
      <vt:lpstr>What is EIRENE in a nutshell (e.g. in SOLPS)?..</vt:lpstr>
      <vt:lpstr>Fluid-kinetic hybridization (FKH)</vt:lpstr>
      <vt:lpstr>TSVV-5: Neutral Gas Dynamics in the Edge</vt:lpstr>
      <vt:lpstr>PowerPoint-Präsentation</vt:lpstr>
      <vt:lpstr>PowerPoint-Präsentation</vt:lpstr>
      <vt:lpstr>Expected participants and RU commitments</vt:lpstr>
      <vt:lpstr>Expected support from IM ACH moved to ACH-VTT</vt:lpstr>
      <vt:lpstr>PowerPoint-Präsentation</vt:lpstr>
      <vt:lpstr>EUDAT for saving EIRENE/NGM runs</vt:lpstr>
      <vt:lpstr>PowerPoint-Präsentation</vt:lpstr>
      <vt:lpstr>PowerPoint-Präsentation</vt:lpstr>
      <vt:lpstr>From EIRENE to “neutral gas module” in E-TASC</vt:lpstr>
      <vt:lpstr>EIRENE applications types - categorisation</vt:lpstr>
      <vt:lpstr>EIRENE (“E-”) application portfolio (discussion in progress . . .)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577</cp:revision>
  <cp:lastPrinted>2014-10-16T14:51:28Z</cp:lastPrinted>
  <dcterms:created xsi:type="dcterms:W3CDTF">2019-10-05T18:10:40Z</dcterms:created>
  <dcterms:modified xsi:type="dcterms:W3CDTF">2021-06-29T10:43:43Z</dcterms:modified>
</cp:coreProperties>
</file>