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16"/>
  </p:notesMasterIdLst>
  <p:handoutMasterIdLst>
    <p:handoutMasterId r:id="rId17"/>
  </p:handoutMasterIdLst>
  <p:sldIdLst>
    <p:sldId id="471" r:id="rId2"/>
    <p:sldId id="472" r:id="rId3"/>
    <p:sldId id="478" r:id="rId4"/>
    <p:sldId id="474" r:id="rId5"/>
    <p:sldId id="475" r:id="rId6"/>
    <p:sldId id="473" r:id="rId7"/>
    <p:sldId id="476" r:id="rId8"/>
    <p:sldId id="477" r:id="rId9"/>
    <p:sldId id="510" r:id="rId10"/>
    <p:sldId id="479" r:id="rId11"/>
    <p:sldId id="480" r:id="rId12"/>
    <p:sldId id="509" r:id="rId13"/>
    <p:sldId id="481" r:id="rId14"/>
    <p:sldId id="496" r:id="rId15"/>
  </p:sldIdLst>
  <p:sldSz cx="9144000" cy="6858000" type="screen4x3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36">
          <p15:clr>
            <a:srgbClr val="A4A3A4"/>
          </p15:clr>
        </p15:guide>
        <p15:guide id="2" pos="6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8C31"/>
    <a:srgbClr val="E88D23"/>
    <a:srgbClr val="C43771"/>
    <a:srgbClr val="EE4589"/>
    <a:srgbClr val="DF4282"/>
    <a:srgbClr val="252E44"/>
    <a:srgbClr val="0497AA"/>
    <a:srgbClr val="71B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7"/>
  </p:normalViewPr>
  <p:slideViewPr>
    <p:cSldViewPr snapToGrid="0" snapToObjects="1" showGuides="1">
      <p:cViewPr varScale="1">
        <p:scale>
          <a:sx n="92" d="100"/>
          <a:sy n="92" d="100"/>
        </p:scale>
        <p:origin x="1664" y="248"/>
      </p:cViewPr>
      <p:guideLst>
        <p:guide orient="horz" pos="536"/>
        <p:guide pos="6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21716B97-F452-CB47-B630-3357D73A323F}" type="datetime1">
              <a:rPr lang="fr-FR"/>
              <a:pPr>
                <a:defRPr/>
              </a:pPr>
              <a:t>29/06/2021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4E407E2D-FE48-9F47-9EB4-7E4C740C2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798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94813233-8BA6-0A42-893B-477914321B68}" type="datetime1">
              <a:rPr lang="fr-FR"/>
              <a:pPr>
                <a:defRPr/>
              </a:pPr>
              <a:t>29/06/2021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56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pPr>
              <a:defRPr/>
            </a:pPr>
            <a:fld id="{7ABDF0C6-86FD-4A47-958D-A91DC460A6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1055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BDF0C6-86FD-4A47-958D-A91DC460A65D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043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BDF0C6-86FD-4A47-958D-A91DC460A65D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12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288" y="1008063"/>
            <a:ext cx="428942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17500" y="82550"/>
            <a:ext cx="15319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349791"/>
            <a:ext cx="7772400" cy="2912146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252E44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5261937"/>
            <a:ext cx="6400800" cy="7537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201D6-C14D-004F-AC5C-BDECD5BF5F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22"/>
          <p:cNvSpPr>
            <a:spLocks noGrp="1"/>
          </p:cNvSpPr>
          <p:nvPr>
            <p:ph type="ftr" sz="quarter" idx="11"/>
          </p:nvPr>
        </p:nvSpPr>
        <p:spPr>
          <a:xfrm>
            <a:off x="1544638" y="171450"/>
            <a:ext cx="6054725" cy="401638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04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88019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688019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85006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78CAD-3377-F248-9855-4B333C7CD7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149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8C425-CE9B-AC4E-AC18-1EE06E8F0C0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4501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4589-F614-984A-AB2D-B4EE70D50F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268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82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0" name="Titre vertical 19"/>
          <p:cNvSpPr>
            <a:spLocks noGrp="1"/>
          </p:cNvSpPr>
          <p:nvPr>
            <p:ph type="title" orient="vert"/>
          </p:nvPr>
        </p:nvSpPr>
        <p:spPr>
          <a:xfrm>
            <a:off x="6629400" y="842963"/>
            <a:ext cx="2057400" cy="52832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0AB4-8156-5A45-96D0-4B58F0932B0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293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 txBox="1">
            <a:spLocks noGrp="1"/>
          </p:cNvSpPr>
          <p:nvPr/>
        </p:nvSpPr>
        <p:spPr bwMode="auto">
          <a:xfrm>
            <a:off x="3335338" y="1158875"/>
            <a:ext cx="4119562" cy="4810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TITRE DE LA PRÉSENTATION</a:t>
            </a:r>
          </a:p>
          <a:p>
            <a:pPr eaLnBrk="1" hangingPunct="1">
              <a:defRPr/>
            </a:pPr>
            <a:r>
              <a:rPr lang="fr-FR" sz="1000" b="1">
                <a:solidFill>
                  <a:srgbClr val="FFFFFF"/>
                </a:solidFill>
                <a:latin typeface="Verdana" charset="0"/>
                <a:cs typeface="Arial" charset="0"/>
              </a:rPr>
              <a:t>&gt; TITRE DE LA PARTIE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 flipH="1">
            <a:off x="0" y="3800475"/>
            <a:ext cx="9144000" cy="0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3" descr="LOGO_AMU_RV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1346200"/>
            <a:ext cx="3117850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317500" y="82550"/>
            <a:ext cx="1582738" cy="560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411619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144588"/>
            <a:ext cx="7772400" cy="180662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 cap="none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8" name="Espace réservé du pied de page 14"/>
          <p:cNvSpPr>
            <a:spLocks noGrp="1"/>
          </p:cNvSpPr>
          <p:nvPr>
            <p:ph type="ftr" sz="quarter" idx="10"/>
          </p:nvPr>
        </p:nvSpPr>
        <p:spPr>
          <a:xfrm>
            <a:off x="1738313" y="169863"/>
            <a:ext cx="5667375" cy="401637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9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55F0A-CB45-7443-B6F4-F2B553FB849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116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D8FFD-20EF-1B4E-A821-5A7AD4D4A67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83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4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générale</a:t>
            </a:r>
          </a:p>
        </p:txBody>
      </p:sp>
      <p:sp>
        <p:nvSpPr>
          <p:cNvPr id="5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6376-FA45-7B44-90AC-62CB65E877B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01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DFEC0-2082-164D-961D-153DEE34F2D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320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41969" cy="4525963"/>
          </a:xfrm>
        </p:spPr>
        <p:txBody>
          <a:bodyPr lIns="0" t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741969" cy="4525963"/>
          </a:xfrm>
        </p:spPr>
        <p:txBody>
          <a:bodyPr lIns="0" rIns="0" bIns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5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6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82E23-5858-3941-9BA0-C5E301F55AC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641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1" name="Titr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67C92-86BC-0F4A-923B-F8B090F340D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783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4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1D0F1-398C-4A48-B610-92B3CFBC9C0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808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 </a:t>
            </a:r>
            <a:r>
              <a:rPr lang="fr-FR" err="1"/>
              <a:t>strength</a:t>
            </a:r>
            <a:r>
              <a:rPr lang="fr-FR"/>
              <a:t> for the </a:t>
            </a:r>
            <a:r>
              <a:rPr lang="fr-FR" err="1"/>
              <a:t>territory</a:t>
            </a:r>
            <a:endParaRPr lang="fr-FR"/>
          </a:p>
        </p:txBody>
      </p:sp>
      <p:sp>
        <p:nvSpPr>
          <p:cNvPr id="3" name="Espace réservé du numéro de diapositive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C1425-F66E-664F-BE9E-425E518FDF2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31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9"/>
          <p:cNvGrpSpPr>
            <a:grpSpLocks/>
          </p:cNvGrpSpPr>
          <p:nvPr userDrawn="1"/>
        </p:nvGrpSpPr>
        <p:grpSpPr bwMode="auto">
          <a:xfrm rot="5400000">
            <a:off x="-2121875" y="3028528"/>
            <a:ext cx="5915300" cy="1343086"/>
            <a:chOff x="3353" y="7829"/>
            <a:chExt cx="5198" cy="1180"/>
          </a:xfrm>
          <a:solidFill>
            <a:srgbClr val="E7E8E8"/>
          </a:solidFill>
        </p:grpSpPr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3410 3353"/>
                <a:gd name="T1" fmla="*/ T0 w 5198"/>
                <a:gd name="T2" fmla="+- 0 7831 7829"/>
                <a:gd name="T3" fmla="*/ 7831 h 1180"/>
                <a:gd name="T4" fmla="+- 0 3358 3353"/>
                <a:gd name="T5" fmla="*/ T4 w 5198"/>
                <a:gd name="T6" fmla="+- 0 7907 7829"/>
                <a:gd name="T7" fmla="*/ 7907 h 1180"/>
                <a:gd name="T8" fmla="+- 0 3356 3353"/>
                <a:gd name="T9" fmla="*/ T8 w 5198"/>
                <a:gd name="T10" fmla="+- 0 7989 7829"/>
                <a:gd name="T11" fmla="*/ 7989 h 1180"/>
                <a:gd name="T12" fmla="+- 0 3430 3353"/>
                <a:gd name="T13" fmla="*/ T12 w 5198"/>
                <a:gd name="T14" fmla="+- 0 8103 7829"/>
                <a:gd name="T15" fmla="*/ 8103 h 1180"/>
                <a:gd name="T16" fmla="+- 0 3464 3353"/>
                <a:gd name="T17" fmla="*/ T16 w 5198"/>
                <a:gd name="T18" fmla="+- 0 8133 7829"/>
                <a:gd name="T19" fmla="*/ 8133 h 1180"/>
                <a:gd name="T20" fmla="+- 0 3499 3353"/>
                <a:gd name="T21" fmla="*/ T20 w 5198"/>
                <a:gd name="T22" fmla="+- 0 8163 7829"/>
                <a:gd name="T23" fmla="*/ 8163 h 1180"/>
                <a:gd name="T24" fmla="+- 0 3522 3353"/>
                <a:gd name="T25" fmla="*/ T24 w 5198"/>
                <a:gd name="T26" fmla="+- 0 8181 7829"/>
                <a:gd name="T27" fmla="*/ 8181 h 1180"/>
                <a:gd name="T28" fmla="+- 0 3547 3353"/>
                <a:gd name="T29" fmla="*/ T28 w 5198"/>
                <a:gd name="T30" fmla="+- 0 8201 7829"/>
                <a:gd name="T31" fmla="*/ 8201 h 1180"/>
                <a:gd name="T32" fmla="+- 0 3575 3353"/>
                <a:gd name="T33" fmla="*/ T32 w 5198"/>
                <a:gd name="T34" fmla="+- 0 8223 7829"/>
                <a:gd name="T35" fmla="*/ 8223 h 1180"/>
                <a:gd name="T36" fmla="+- 0 3605 3353"/>
                <a:gd name="T37" fmla="*/ T36 w 5198"/>
                <a:gd name="T38" fmla="+- 0 8245 7829"/>
                <a:gd name="T39" fmla="*/ 8245 h 1180"/>
                <a:gd name="T40" fmla="+- 0 3674 3353"/>
                <a:gd name="T41" fmla="*/ T40 w 5198"/>
                <a:gd name="T42" fmla="+- 0 8293 7829"/>
                <a:gd name="T43" fmla="*/ 8293 h 1180"/>
                <a:gd name="T44" fmla="+- 0 3732 3353"/>
                <a:gd name="T45" fmla="*/ T44 w 5198"/>
                <a:gd name="T46" fmla="+- 0 8331 7829"/>
                <a:gd name="T47" fmla="*/ 8331 h 1180"/>
                <a:gd name="T48" fmla="+- 0 3775 3353"/>
                <a:gd name="T49" fmla="*/ T48 w 5198"/>
                <a:gd name="T50" fmla="+- 0 8357 7829"/>
                <a:gd name="T51" fmla="*/ 8357 h 1180"/>
                <a:gd name="T52" fmla="+- 0 3970 3353"/>
                <a:gd name="T53" fmla="*/ T52 w 5198"/>
                <a:gd name="T54" fmla="+- 0 8473 7829"/>
                <a:gd name="T55" fmla="*/ 8473 h 1180"/>
                <a:gd name="T56" fmla="+- 0 4039 3353"/>
                <a:gd name="T57" fmla="*/ T56 w 5198"/>
                <a:gd name="T58" fmla="+- 0 8511 7829"/>
                <a:gd name="T59" fmla="*/ 8511 h 1180"/>
                <a:gd name="T60" fmla="+- 0 4420 3353"/>
                <a:gd name="T61" fmla="*/ T60 w 5198"/>
                <a:gd name="T62" fmla="+- 0 8697 7829"/>
                <a:gd name="T63" fmla="*/ 8697 h 1180"/>
                <a:gd name="T64" fmla="+- 0 4801 3353"/>
                <a:gd name="T65" fmla="*/ T64 w 5198"/>
                <a:gd name="T66" fmla="+- 0 8841 7829"/>
                <a:gd name="T67" fmla="*/ 8841 h 1180"/>
                <a:gd name="T68" fmla="+- 0 5012 3353"/>
                <a:gd name="T69" fmla="*/ T68 w 5198"/>
                <a:gd name="T70" fmla="+- 0 8899 7829"/>
                <a:gd name="T71" fmla="*/ 8899 h 1180"/>
                <a:gd name="T72" fmla="+- 0 5154 3353"/>
                <a:gd name="T73" fmla="*/ T72 w 5198"/>
                <a:gd name="T74" fmla="+- 0 8933 7829"/>
                <a:gd name="T75" fmla="*/ 8933 h 1180"/>
                <a:gd name="T76" fmla="+- 0 5225 3353"/>
                <a:gd name="T77" fmla="*/ T76 w 5198"/>
                <a:gd name="T78" fmla="+- 0 8947 7829"/>
                <a:gd name="T79" fmla="*/ 8947 h 1180"/>
                <a:gd name="T80" fmla="+- 0 5408 3353"/>
                <a:gd name="T81" fmla="*/ T80 w 5198"/>
                <a:gd name="T82" fmla="+- 0 8975 7829"/>
                <a:gd name="T83" fmla="*/ 8975 h 1180"/>
                <a:gd name="T84" fmla="+- 0 5559 3353"/>
                <a:gd name="T85" fmla="*/ T84 w 5198"/>
                <a:gd name="T86" fmla="+- 0 8993 7829"/>
                <a:gd name="T87" fmla="*/ 8993 h 1180"/>
                <a:gd name="T88" fmla="+- 0 5636 3353"/>
                <a:gd name="T89" fmla="*/ T88 w 5198"/>
                <a:gd name="T90" fmla="+- 0 8999 7829"/>
                <a:gd name="T91" fmla="*/ 8999 h 1180"/>
                <a:gd name="T92" fmla="+- 0 6077 3353"/>
                <a:gd name="T93" fmla="*/ T92 w 5198"/>
                <a:gd name="T94" fmla="+- 0 9009 7829"/>
                <a:gd name="T95" fmla="*/ 9009 h 1180"/>
                <a:gd name="T96" fmla="+- 0 6506 3353"/>
                <a:gd name="T97" fmla="*/ T96 w 5198"/>
                <a:gd name="T98" fmla="+- 0 8975 7829"/>
                <a:gd name="T99" fmla="*/ 8975 h 1180"/>
                <a:gd name="T100" fmla="+- 0 6690 3353"/>
                <a:gd name="T101" fmla="*/ T100 w 5198"/>
                <a:gd name="T102" fmla="+- 0 8943 7829"/>
                <a:gd name="T103" fmla="*/ 8943 h 1180"/>
                <a:gd name="T104" fmla="+- 0 6903 3353"/>
                <a:gd name="T105" fmla="*/ T104 w 5198"/>
                <a:gd name="T106" fmla="+- 0 8897 7829"/>
                <a:gd name="T107" fmla="*/ 8897 h 1180"/>
                <a:gd name="T108" fmla="+- 0 7179 3353"/>
                <a:gd name="T109" fmla="*/ T108 w 5198"/>
                <a:gd name="T110" fmla="+- 0 8813 7829"/>
                <a:gd name="T111" fmla="*/ 8813 h 1180"/>
                <a:gd name="T112" fmla="+- 0 7247 3353"/>
                <a:gd name="T113" fmla="*/ T112 w 5198"/>
                <a:gd name="T114" fmla="+- 0 8789 7829"/>
                <a:gd name="T115" fmla="*/ 8789 h 1180"/>
                <a:gd name="T116" fmla="+- 0 7348 3353"/>
                <a:gd name="T117" fmla="*/ T116 w 5198"/>
                <a:gd name="T118" fmla="+- 0 8751 7829"/>
                <a:gd name="T119" fmla="*/ 8751 h 1180"/>
                <a:gd name="T120" fmla="+- 0 7448 3353"/>
                <a:gd name="T121" fmla="*/ T120 w 5198"/>
                <a:gd name="T122" fmla="+- 0 8711 7829"/>
                <a:gd name="T123" fmla="*/ 8711 h 1180"/>
                <a:gd name="T124" fmla="+- 0 7515 3353"/>
                <a:gd name="T125" fmla="*/ T124 w 5198"/>
                <a:gd name="T126" fmla="+- 0 8681 7829"/>
                <a:gd name="T127" fmla="*/ 8681 h 1180"/>
                <a:gd name="T128" fmla="+- 0 7825 3353"/>
                <a:gd name="T129" fmla="*/ T128 w 5198"/>
                <a:gd name="T130" fmla="+- 0 8529 7829"/>
                <a:gd name="T131" fmla="*/ 8529 h 1180"/>
                <a:gd name="T132" fmla="+- 0 5856 3353"/>
                <a:gd name="T133" fmla="*/ T132 w 5198"/>
                <a:gd name="T134" fmla="+- 0 8483 7829"/>
                <a:gd name="T135" fmla="*/ 8483 h 1180"/>
                <a:gd name="T136" fmla="+- 0 5759 3353"/>
                <a:gd name="T137" fmla="*/ T136 w 5198"/>
                <a:gd name="T138" fmla="+- 0 8481 7829"/>
                <a:gd name="T139" fmla="*/ 8481 h 1180"/>
                <a:gd name="T140" fmla="+- 0 5616 3353"/>
                <a:gd name="T141" fmla="*/ T140 w 5198"/>
                <a:gd name="T142" fmla="+- 0 8473 7829"/>
                <a:gd name="T143" fmla="*/ 8473 h 1180"/>
                <a:gd name="T144" fmla="+- 0 5428 3353"/>
                <a:gd name="T145" fmla="*/ T144 w 5198"/>
                <a:gd name="T146" fmla="+- 0 8455 7829"/>
                <a:gd name="T147" fmla="*/ 8455 h 1180"/>
                <a:gd name="T148" fmla="+- 0 5290 3353"/>
                <a:gd name="T149" fmla="*/ T148 w 5198"/>
                <a:gd name="T150" fmla="+- 0 8439 7829"/>
                <a:gd name="T151" fmla="*/ 8439 h 1180"/>
                <a:gd name="T152" fmla="+- 0 5199 3353"/>
                <a:gd name="T153" fmla="*/ T152 w 5198"/>
                <a:gd name="T154" fmla="+- 0 8425 7829"/>
                <a:gd name="T155" fmla="*/ 8425 h 1180"/>
                <a:gd name="T156" fmla="+- 0 5065 3353"/>
                <a:gd name="T157" fmla="*/ T156 w 5198"/>
                <a:gd name="T158" fmla="+- 0 8399 7829"/>
                <a:gd name="T159" fmla="*/ 8399 h 1180"/>
                <a:gd name="T160" fmla="+- 0 4934 3353"/>
                <a:gd name="T161" fmla="*/ T160 w 5198"/>
                <a:gd name="T162" fmla="+- 0 8371 7829"/>
                <a:gd name="T163" fmla="*/ 8371 h 1180"/>
                <a:gd name="T164" fmla="+- 0 4729 3353"/>
                <a:gd name="T165" fmla="*/ T164 w 5198"/>
                <a:gd name="T166" fmla="+- 0 8323 7829"/>
                <a:gd name="T167" fmla="*/ 8323 h 1180"/>
                <a:gd name="T168" fmla="+- 0 4509 3353"/>
                <a:gd name="T169" fmla="*/ T168 w 5198"/>
                <a:gd name="T170" fmla="+- 0 8263 7829"/>
                <a:gd name="T171" fmla="*/ 8263 h 1180"/>
                <a:gd name="T172" fmla="+- 0 4408 3353"/>
                <a:gd name="T173" fmla="*/ T172 w 5198"/>
                <a:gd name="T174" fmla="+- 0 8231 7829"/>
                <a:gd name="T175" fmla="*/ 8231 h 1180"/>
                <a:gd name="T176" fmla="+- 0 4345 3353"/>
                <a:gd name="T177" fmla="*/ T176 w 5198"/>
                <a:gd name="T178" fmla="+- 0 8209 7829"/>
                <a:gd name="T179" fmla="*/ 8209 h 1180"/>
                <a:gd name="T180" fmla="+- 0 4284 3353"/>
                <a:gd name="T181" fmla="*/ T180 w 5198"/>
                <a:gd name="T182" fmla="+- 0 8187 7829"/>
                <a:gd name="T183" fmla="*/ 8187 h 1180"/>
                <a:gd name="T184" fmla="+- 0 4225 3353"/>
                <a:gd name="T185" fmla="*/ T184 w 5198"/>
                <a:gd name="T186" fmla="+- 0 8165 7829"/>
                <a:gd name="T187" fmla="*/ 8165 h 1180"/>
                <a:gd name="T188" fmla="+- 0 4138 3353"/>
                <a:gd name="T189" fmla="*/ T188 w 5198"/>
                <a:gd name="T190" fmla="+- 0 8131 7829"/>
                <a:gd name="T191" fmla="*/ 8131 h 1180"/>
                <a:gd name="T192" fmla="+- 0 3934 3353"/>
                <a:gd name="T193" fmla="*/ T192 w 5198"/>
                <a:gd name="T194" fmla="+- 0 8049 7829"/>
                <a:gd name="T195" fmla="*/ 8049 h 1180"/>
                <a:gd name="T196" fmla="+- 0 3846 3353"/>
                <a:gd name="T197" fmla="*/ T196 w 5198"/>
                <a:gd name="T198" fmla="+- 0 8011 7829"/>
                <a:gd name="T199" fmla="*/ 8011 h 1180"/>
                <a:gd name="T200" fmla="+- 0 3757 3353"/>
                <a:gd name="T201" fmla="*/ T200 w 5198"/>
                <a:gd name="T202" fmla="+- 0 7971 7829"/>
                <a:gd name="T203" fmla="*/ 7971 h 1180"/>
                <a:gd name="T204" fmla="+- 0 3638 3353"/>
                <a:gd name="T205" fmla="*/ T204 w 5198"/>
                <a:gd name="T206" fmla="+- 0 7917 7829"/>
                <a:gd name="T207" fmla="*/ 7917 h 1180"/>
                <a:gd name="T208" fmla="+- 0 3587 3353"/>
                <a:gd name="T209" fmla="*/ T208 w 5198"/>
                <a:gd name="T210" fmla="+- 0 7893 7829"/>
                <a:gd name="T211" fmla="*/ 7893 h 1180"/>
                <a:gd name="T212" fmla="+- 0 3542 3353"/>
                <a:gd name="T213" fmla="*/ T212 w 5198"/>
                <a:gd name="T214" fmla="+- 0 7873 7829"/>
                <a:gd name="T215" fmla="*/ 7873 h 1180"/>
                <a:gd name="T216" fmla="+- 0 3503 3353"/>
                <a:gd name="T217" fmla="*/ T216 w 5198"/>
                <a:gd name="T218" fmla="+- 0 7857 7829"/>
                <a:gd name="T219" fmla="*/ 7857 h 1180"/>
                <a:gd name="T220" fmla="+- 0 3471 3353"/>
                <a:gd name="T221" fmla="*/ T220 w 5198"/>
                <a:gd name="T222" fmla="+- 0 7845 7829"/>
                <a:gd name="T223" fmla="*/ 7845 h 1180"/>
                <a:gd name="T224" fmla="+- 0 3445 3353"/>
                <a:gd name="T225" fmla="*/ T224 w 5198"/>
                <a:gd name="T226" fmla="+- 0 7837 7829"/>
                <a:gd name="T227" fmla="*/ 7837 h 1180"/>
                <a:gd name="T228" fmla="+- 0 3424 3353"/>
                <a:gd name="T229" fmla="*/ T228 w 5198"/>
                <a:gd name="T230" fmla="+- 0 7831 7829"/>
                <a:gd name="T231" fmla="*/ 7831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</a:cxnLst>
              <a:rect l="0" t="0" r="r" b="b"/>
              <a:pathLst>
                <a:path w="5198" h="1180">
                  <a:moveTo>
                    <a:pt x="71" y="2"/>
                  </a:moveTo>
                  <a:lnTo>
                    <a:pt x="57" y="2"/>
                  </a:lnTo>
                  <a:lnTo>
                    <a:pt x="42" y="8"/>
                  </a:lnTo>
                  <a:lnTo>
                    <a:pt x="5" y="78"/>
                  </a:lnTo>
                  <a:lnTo>
                    <a:pt x="0" y="140"/>
                  </a:lnTo>
                  <a:lnTo>
                    <a:pt x="3" y="160"/>
                  </a:lnTo>
                  <a:lnTo>
                    <a:pt x="35" y="228"/>
                  </a:lnTo>
                  <a:lnTo>
                    <a:pt x="77" y="274"/>
                  </a:lnTo>
                  <a:lnTo>
                    <a:pt x="94" y="290"/>
                  </a:lnTo>
                  <a:lnTo>
                    <a:pt x="111" y="304"/>
                  </a:lnTo>
                  <a:lnTo>
                    <a:pt x="128" y="318"/>
                  </a:lnTo>
                  <a:lnTo>
                    <a:pt x="146" y="334"/>
                  </a:lnTo>
                  <a:lnTo>
                    <a:pt x="157" y="342"/>
                  </a:lnTo>
                  <a:lnTo>
                    <a:pt x="169" y="352"/>
                  </a:lnTo>
                  <a:lnTo>
                    <a:pt x="181" y="362"/>
                  </a:lnTo>
                  <a:lnTo>
                    <a:pt x="194" y="372"/>
                  </a:lnTo>
                  <a:lnTo>
                    <a:pt x="208" y="382"/>
                  </a:lnTo>
                  <a:lnTo>
                    <a:pt x="222" y="394"/>
                  </a:lnTo>
                  <a:lnTo>
                    <a:pt x="237" y="404"/>
                  </a:lnTo>
                  <a:lnTo>
                    <a:pt x="252" y="416"/>
                  </a:lnTo>
                  <a:lnTo>
                    <a:pt x="268" y="428"/>
                  </a:lnTo>
                  <a:lnTo>
                    <a:pt x="321" y="464"/>
                  </a:lnTo>
                  <a:lnTo>
                    <a:pt x="359" y="488"/>
                  </a:lnTo>
                  <a:lnTo>
                    <a:pt x="379" y="502"/>
                  </a:lnTo>
                  <a:lnTo>
                    <a:pt x="400" y="516"/>
                  </a:lnTo>
                  <a:lnTo>
                    <a:pt x="422" y="528"/>
                  </a:lnTo>
                  <a:lnTo>
                    <a:pt x="479" y="564"/>
                  </a:lnTo>
                  <a:lnTo>
                    <a:pt x="617" y="644"/>
                  </a:lnTo>
                  <a:lnTo>
                    <a:pt x="652" y="662"/>
                  </a:lnTo>
                  <a:lnTo>
                    <a:pt x="686" y="682"/>
                  </a:lnTo>
                  <a:lnTo>
                    <a:pt x="859" y="772"/>
                  </a:lnTo>
                  <a:lnTo>
                    <a:pt x="1067" y="868"/>
                  </a:lnTo>
                  <a:lnTo>
                    <a:pt x="1274" y="952"/>
                  </a:lnTo>
                  <a:lnTo>
                    <a:pt x="1448" y="1012"/>
                  </a:lnTo>
                  <a:lnTo>
                    <a:pt x="1624" y="1062"/>
                  </a:lnTo>
                  <a:lnTo>
                    <a:pt x="1659" y="1070"/>
                  </a:lnTo>
                  <a:lnTo>
                    <a:pt x="1695" y="1080"/>
                  </a:lnTo>
                  <a:lnTo>
                    <a:pt x="1801" y="1104"/>
                  </a:lnTo>
                  <a:lnTo>
                    <a:pt x="1837" y="1110"/>
                  </a:lnTo>
                  <a:lnTo>
                    <a:pt x="1872" y="1118"/>
                  </a:lnTo>
                  <a:lnTo>
                    <a:pt x="2018" y="1142"/>
                  </a:lnTo>
                  <a:lnTo>
                    <a:pt x="2055" y="1146"/>
                  </a:lnTo>
                  <a:lnTo>
                    <a:pt x="2092" y="1152"/>
                  </a:lnTo>
                  <a:lnTo>
                    <a:pt x="2206" y="1164"/>
                  </a:lnTo>
                  <a:lnTo>
                    <a:pt x="2244" y="1166"/>
                  </a:lnTo>
                  <a:lnTo>
                    <a:pt x="2283" y="1170"/>
                  </a:lnTo>
                  <a:lnTo>
                    <a:pt x="2480" y="1180"/>
                  </a:lnTo>
                  <a:lnTo>
                    <a:pt x="2724" y="1180"/>
                  </a:lnTo>
                  <a:lnTo>
                    <a:pt x="2923" y="1170"/>
                  </a:lnTo>
                  <a:lnTo>
                    <a:pt x="3153" y="1146"/>
                  </a:lnTo>
                  <a:lnTo>
                    <a:pt x="3300" y="1122"/>
                  </a:lnTo>
                  <a:lnTo>
                    <a:pt x="3337" y="1114"/>
                  </a:lnTo>
                  <a:lnTo>
                    <a:pt x="3373" y="1108"/>
                  </a:lnTo>
                  <a:lnTo>
                    <a:pt x="3550" y="1068"/>
                  </a:lnTo>
                  <a:lnTo>
                    <a:pt x="3758" y="1008"/>
                  </a:lnTo>
                  <a:lnTo>
                    <a:pt x="3826" y="984"/>
                  </a:lnTo>
                  <a:lnTo>
                    <a:pt x="3860" y="974"/>
                  </a:lnTo>
                  <a:lnTo>
                    <a:pt x="3894" y="960"/>
                  </a:lnTo>
                  <a:lnTo>
                    <a:pt x="3961" y="936"/>
                  </a:lnTo>
                  <a:lnTo>
                    <a:pt x="3995" y="922"/>
                  </a:lnTo>
                  <a:lnTo>
                    <a:pt x="4028" y="910"/>
                  </a:lnTo>
                  <a:lnTo>
                    <a:pt x="4095" y="882"/>
                  </a:lnTo>
                  <a:lnTo>
                    <a:pt x="4128" y="866"/>
                  </a:lnTo>
                  <a:lnTo>
                    <a:pt x="4162" y="852"/>
                  </a:lnTo>
                  <a:lnTo>
                    <a:pt x="4332" y="772"/>
                  </a:lnTo>
                  <a:lnTo>
                    <a:pt x="4472" y="700"/>
                  </a:lnTo>
                  <a:lnTo>
                    <a:pt x="4554" y="654"/>
                  </a:lnTo>
                  <a:lnTo>
                    <a:pt x="2503" y="654"/>
                  </a:lnTo>
                  <a:lnTo>
                    <a:pt x="2455" y="652"/>
                  </a:lnTo>
                  <a:lnTo>
                    <a:pt x="2406" y="652"/>
                  </a:lnTo>
                  <a:lnTo>
                    <a:pt x="2358" y="648"/>
                  </a:lnTo>
                  <a:lnTo>
                    <a:pt x="2263" y="644"/>
                  </a:lnTo>
                  <a:lnTo>
                    <a:pt x="2121" y="632"/>
                  </a:lnTo>
                  <a:lnTo>
                    <a:pt x="2075" y="626"/>
                  </a:lnTo>
                  <a:lnTo>
                    <a:pt x="2029" y="622"/>
                  </a:lnTo>
                  <a:lnTo>
                    <a:pt x="1937" y="610"/>
                  </a:lnTo>
                  <a:lnTo>
                    <a:pt x="1891" y="602"/>
                  </a:lnTo>
                  <a:lnTo>
                    <a:pt x="1846" y="596"/>
                  </a:lnTo>
                  <a:lnTo>
                    <a:pt x="1756" y="580"/>
                  </a:lnTo>
                  <a:lnTo>
                    <a:pt x="1712" y="570"/>
                  </a:lnTo>
                  <a:lnTo>
                    <a:pt x="1667" y="562"/>
                  </a:lnTo>
                  <a:lnTo>
                    <a:pt x="1581" y="542"/>
                  </a:lnTo>
                  <a:lnTo>
                    <a:pt x="1538" y="534"/>
                  </a:lnTo>
                  <a:lnTo>
                    <a:pt x="1376" y="494"/>
                  </a:lnTo>
                  <a:lnTo>
                    <a:pt x="1263" y="464"/>
                  </a:lnTo>
                  <a:lnTo>
                    <a:pt x="1156" y="434"/>
                  </a:lnTo>
                  <a:lnTo>
                    <a:pt x="1121" y="422"/>
                  </a:lnTo>
                  <a:lnTo>
                    <a:pt x="1055" y="402"/>
                  </a:lnTo>
                  <a:lnTo>
                    <a:pt x="1023" y="392"/>
                  </a:lnTo>
                  <a:lnTo>
                    <a:pt x="992" y="380"/>
                  </a:lnTo>
                  <a:lnTo>
                    <a:pt x="961" y="370"/>
                  </a:lnTo>
                  <a:lnTo>
                    <a:pt x="931" y="358"/>
                  </a:lnTo>
                  <a:lnTo>
                    <a:pt x="902" y="348"/>
                  </a:lnTo>
                  <a:lnTo>
                    <a:pt x="872" y="336"/>
                  </a:lnTo>
                  <a:lnTo>
                    <a:pt x="843" y="326"/>
                  </a:lnTo>
                  <a:lnTo>
                    <a:pt x="785" y="302"/>
                  </a:lnTo>
                  <a:lnTo>
                    <a:pt x="756" y="292"/>
                  </a:lnTo>
                  <a:lnTo>
                    <a:pt x="581" y="220"/>
                  </a:lnTo>
                  <a:lnTo>
                    <a:pt x="552" y="206"/>
                  </a:lnTo>
                  <a:lnTo>
                    <a:pt x="493" y="182"/>
                  </a:lnTo>
                  <a:lnTo>
                    <a:pt x="434" y="154"/>
                  </a:lnTo>
                  <a:lnTo>
                    <a:pt x="404" y="142"/>
                  </a:lnTo>
                  <a:lnTo>
                    <a:pt x="314" y="100"/>
                  </a:lnTo>
                  <a:lnTo>
                    <a:pt x="285" y="88"/>
                  </a:lnTo>
                  <a:lnTo>
                    <a:pt x="259" y="76"/>
                  </a:lnTo>
                  <a:lnTo>
                    <a:pt x="234" y="64"/>
                  </a:lnTo>
                  <a:lnTo>
                    <a:pt x="210" y="54"/>
                  </a:lnTo>
                  <a:lnTo>
                    <a:pt x="189" y="44"/>
                  </a:lnTo>
                  <a:lnTo>
                    <a:pt x="169" y="36"/>
                  </a:lnTo>
                  <a:lnTo>
                    <a:pt x="150" y="28"/>
                  </a:lnTo>
                  <a:lnTo>
                    <a:pt x="133" y="22"/>
                  </a:lnTo>
                  <a:lnTo>
                    <a:pt x="118" y="16"/>
                  </a:lnTo>
                  <a:lnTo>
                    <a:pt x="104" y="12"/>
                  </a:lnTo>
                  <a:lnTo>
                    <a:pt x="92" y="8"/>
                  </a:lnTo>
                  <a:lnTo>
                    <a:pt x="81" y="4"/>
                  </a:lnTo>
                  <a:lnTo>
                    <a:pt x="71" y="2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3353" y="7829"/>
              <a:ext cx="5198" cy="1180"/>
            </a:xfrm>
            <a:custGeom>
              <a:avLst/>
              <a:gdLst>
                <a:gd name="T0" fmla="+- 0 8470 3353"/>
                <a:gd name="T1" fmla="*/ T0 w 5198"/>
                <a:gd name="T2" fmla="+- 0 7831 7829"/>
                <a:gd name="T3" fmla="*/ 7831 h 1180"/>
                <a:gd name="T4" fmla="+- 0 8452 3353"/>
                <a:gd name="T5" fmla="*/ T4 w 5198"/>
                <a:gd name="T6" fmla="+- 0 7837 7829"/>
                <a:gd name="T7" fmla="*/ 7837 h 1180"/>
                <a:gd name="T8" fmla="+- 0 8426 3353"/>
                <a:gd name="T9" fmla="*/ T8 w 5198"/>
                <a:gd name="T10" fmla="+- 0 7847 7829"/>
                <a:gd name="T11" fmla="*/ 7847 h 1180"/>
                <a:gd name="T12" fmla="+- 0 8391 3353"/>
                <a:gd name="T13" fmla="*/ T12 w 5198"/>
                <a:gd name="T14" fmla="+- 0 7863 7829"/>
                <a:gd name="T15" fmla="*/ 7863 h 1180"/>
                <a:gd name="T16" fmla="+- 0 8348 3353"/>
                <a:gd name="T17" fmla="*/ T16 w 5198"/>
                <a:gd name="T18" fmla="+- 0 7881 7829"/>
                <a:gd name="T19" fmla="*/ 7881 h 1180"/>
                <a:gd name="T20" fmla="+- 0 8297 3353"/>
                <a:gd name="T21" fmla="*/ T20 w 5198"/>
                <a:gd name="T22" fmla="+- 0 7905 7829"/>
                <a:gd name="T23" fmla="*/ 7905 h 1180"/>
                <a:gd name="T24" fmla="+- 0 8238 3353"/>
                <a:gd name="T25" fmla="*/ T24 w 5198"/>
                <a:gd name="T26" fmla="+- 0 7931 7829"/>
                <a:gd name="T27" fmla="*/ 7931 h 1180"/>
                <a:gd name="T28" fmla="+- 0 8153 3353"/>
                <a:gd name="T29" fmla="*/ T28 w 5198"/>
                <a:gd name="T30" fmla="+- 0 7971 7829"/>
                <a:gd name="T31" fmla="*/ 7971 h 1180"/>
                <a:gd name="T32" fmla="+- 0 8047 3353"/>
                <a:gd name="T33" fmla="*/ T32 w 5198"/>
                <a:gd name="T34" fmla="+- 0 8017 7829"/>
                <a:gd name="T35" fmla="*/ 8017 h 1180"/>
                <a:gd name="T36" fmla="+- 0 7964 3353"/>
                <a:gd name="T37" fmla="*/ T36 w 5198"/>
                <a:gd name="T38" fmla="+- 0 8051 7829"/>
                <a:gd name="T39" fmla="*/ 8051 h 1180"/>
                <a:gd name="T40" fmla="+- 0 7877 3353"/>
                <a:gd name="T41" fmla="*/ T40 w 5198"/>
                <a:gd name="T42" fmla="+- 0 8085 7829"/>
                <a:gd name="T43" fmla="*/ 8085 h 1180"/>
                <a:gd name="T44" fmla="+- 0 7788 3353"/>
                <a:gd name="T45" fmla="*/ T44 w 5198"/>
                <a:gd name="T46" fmla="+- 0 8119 7829"/>
                <a:gd name="T47" fmla="*/ 8119 h 1180"/>
                <a:gd name="T48" fmla="+- 0 7727 3353"/>
                <a:gd name="T49" fmla="*/ T48 w 5198"/>
                <a:gd name="T50" fmla="+- 0 8141 7829"/>
                <a:gd name="T51" fmla="*/ 8141 h 1180"/>
                <a:gd name="T52" fmla="+- 0 7567 3353"/>
                <a:gd name="T53" fmla="*/ T52 w 5198"/>
                <a:gd name="T54" fmla="+- 0 8199 7829"/>
                <a:gd name="T55" fmla="*/ 8199 h 1180"/>
                <a:gd name="T56" fmla="+- 0 7430 3353"/>
                <a:gd name="T57" fmla="*/ T56 w 5198"/>
                <a:gd name="T58" fmla="+- 0 8245 7829"/>
                <a:gd name="T59" fmla="*/ 8245 h 1180"/>
                <a:gd name="T60" fmla="+- 0 7321 3353"/>
                <a:gd name="T61" fmla="*/ T60 w 5198"/>
                <a:gd name="T62" fmla="+- 0 8279 7829"/>
                <a:gd name="T63" fmla="*/ 8279 h 1180"/>
                <a:gd name="T64" fmla="+- 0 7246 3353"/>
                <a:gd name="T65" fmla="*/ T64 w 5198"/>
                <a:gd name="T66" fmla="+- 0 8301 7829"/>
                <a:gd name="T67" fmla="*/ 8301 h 1180"/>
                <a:gd name="T68" fmla="+- 0 7128 3353"/>
                <a:gd name="T69" fmla="*/ T68 w 5198"/>
                <a:gd name="T70" fmla="+- 0 8333 7829"/>
                <a:gd name="T71" fmla="*/ 8333 h 1180"/>
                <a:gd name="T72" fmla="+- 0 6877 3353"/>
                <a:gd name="T73" fmla="*/ T72 w 5198"/>
                <a:gd name="T74" fmla="+- 0 8391 7829"/>
                <a:gd name="T75" fmla="*/ 8391 h 1180"/>
                <a:gd name="T76" fmla="+- 0 6656 3353"/>
                <a:gd name="T77" fmla="*/ T76 w 5198"/>
                <a:gd name="T78" fmla="+- 0 8433 7829"/>
                <a:gd name="T79" fmla="*/ 8433 h 1180"/>
                <a:gd name="T80" fmla="+- 0 6289 3353"/>
                <a:gd name="T81" fmla="*/ T80 w 5198"/>
                <a:gd name="T82" fmla="+- 0 8473 7829"/>
                <a:gd name="T83" fmla="*/ 8473 h 1180"/>
                <a:gd name="T84" fmla="+- 0 6195 3353"/>
                <a:gd name="T85" fmla="*/ T84 w 5198"/>
                <a:gd name="T86" fmla="+- 0 8479 7829"/>
                <a:gd name="T87" fmla="*/ 8479 h 1180"/>
                <a:gd name="T88" fmla="+- 0 6099 3353"/>
                <a:gd name="T89" fmla="*/ T88 w 5198"/>
                <a:gd name="T90" fmla="+- 0 8481 7829"/>
                <a:gd name="T91" fmla="*/ 8481 h 1180"/>
                <a:gd name="T92" fmla="+- 0 7907 3353"/>
                <a:gd name="T93" fmla="*/ T92 w 5198"/>
                <a:gd name="T94" fmla="+- 0 8483 7829"/>
                <a:gd name="T95" fmla="*/ 8483 h 1180"/>
                <a:gd name="T96" fmla="+- 0 8006 3353"/>
                <a:gd name="T97" fmla="*/ T96 w 5198"/>
                <a:gd name="T98" fmla="+- 0 8427 7829"/>
                <a:gd name="T99" fmla="*/ 8427 h 1180"/>
                <a:gd name="T100" fmla="+- 0 8081 3353"/>
                <a:gd name="T101" fmla="*/ T100 w 5198"/>
                <a:gd name="T102" fmla="+- 0 8385 7829"/>
                <a:gd name="T103" fmla="*/ 8385 h 1180"/>
                <a:gd name="T104" fmla="+- 0 8140 3353"/>
                <a:gd name="T105" fmla="*/ T104 w 5198"/>
                <a:gd name="T106" fmla="+- 0 8347 7829"/>
                <a:gd name="T107" fmla="*/ 8347 h 1180"/>
                <a:gd name="T108" fmla="+- 0 8181 3353"/>
                <a:gd name="T109" fmla="*/ T108 w 5198"/>
                <a:gd name="T110" fmla="+- 0 8321 7829"/>
                <a:gd name="T111" fmla="*/ 8321 h 1180"/>
                <a:gd name="T112" fmla="+- 0 8220 3353"/>
                <a:gd name="T113" fmla="*/ T112 w 5198"/>
                <a:gd name="T114" fmla="+- 0 8297 7829"/>
                <a:gd name="T115" fmla="*/ 8297 h 1180"/>
                <a:gd name="T116" fmla="+- 0 8256 3353"/>
                <a:gd name="T117" fmla="*/ T116 w 5198"/>
                <a:gd name="T118" fmla="+- 0 8271 7829"/>
                <a:gd name="T119" fmla="*/ 8271 h 1180"/>
                <a:gd name="T120" fmla="+- 0 8289 3353"/>
                <a:gd name="T121" fmla="*/ T120 w 5198"/>
                <a:gd name="T122" fmla="+- 0 8249 7829"/>
                <a:gd name="T123" fmla="*/ 8249 h 1180"/>
                <a:gd name="T124" fmla="+- 0 8320 3353"/>
                <a:gd name="T125" fmla="*/ T124 w 5198"/>
                <a:gd name="T126" fmla="+- 0 8227 7829"/>
                <a:gd name="T127" fmla="*/ 8227 h 1180"/>
                <a:gd name="T128" fmla="+- 0 8386 3353"/>
                <a:gd name="T129" fmla="*/ T128 w 5198"/>
                <a:gd name="T130" fmla="+- 0 8175 7829"/>
                <a:gd name="T131" fmla="*/ 8175 h 1180"/>
                <a:gd name="T132" fmla="+- 0 8423 3353"/>
                <a:gd name="T133" fmla="*/ T132 w 5198"/>
                <a:gd name="T134" fmla="+- 0 8143 7829"/>
                <a:gd name="T135" fmla="*/ 8143 h 1180"/>
                <a:gd name="T136" fmla="+- 0 8454 3353"/>
                <a:gd name="T137" fmla="*/ T136 w 5198"/>
                <a:gd name="T138" fmla="+- 0 8117 7829"/>
                <a:gd name="T139" fmla="*/ 8117 h 1180"/>
                <a:gd name="T140" fmla="+- 0 8510 3353"/>
                <a:gd name="T141" fmla="*/ T140 w 5198"/>
                <a:gd name="T142" fmla="+- 0 8057 7829"/>
                <a:gd name="T143" fmla="*/ 8057 h 1180"/>
                <a:gd name="T144" fmla="+- 0 8552 3353"/>
                <a:gd name="T145" fmla="*/ T144 w 5198"/>
                <a:gd name="T146" fmla="+- 0 7939 7829"/>
                <a:gd name="T147" fmla="*/ 7939 h 1180"/>
                <a:gd name="T148" fmla="+- 0 8525 3353"/>
                <a:gd name="T149" fmla="*/ T148 w 5198"/>
                <a:gd name="T150" fmla="+- 0 7849 7829"/>
                <a:gd name="T151" fmla="*/ 7849 h 1180"/>
                <a:gd name="T152" fmla="+- 0 8476 3353"/>
                <a:gd name="T153" fmla="*/ T152 w 5198"/>
                <a:gd name="T154" fmla="+- 0 7829 7829"/>
                <a:gd name="T155" fmla="*/ 7829 h 118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5198" h="1180">
                  <a:moveTo>
                    <a:pt x="5123" y="0"/>
                  </a:moveTo>
                  <a:lnTo>
                    <a:pt x="5117" y="2"/>
                  </a:lnTo>
                  <a:lnTo>
                    <a:pt x="5109" y="4"/>
                  </a:lnTo>
                  <a:lnTo>
                    <a:pt x="5099" y="8"/>
                  </a:lnTo>
                  <a:lnTo>
                    <a:pt x="5087" y="12"/>
                  </a:lnTo>
                  <a:lnTo>
                    <a:pt x="5073" y="18"/>
                  </a:lnTo>
                  <a:lnTo>
                    <a:pt x="5056" y="26"/>
                  </a:lnTo>
                  <a:lnTo>
                    <a:pt x="5038" y="34"/>
                  </a:lnTo>
                  <a:lnTo>
                    <a:pt x="5018" y="42"/>
                  </a:lnTo>
                  <a:lnTo>
                    <a:pt x="4995" y="52"/>
                  </a:lnTo>
                  <a:lnTo>
                    <a:pt x="4971" y="64"/>
                  </a:lnTo>
                  <a:lnTo>
                    <a:pt x="4944" y="76"/>
                  </a:lnTo>
                  <a:lnTo>
                    <a:pt x="4915" y="88"/>
                  </a:lnTo>
                  <a:lnTo>
                    <a:pt x="4885" y="102"/>
                  </a:lnTo>
                  <a:lnTo>
                    <a:pt x="4852" y="118"/>
                  </a:lnTo>
                  <a:lnTo>
                    <a:pt x="4800" y="142"/>
                  </a:lnTo>
                  <a:lnTo>
                    <a:pt x="4774" y="152"/>
                  </a:lnTo>
                  <a:lnTo>
                    <a:pt x="4694" y="188"/>
                  </a:lnTo>
                  <a:lnTo>
                    <a:pt x="4666" y="198"/>
                  </a:lnTo>
                  <a:lnTo>
                    <a:pt x="4611" y="222"/>
                  </a:lnTo>
                  <a:lnTo>
                    <a:pt x="4582" y="232"/>
                  </a:lnTo>
                  <a:lnTo>
                    <a:pt x="4524" y="256"/>
                  </a:lnTo>
                  <a:lnTo>
                    <a:pt x="4495" y="266"/>
                  </a:lnTo>
                  <a:lnTo>
                    <a:pt x="4435" y="290"/>
                  </a:lnTo>
                  <a:lnTo>
                    <a:pt x="4404" y="300"/>
                  </a:lnTo>
                  <a:lnTo>
                    <a:pt x="4374" y="312"/>
                  </a:lnTo>
                  <a:lnTo>
                    <a:pt x="4247" y="360"/>
                  </a:lnTo>
                  <a:lnTo>
                    <a:pt x="4214" y="370"/>
                  </a:lnTo>
                  <a:lnTo>
                    <a:pt x="4112" y="406"/>
                  </a:lnTo>
                  <a:lnTo>
                    <a:pt x="4077" y="416"/>
                  </a:lnTo>
                  <a:lnTo>
                    <a:pt x="4005" y="440"/>
                  </a:lnTo>
                  <a:lnTo>
                    <a:pt x="3968" y="450"/>
                  </a:lnTo>
                  <a:lnTo>
                    <a:pt x="3931" y="462"/>
                  </a:lnTo>
                  <a:lnTo>
                    <a:pt x="3893" y="472"/>
                  </a:lnTo>
                  <a:lnTo>
                    <a:pt x="3854" y="484"/>
                  </a:lnTo>
                  <a:lnTo>
                    <a:pt x="3775" y="504"/>
                  </a:lnTo>
                  <a:lnTo>
                    <a:pt x="3567" y="554"/>
                  </a:lnTo>
                  <a:lnTo>
                    <a:pt x="3524" y="562"/>
                  </a:lnTo>
                  <a:lnTo>
                    <a:pt x="3480" y="572"/>
                  </a:lnTo>
                  <a:lnTo>
                    <a:pt x="3303" y="604"/>
                  </a:lnTo>
                  <a:lnTo>
                    <a:pt x="3122" y="628"/>
                  </a:lnTo>
                  <a:lnTo>
                    <a:pt x="2936" y="644"/>
                  </a:lnTo>
                  <a:lnTo>
                    <a:pt x="2889" y="646"/>
                  </a:lnTo>
                  <a:lnTo>
                    <a:pt x="2842" y="650"/>
                  </a:lnTo>
                  <a:lnTo>
                    <a:pt x="2794" y="652"/>
                  </a:lnTo>
                  <a:lnTo>
                    <a:pt x="2746" y="652"/>
                  </a:lnTo>
                  <a:lnTo>
                    <a:pt x="2698" y="654"/>
                  </a:lnTo>
                  <a:lnTo>
                    <a:pt x="4554" y="654"/>
                  </a:lnTo>
                  <a:lnTo>
                    <a:pt x="4616" y="620"/>
                  </a:lnTo>
                  <a:lnTo>
                    <a:pt x="4653" y="598"/>
                  </a:lnTo>
                  <a:lnTo>
                    <a:pt x="4690" y="578"/>
                  </a:lnTo>
                  <a:lnTo>
                    <a:pt x="4728" y="556"/>
                  </a:lnTo>
                  <a:lnTo>
                    <a:pt x="4766" y="532"/>
                  </a:lnTo>
                  <a:lnTo>
                    <a:pt x="4787" y="518"/>
                  </a:lnTo>
                  <a:lnTo>
                    <a:pt x="4808" y="506"/>
                  </a:lnTo>
                  <a:lnTo>
                    <a:pt x="4828" y="492"/>
                  </a:lnTo>
                  <a:lnTo>
                    <a:pt x="4848" y="480"/>
                  </a:lnTo>
                  <a:lnTo>
                    <a:pt x="4867" y="468"/>
                  </a:lnTo>
                  <a:lnTo>
                    <a:pt x="4885" y="454"/>
                  </a:lnTo>
                  <a:lnTo>
                    <a:pt x="4903" y="442"/>
                  </a:lnTo>
                  <a:lnTo>
                    <a:pt x="4920" y="432"/>
                  </a:lnTo>
                  <a:lnTo>
                    <a:pt x="4936" y="420"/>
                  </a:lnTo>
                  <a:lnTo>
                    <a:pt x="4952" y="408"/>
                  </a:lnTo>
                  <a:lnTo>
                    <a:pt x="4967" y="398"/>
                  </a:lnTo>
                  <a:lnTo>
                    <a:pt x="4982" y="386"/>
                  </a:lnTo>
                  <a:lnTo>
                    <a:pt x="5033" y="346"/>
                  </a:lnTo>
                  <a:lnTo>
                    <a:pt x="5045" y="336"/>
                  </a:lnTo>
                  <a:lnTo>
                    <a:pt x="5070" y="314"/>
                  </a:lnTo>
                  <a:lnTo>
                    <a:pt x="5086" y="300"/>
                  </a:lnTo>
                  <a:lnTo>
                    <a:pt x="5101" y="288"/>
                  </a:lnTo>
                  <a:lnTo>
                    <a:pt x="5116" y="274"/>
                  </a:lnTo>
                  <a:lnTo>
                    <a:pt x="5157" y="228"/>
                  </a:lnTo>
                  <a:lnTo>
                    <a:pt x="5187" y="176"/>
                  </a:lnTo>
                  <a:lnTo>
                    <a:pt x="5199" y="110"/>
                  </a:lnTo>
                  <a:lnTo>
                    <a:pt x="5196" y="80"/>
                  </a:lnTo>
                  <a:lnTo>
                    <a:pt x="5172" y="20"/>
                  </a:lnTo>
                  <a:lnTo>
                    <a:pt x="5142" y="2"/>
                  </a:lnTo>
                  <a:lnTo>
                    <a:pt x="5123" y="0"/>
                  </a:lnTo>
                </a:path>
              </a:pathLst>
            </a:custGeom>
            <a:grpFill/>
            <a:ln w="9525">
              <a:solidFill>
                <a:srgbClr val="E7E8E8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3"/>
          </p:nvPr>
        </p:nvSpPr>
        <p:spPr>
          <a:xfrm>
            <a:off x="1941513" y="171450"/>
            <a:ext cx="6053137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</a:lstStyle>
          <a:p>
            <a:pPr>
              <a:defRPr/>
            </a:pPr>
            <a:r>
              <a:rPr lang="fr-FR"/>
              <a:t>A strength for the territory</a:t>
            </a:r>
          </a:p>
        </p:txBody>
      </p:sp>
      <p:sp>
        <p:nvSpPr>
          <p:cNvPr id="5" name="Ellipse 4"/>
          <p:cNvSpPr>
            <a:spLocks noChangeAspect="1"/>
          </p:cNvSpPr>
          <p:nvPr userDrawn="1"/>
        </p:nvSpPr>
        <p:spPr>
          <a:xfrm>
            <a:off x="8262938" y="244475"/>
            <a:ext cx="250825" cy="252413"/>
          </a:xfrm>
          <a:prstGeom prst="ellipse">
            <a:avLst/>
          </a:prstGeom>
          <a:solidFill>
            <a:srgbClr val="313E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30" name="Image 3" descr="LOGO_AMU_RVB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463"/>
            <a:ext cx="132556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"/>
          </p:nvPr>
        </p:nvSpPr>
        <p:spPr>
          <a:xfrm>
            <a:off x="8164513" y="300038"/>
            <a:ext cx="454025" cy="1412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079CEB98-C7B0-CD47-BF91-3B98F2ED069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cxnSp>
        <p:nvCxnSpPr>
          <p:cNvPr id="9" name="Connecteur droit 8"/>
          <p:cNvCxnSpPr/>
          <p:nvPr userDrawn="1"/>
        </p:nvCxnSpPr>
        <p:spPr>
          <a:xfrm flipV="1">
            <a:off x="8391525" y="-195263"/>
            <a:ext cx="0" cy="455613"/>
          </a:xfrm>
          <a:prstGeom prst="line">
            <a:avLst/>
          </a:prstGeom>
          <a:ln w="12700">
            <a:solidFill>
              <a:srgbClr val="313E56"/>
            </a:solidFill>
            <a:prstDash val="sys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8" name="Espace réservé du titre 9"/>
          <p:cNvSpPr>
            <a:spLocks noGrp="1"/>
          </p:cNvSpPr>
          <p:nvPr>
            <p:ph type="title"/>
          </p:nvPr>
        </p:nvSpPr>
        <p:spPr bwMode="auto">
          <a:xfrm>
            <a:off x="457200" y="842963"/>
            <a:ext cx="822960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et 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621" r:id="rId1"/>
    <p:sldLayoutId id="2147491622" r:id="rId2"/>
    <p:sldLayoutId id="2147491610" r:id="rId3"/>
    <p:sldLayoutId id="2147491623" r:id="rId4"/>
    <p:sldLayoutId id="2147491611" r:id="rId5"/>
    <p:sldLayoutId id="2147491612" r:id="rId6"/>
    <p:sldLayoutId id="2147491613" r:id="rId7"/>
    <p:sldLayoutId id="2147491614" r:id="rId8"/>
    <p:sldLayoutId id="2147491615" r:id="rId9"/>
    <p:sldLayoutId id="2147491616" r:id="rId10"/>
    <p:sldLayoutId id="2147491617" r:id="rId11"/>
    <p:sldLayoutId id="2147491618" r:id="rId12"/>
    <p:sldLayoutId id="2147491619" r:id="rId13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rgbClr val="313E56"/>
          </a:solidFill>
          <a:uFill>
            <a:solidFill>
              <a:schemeClr val="bg1"/>
            </a:solidFill>
          </a:uFill>
          <a:latin typeface="Arial"/>
          <a:ea typeface="ＭＳ Ｐゴシック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13E56"/>
          </a:solidFill>
          <a:latin typeface="Arial" charset="0"/>
          <a:ea typeface="ＭＳ Ｐゴシック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2663B4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b="1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14400" indent="-4572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80000"/>
        <a:buAutoNum type="circleNumDbPlain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Wingdings" charset="0"/>
        <a:buChar char="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SzPct val="130000"/>
        <a:buFont typeface="Arial" charset="0"/>
        <a:buChar char="•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AFB1A5"/>
        </a:buClr>
        <a:buFont typeface="Arial" charset="0"/>
        <a:buChar char="»"/>
        <a:defRPr sz="14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19125" y="2598655"/>
            <a:ext cx="7772400" cy="1806575"/>
          </a:xfrm>
        </p:spPr>
        <p:txBody>
          <a:bodyPr/>
          <a:lstStyle/>
          <a:p>
            <a:pPr>
              <a:defRPr/>
            </a:pPr>
            <a:r>
              <a:rPr lang="en-GB" dirty="0"/>
              <a:t>Overview of the EIRENE versions</a:t>
            </a:r>
            <a:r>
              <a:rPr lang="fr-FR" dirty="0"/>
              <a:t> </a:t>
            </a:r>
          </a:p>
        </p:txBody>
      </p:sp>
      <p:sp>
        <p:nvSpPr>
          <p:cNvPr id="19459" name="Espace réservé du numéro de diapositive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926676-7AB2-6046-9B9A-CE6040D1A2F6}" type="slidenum">
              <a:rPr lang="fr-FR" sz="800">
                <a:solidFill>
                  <a:schemeClr val="bg1"/>
                </a:solidFill>
                <a:cs typeface="Arial" charset="0"/>
              </a:rPr>
              <a:pPr/>
              <a:t>1</a:t>
            </a:fld>
            <a:endParaRPr lang="fr-FR" sz="8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898145E-219E-3B48-AC09-469E8B5F1A0F}"/>
              </a:ext>
            </a:extLst>
          </p:cNvPr>
          <p:cNvSpPr txBox="1"/>
          <p:nvPr/>
        </p:nvSpPr>
        <p:spPr bwMode="auto">
          <a:xfrm>
            <a:off x="2161310" y="5249385"/>
            <a:ext cx="48843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r>
              <a:rPr lang="fr-FR" sz="2000" b="1" dirty="0">
                <a:latin typeface="Verdana" charset="0"/>
                <a:cs typeface="Arial" charset="0"/>
              </a:rPr>
              <a:t>Kick-off  Meeting, </a:t>
            </a:r>
            <a:r>
              <a:rPr lang="fr-FR" sz="2000" b="1" dirty="0" err="1">
                <a:latin typeface="Verdana" charset="0"/>
                <a:cs typeface="Arial" charset="0"/>
              </a:rPr>
              <a:t>June</a:t>
            </a:r>
            <a:r>
              <a:rPr lang="fr-FR" sz="2000" b="1" dirty="0">
                <a:latin typeface="Verdana" charset="0"/>
                <a:cs typeface="Arial" charset="0"/>
              </a:rPr>
              <a:t> 29th 2021</a:t>
            </a:r>
            <a:endParaRPr lang="fr-FR" sz="2000" b="1" baseline="0" dirty="0">
              <a:latin typeface="Verdana" charset="0"/>
              <a:cs typeface="Arial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5E603E5-B00C-1D48-ADD8-5F9DC328A1D3}"/>
              </a:ext>
            </a:extLst>
          </p:cNvPr>
          <p:cNvSpPr txBox="1"/>
          <p:nvPr/>
        </p:nvSpPr>
        <p:spPr bwMode="auto">
          <a:xfrm>
            <a:off x="1712010" y="4189786"/>
            <a:ext cx="581890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r>
              <a:rPr lang="fr-FR" sz="1400" b="1" baseline="0" dirty="0">
                <a:latin typeface="Verdana" charset="0"/>
                <a:cs typeface="Arial" charset="0"/>
              </a:rPr>
              <a:t>Y. </a:t>
            </a:r>
            <a:r>
              <a:rPr lang="fr-FR" sz="1400" b="1" baseline="0" dirty="0" err="1">
                <a:latin typeface="Verdana" charset="0"/>
                <a:cs typeface="Arial" charset="0"/>
              </a:rPr>
              <a:t>Marandet</a:t>
            </a:r>
            <a:r>
              <a:rPr lang="fr-FR" sz="1400" b="1" baseline="0" dirty="0">
                <a:latin typeface="Verdana" charset="0"/>
                <a:cs typeface="Arial" charset="0"/>
              </a:rPr>
              <a:t> on </a:t>
            </a:r>
            <a:r>
              <a:rPr lang="fr-FR" sz="1400" b="1" baseline="0" dirty="0" err="1">
                <a:latin typeface="Verdana" charset="0"/>
                <a:cs typeface="Arial" charset="0"/>
              </a:rPr>
              <a:t>behalf</a:t>
            </a:r>
            <a:r>
              <a:rPr lang="fr-FR" sz="1400" b="1" baseline="0" dirty="0">
                <a:latin typeface="Verdana" charset="0"/>
                <a:cs typeface="Arial" charset="0"/>
              </a:rPr>
              <a:t> on the </a:t>
            </a:r>
            <a:r>
              <a:rPr lang="fr-FR" sz="1400" b="1" baseline="0" dirty="0" err="1">
                <a:latin typeface="Verdana" charset="0"/>
                <a:cs typeface="Arial" charset="0"/>
              </a:rPr>
              <a:t>Neutral</a:t>
            </a:r>
            <a:r>
              <a:rPr lang="fr-FR" sz="1400" b="1" baseline="0" dirty="0">
                <a:latin typeface="Verdana" charset="0"/>
                <a:cs typeface="Arial" charset="0"/>
              </a:rPr>
              <a:t> </a:t>
            </a:r>
            <a:r>
              <a:rPr lang="fr-FR" sz="1400" b="1" baseline="0" dirty="0" err="1">
                <a:latin typeface="Verdana" charset="0"/>
                <a:cs typeface="Arial" charset="0"/>
              </a:rPr>
              <a:t>Gas</a:t>
            </a:r>
            <a:r>
              <a:rPr lang="fr-FR" sz="1400" b="1" baseline="0" dirty="0">
                <a:latin typeface="Verdana" charset="0"/>
                <a:cs typeface="Arial" charset="0"/>
              </a:rPr>
              <a:t> Module TSVV#5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CB10DF-5090-0543-A15C-2D5EA29285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6" name="Espace réservé du contenu 1">
            <a:extLst>
              <a:ext uri="{FF2B5EF4-FFF2-40B4-BE49-F238E27FC236}">
                <a16:creationId xmlns:a16="http://schemas.microsoft.com/office/drawing/2014/main" id="{8677FF6E-C0A4-E140-A297-7C8CBFE78328}"/>
              </a:ext>
            </a:extLst>
          </p:cNvPr>
          <p:cNvSpPr txBox="1">
            <a:spLocks/>
          </p:cNvSpPr>
          <p:nvPr/>
        </p:nvSpPr>
        <p:spPr bwMode="auto">
          <a:xfrm>
            <a:off x="1937904" y="268864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1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9144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SzPct val="80000"/>
              <a:buAutoNum type="circleNumDbPlain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2001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Font typeface="Wingdings" charset="0"/>
              <a:buChar char="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SzPct val="13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0" dirty="0">
                <a:solidFill>
                  <a:schemeClr val="bg2"/>
                </a:solidFill>
                <a:latin typeface="Arial" charset="0"/>
                <a:ea typeface="ＭＳ Ｐゴシック" charset="0"/>
              </a:rPr>
              <a:t>1- Introduction – EIRENE</a:t>
            </a: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endParaRPr lang="en-GB" sz="2400" b="0" dirty="0">
              <a:latin typeface="Arial" charset="0"/>
              <a:ea typeface="ＭＳ Ｐゴシック" charset="0"/>
            </a:endParaRP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0" dirty="0">
                <a:latin typeface="Arial" charset="0"/>
                <a:ea typeface="ＭＳ Ｐゴシック" charset="0"/>
              </a:rPr>
              <a:t>2- Parallelization strategy</a:t>
            </a: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endParaRPr lang="en-GB" sz="2400" b="0" dirty="0">
              <a:latin typeface="Arial" charset="0"/>
              <a:ea typeface="ＭＳ Ｐゴシック" charset="0"/>
            </a:endParaRP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0" dirty="0">
                <a:solidFill>
                  <a:schemeClr val="bg2"/>
                </a:solidFill>
                <a:latin typeface="Arial" charset="0"/>
                <a:ea typeface="ＭＳ Ｐゴシック" charset="0"/>
              </a:rPr>
              <a:t>3- Status of the OpenMP implementation </a:t>
            </a:r>
            <a:endParaRPr lang="en-GB" sz="2400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CEDDBEA9-AC20-4A48-B869-D69CC222C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654" y="153628"/>
            <a:ext cx="8229600" cy="642937"/>
          </a:xfrm>
        </p:spPr>
        <p:txBody>
          <a:bodyPr/>
          <a:lstStyle/>
          <a:p>
            <a:pPr>
              <a:defRPr/>
            </a:pPr>
            <a:r>
              <a:rPr lang="en-GB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17396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D40870F6-0D98-E44A-B922-BBECF799E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a physical point of view, neutrals have different sources : recycling at the wall, recombination of plasma ions (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GB" sz="2000" b="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,T</a:t>
            </a:r>
            <a:r>
              <a:rPr lang="en-GB" sz="2000" b="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,Be</a:t>
            </a:r>
            <a:r>
              <a:rPr lang="en-GB" sz="2000" b="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,W</a:t>
            </a:r>
            <a:r>
              <a:rPr lang="en-GB" sz="2000" b="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,N</a:t>
            </a:r>
            <a:r>
              <a:rPr lang="en-GB" sz="2000" b="0" baseline="30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,Ne</a:t>
            </a:r>
            <a:r>
              <a:rPr lang="en-GB" sz="2000" b="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…), gas puffs, … </a:t>
            </a:r>
          </a:p>
          <a:p>
            <a:pPr marL="0" indent="0">
              <a:buNone/>
            </a:pPr>
            <a:endParaRPr lang="en-GB" sz="20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EIRENE loops over these sources, compute tallies for each sources and then sum them up (variance-noise- reduction)</a:t>
            </a:r>
          </a:p>
          <a:p>
            <a:pPr>
              <a:buFont typeface="Wingdings" pitchFamily="2" charset="2"/>
              <a:buChar char="Ø"/>
            </a:pPr>
            <a:endParaRPr lang="en-GB" sz="20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istra</a:t>
            </a: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=1,Nstrata </a:t>
            </a:r>
            <a:r>
              <a:rPr lang="en-GB" sz="2000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(= sources, 1-100)</a:t>
            </a:r>
          </a:p>
          <a:p>
            <a:pPr marL="0" indent="0">
              <a:buNone/>
            </a:pP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do 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iptsi</a:t>
            </a: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=1,npts(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istra</a:t>
            </a: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 </a:t>
            </a:r>
            <a:r>
              <a:rPr lang="en-GB" sz="2000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(= histories, 1-10</a:t>
            </a:r>
            <a:r>
              <a:rPr lang="en-GB" sz="2000" b="0" baseline="30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en-GB" sz="2000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GB" sz="2000" b="0" baseline="300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</a:t>
            </a:r>
            <a:r>
              <a:rPr lang="en-GB" sz="20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(calls to many subroutines, lots of modules)</a:t>
            </a:r>
          </a:p>
          <a:p>
            <a:pPr marL="0" indent="0">
              <a:buNone/>
            </a:pP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enddo</a:t>
            </a:r>
            <a:endParaRPr lang="en-GB" sz="20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2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en-GB" sz="2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enddo</a:t>
            </a:r>
            <a:endParaRPr lang="en-GB" sz="20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C03C795-FFD9-224B-A012-4A6B43347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Stratified sampling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69227A-CB44-9A44-816C-368D213A4A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Présentation générale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9DBC95-D6BD-8248-9B77-689B8D40F4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15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>
            <a:extLst>
              <a:ext uri="{FF2B5EF4-FFF2-40B4-BE49-F238E27FC236}">
                <a16:creationId xmlns:a16="http://schemas.microsoft.com/office/drawing/2014/main" id="{440CC50A-0DF6-924F-9A7F-F94B274D2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775" y="75931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fr-FR" sz="21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fr-FR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100" dirty="0" err="1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lang="fr-FR" sz="21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fr-FR" sz="210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fr-FR" sz="2100" dirty="0">
                <a:latin typeface="Arial" panose="020B0604020202020204" pitchFamily="34" charset="0"/>
                <a:cs typeface="Arial" panose="020B0604020202020204" pitchFamily="34" charset="0"/>
              </a:rPr>
              <a:t> MPI </a:t>
            </a:r>
            <a:r>
              <a:rPr lang="fr-FR" sz="2100" dirty="0" err="1">
                <a:latin typeface="Arial" panose="020B0604020202020204" pitchFamily="34" charset="0"/>
                <a:cs typeface="Arial" panose="020B0604020202020204" pitchFamily="34" charset="0"/>
              </a:rPr>
              <a:t>parallelisation</a:t>
            </a:r>
            <a:r>
              <a:rPr lang="fr-FR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100" dirty="0" err="1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  <a:endParaRPr lang="fr-F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186018B-96A1-F443-972D-4A147BEC8AE6}"/>
              </a:ext>
            </a:extLst>
          </p:cNvPr>
          <p:cNvSpPr txBox="1"/>
          <p:nvPr/>
        </p:nvSpPr>
        <p:spPr>
          <a:xfrm>
            <a:off x="793570" y="2852712"/>
            <a:ext cx="348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Strata</a:t>
            </a:r>
            <a:r>
              <a:rPr lang="fr-FR" dirty="0"/>
              <a:t> 1    </a:t>
            </a:r>
            <a:r>
              <a:rPr lang="fr-FR" dirty="0" err="1"/>
              <a:t>Strata</a:t>
            </a:r>
            <a:r>
              <a:rPr lang="fr-FR" dirty="0"/>
              <a:t> 2   …  </a:t>
            </a:r>
            <a:r>
              <a:rPr lang="fr-FR" dirty="0" err="1"/>
              <a:t>Strata</a:t>
            </a:r>
            <a:r>
              <a:rPr lang="fr-FR" dirty="0"/>
              <a:t> M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408F5FF5-9F65-C649-9C1C-08D596EF613F}"/>
              </a:ext>
            </a:extLst>
          </p:cNvPr>
          <p:cNvCxnSpPr/>
          <p:nvPr/>
        </p:nvCxnSpPr>
        <p:spPr>
          <a:xfrm>
            <a:off x="870313" y="2145809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1E8C5A3-3E16-3147-AB1C-130530ADF6B9}"/>
              </a:ext>
            </a:extLst>
          </p:cNvPr>
          <p:cNvCxnSpPr>
            <a:cxnSpLocks/>
          </p:cNvCxnSpPr>
          <p:nvPr/>
        </p:nvCxnSpPr>
        <p:spPr>
          <a:xfrm flipH="1">
            <a:off x="870313" y="2454184"/>
            <a:ext cx="17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CFF7309-C0BC-3E4F-B777-8C3C1776B527}"/>
              </a:ext>
            </a:extLst>
          </p:cNvPr>
          <p:cNvCxnSpPr/>
          <p:nvPr/>
        </p:nvCxnSpPr>
        <p:spPr>
          <a:xfrm>
            <a:off x="870313" y="2454184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6AEDF27-6CDF-CA4E-B09F-37C25070BAF2}"/>
              </a:ext>
            </a:extLst>
          </p:cNvPr>
          <p:cNvCxnSpPr/>
          <p:nvPr/>
        </p:nvCxnSpPr>
        <p:spPr>
          <a:xfrm>
            <a:off x="1025434" y="2449522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987CE2E-DC67-9648-A3ED-9FA78AE851A3}"/>
              </a:ext>
            </a:extLst>
          </p:cNvPr>
          <p:cNvCxnSpPr/>
          <p:nvPr/>
        </p:nvCxnSpPr>
        <p:spPr>
          <a:xfrm>
            <a:off x="1180555" y="2464454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747CDCB3-AE5F-3C4C-86E9-ABDDE98A8CB3}"/>
              </a:ext>
            </a:extLst>
          </p:cNvPr>
          <p:cNvCxnSpPr/>
          <p:nvPr/>
        </p:nvCxnSpPr>
        <p:spPr>
          <a:xfrm>
            <a:off x="1324247" y="2464454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D85FC28-C546-E848-8FAC-BA478E03D1CD}"/>
              </a:ext>
            </a:extLst>
          </p:cNvPr>
          <p:cNvCxnSpPr/>
          <p:nvPr/>
        </p:nvCxnSpPr>
        <p:spPr>
          <a:xfrm>
            <a:off x="1840230" y="2449522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BEF3620F-9A92-884B-926B-B40EA5CA7A0D}"/>
              </a:ext>
            </a:extLst>
          </p:cNvPr>
          <p:cNvCxnSpPr/>
          <p:nvPr/>
        </p:nvCxnSpPr>
        <p:spPr>
          <a:xfrm>
            <a:off x="2454185" y="2452090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E197B44-0D97-0544-9C73-26C858E3FCEE}"/>
              </a:ext>
            </a:extLst>
          </p:cNvPr>
          <p:cNvCxnSpPr/>
          <p:nvPr/>
        </p:nvCxnSpPr>
        <p:spPr>
          <a:xfrm>
            <a:off x="2578283" y="2452090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FBD0AEC7-458A-FE4E-B3D2-EC7C7440D8C8}"/>
              </a:ext>
            </a:extLst>
          </p:cNvPr>
          <p:cNvCxnSpPr/>
          <p:nvPr/>
        </p:nvCxnSpPr>
        <p:spPr>
          <a:xfrm>
            <a:off x="870313" y="3665765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79C44B36-E78B-1845-812A-050733938555}"/>
              </a:ext>
            </a:extLst>
          </p:cNvPr>
          <p:cNvCxnSpPr/>
          <p:nvPr/>
        </p:nvCxnSpPr>
        <p:spPr>
          <a:xfrm>
            <a:off x="1027066" y="3670898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9D0EC423-BF6E-4149-84F5-9712C739596C}"/>
              </a:ext>
            </a:extLst>
          </p:cNvPr>
          <p:cNvCxnSpPr/>
          <p:nvPr/>
        </p:nvCxnSpPr>
        <p:spPr>
          <a:xfrm>
            <a:off x="1182187" y="3666236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79931513-0C50-184B-8393-BFCCE6281371}"/>
              </a:ext>
            </a:extLst>
          </p:cNvPr>
          <p:cNvCxnSpPr/>
          <p:nvPr/>
        </p:nvCxnSpPr>
        <p:spPr>
          <a:xfrm>
            <a:off x="1325879" y="3666236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EE079AD2-FF74-DD45-8434-18969B17CDA3}"/>
              </a:ext>
            </a:extLst>
          </p:cNvPr>
          <p:cNvCxnSpPr/>
          <p:nvPr/>
        </p:nvCxnSpPr>
        <p:spPr>
          <a:xfrm>
            <a:off x="1835332" y="3666236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A195F3FC-3664-624E-82D8-08E13AB90B60}"/>
              </a:ext>
            </a:extLst>
          </p:cNvPr>
          <p:cNvCxnSpPr/>
          <p:nvPr/>
        </p:nvCxnSpPr>
        <p:spPr>
          <a:xfrm>
            <a:off x="2454185" y="3666236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DCF27BA2-B65D-E646-9168-959F57236888}"/>
              </a:ext>
            </a:extLst>
          </p:cNvPr>
          <p:cNvCxnSpPr/>
          <p:nvPr/>
        </p:nvCxnSpPr>
        <p:spPr>
          <a:xfrm>
            <a:off x="2578283" y="3666236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EF2E57F4-D07F-0348-AAFE-5D5743E6B0C8}"/>
              </a:ext>
            </a:extLst>
          </p:cNvPr>
          <p:cNvCxnSpPr>
            <a:cxnSpLocks/>
          </p:cNvCxnSpPr>
          <p:nvPr/>
        </p:nvCxnSpPr>
        <p:spPr>
          <a:xfrm flipH="1">
            <a:off x="870313" y="3984881"/>
            <a:ext cx="17275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33CC40D3-6478-2C4D-AAF2-1CEC22823FB1}"/>
              </a:ext>
            </a:extLst>
          </p:cNvPr>
          <p:cNvCxnSpPr/>
          <p:nvPr/>
        </p:nvCxnSpPr>
        <p:spPr>
          <a:xfrm>
            <a:off x="870313" y="3989543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0EF2A013-3AF7-CB4D-B80E-966BAF007D05}"/>
              </a:ext>
            </a:extLst>
          </p:cNvPr>
          <p:cNvSpPr txBox="1"/>
          <p:nvPr/>
        </p:nvSpPr>
        <p:spPr>
          <a:xfrm>
            <a:off x="870313" y="2047017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Preprocessing</a:t>
            </a:r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AB8427A8-C05A-B345-8AB6-6A85F92B36AD}"/>
              </a:ext>
            </a:extLst>
          </p:cNvPr>
          <p:cNvSpPr txBox="1"/>
          <p:nvPr/>
        </p:nvSpPr>
        <p:spPr>
          <a:xfrm>
            <a:off x="870313" y="417435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Postprocessing</a:t>
            </a:r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A0FC6263-041A-3048-929C-48F3DAD6A4FA}"/>
              </a:ext>
            </a:extLst>
          </p:cNvPr>
          <p:cNvSpPr txBox="1"/>
          <p:nvPr/>
        </p:nvSpPr>
        <p:spPr>
          <a:xfrm>
            <a:off x="658042" y="3237955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N1 part.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CE1D556-71FB-034A-8EB9-6FF7A5CF38B7}"/>
              </a:ext>
            </a:extLst>
          </p:cNvPr>
          <p:cNvSpPr txBox="1"/>
          <p:nvPr/>
        </p:nvSpPr>
        <p:spPr>
          <a:xfrm>
            <a:off x="1463264" y="324399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N2 part.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4C6B24C3-6BA7-7C4D-AD52-05219CC60D0F}"/>
              </a:ext>
            </a:extLst>
          </p:cNvPr>
          <p:cNvSpPr txBox="1"/>
          <p:nvPr/>
        </p:nvSpPr>
        <p:spPr>
          <a:xfrm>
            <a:off x="2268486" y="324066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NM part.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77560E00-FF19-0446-AE5F-9254C75E16FF}"/>
              </a:ext>
            </a:extLst>
          </p:cNvPr>
          <p:cNvCxnSpPr/>
          <p:nvPr/>
        </p:nvCxnSpPr>
        <p:spPr>
          <a:xfrm>
            <a:off x="5771010" y="2026810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>
            <a:extLst>
              <a:ext uri="{FF2B5EF4-FFF2-40B4-BE49-F238E27FC236}">
                <a16:creationId xmlns:a16="http://schemas.microsoft.com/office/drawing/2014/main" id="{48AC3299-8B93-504D-9931-85A3A5CFB814}"/>
              </a:ext>
            </a:extLst>
          </p:cNvPr>
          <p:cNvSpPr txBox="1"/>
          <p:nvPr/>
        </p:nvSpPr>
        <p:spPr>
          <a:xfrm>
            <a:off x="5838379" y="1987103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Preprocessing</a:t>
            </a:r>
            <a:endParaRPr lang="fr-FR" dirty="0"/>
          </a:p>
        </p:txBody>
      </p: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A682A1A6-9641-5540-B603-D80AE50A58C6}"/>
              </a:ext>
            </a:extLst>
          </p:cNvPr>
          <p:cNvGrpSpPr/>
          <p:nvPr/>
        </p:nvGrpSpPr>
        <p:grpSpPr>
          <a:xfrm>
            <a:off x="5771010" y="2638947"/>
            <a:ext cx="1727563" cy="333578"/>
            <a:chOff x="7791994" y="2000645"/>
            <a:chExt cx="2303417" cy="444770"/>
          </a:xfrm>
        </p:grpSpPr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4FF62A6A-D18D-C141-88E0-C7BED76014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1994" y="2006861"/>
              <a:ext cx="2303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DAD912B1-666D-6543-B897-15C503A5A58F}"/>
                </a:ext>
              </a:extLst>
            </p:cNvPr>
            <p:cNvCxnSpPr/>
            <p:nvPr/>
          </p:nvCxnSpPr>
          <p:spPr>
            <a:xfrm>
              <a:off x="7791994" y="2006861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727D7AB1-9958-B44C-9805-28227F067A87}"/>
                </a:ext>
              </a:extLst>
            </p:cNvPr>
            <p:cNvCxnSpPr/>
            <p:nvPr/>
          </p:nvCxnSpPr>
          <p:spPr>
            <a:xfrm>
              <a:off x="7998822" y="200064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0DA24F06-AE5E-4A42-B01C-074889B418FB}"/>
                </a:ext>
              </a:extLst>
            </p:cNvPr>
            <p:cNvCxnSpPr/>
            <p:nvPr/>
          </p:nvCxnSpPr>
          <p:spPr>
            <a:xfrm>
              <a:off x="8205650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4C39FA6D-C566-204A-BBEC-969F04602162}"/>
                </a:ext>
              </a:extLst>
            </p:cNvPr>
            <p:cNvCxnSpPr/>
            <p:nvPr/>
          </p:nvCxnSpPr>
          <p:spPr>
            <a:xfrm>
              <a:off x="8397239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039A9E6C-6CBC-714C-BBF5-52675C5C7E9A}"/>
                </a:ext>
              </a:extLst>
            </p:cNvPr>
            <p:cNvCxnSpPr/>
            <p:nvPr/>
          </p:nvCxnSpPr>
          <p:spPr>
            <a:xfrm>
              <a:off x="8628017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778928F0-E3D9-5542-95AE-0F3DD0121FAF}"/>
                </a:ext>
              </a:extLst>
            </p:cNvPr>
            <p:cNvCxnSpPr/>
            <p:nvPr/>
          </p:nvCxnSpPr>
          <p:spPr>
            <a:xfrm>
              <a:off x="8819606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E9B4D25D-8733-1F45-B2FC-11D1AEC3C12E}"/>
                </a:ext>
              </a:extLst>
            </p:cNvPr>
            <p:cNvCxnSpPr/>
            <p:nvPr/>
          </p:nvCxnSpPr>
          <p:spPr>
            <a:xfrm>
              <a:off x="10069288" y="2004069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49BC236A-E164-0E4C-9D1F-9D3BEFEB5A0A}"/>
                </a:ext>
              </a:extLst>
            </p:cNvPr>
            <p:cNvCxnSpPr/>
            <p:nvPr/>
          </p:nvCxnSpPr>
          <p:spPr>
            <a:xfrm>
              <a:off x="9024257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A65AC3D9-A2D0-8049-AA6D-D1106109AD46}"/>
                </a:ext>
              </a:extLst>
            </p:cNvPr>
            <p:cNvCxnSpPr/>
            <p:nvPr/>
          </p:nvCxnSpPr>
          <p:spPr>
            <a:xfrm>
              <a:off x="9202783" y="2011216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D5AF2971-696E-954D-A725-6B810D293872}"/>
                </a:ext>
              </a:extLst>
            </p:cNvPr>
            <p:cNvCxnSpPr/>
            <p:nvPr/>
          </p:nvCxnSpPr>
          <p:spPr>
            <a:xfrm>
              <a:off x="9390018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>
              <a:extLst>
                <a:ext uri="{FF2B5EF4-FFF2-40B4-BE49-F238E27FC236}">
                  <a16:creationId xmlns:a16="http://schemas.microsoft.com/office/drawing/2014/main" id="{8F2BC25E-3C43-EC4F-928C-0F3B5D8B0E89}"/>
                </a:ext>
              </a:extLst>
            </p:cNvPr>
            <p:cNvCxnSpPr/>
            <p:nvPr/>
          </p:nvCxnSpPr>
          <p:spPr>
            <a:xfrm>
              <a:off x="9585959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D591AB1A-38C9-9A4F-854A-599473B02BB6}"/>
                </a:ext>
              </a:extLst>
            </p:cNvPr>
            <p:cNvCxnSpPr/>
            <p:nvPr/>
          </p:nvCxnSpPr>
          <p:spPr>
            <a:xfrm>
              <a:off x="9764485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7499FE5E-CD5F-4D40-A905-EBC9AF3676A4}"/>
                </a:ext>
              </a:extLst>
            </p:cNvPr>
            <p:cNvCxnSpPr/>
            <p:nvPr/>
          </p:nvCxnSpPr>
          <p:spPr>
            <a:xfrm>
              <a:off x="9916885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6885D409-7DA9-0E48-8031-266A5C26DC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1994" y="2445415"/>
              <a:ext cx="2303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F2EC7FD6-A027-2E46-80E2-01363E624DE6}"/>
              </a:ext>
            </a:extLst>
          </p:cNvPr>
          <p:cNvSpPr/>
          <p:nvPr/>
        </p:nvSpPr>
        <p:spPr>
          <a:xfrm>
            <a:off x="5478809" y="2320303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Strata</a:t>
            </a:r>
            <a:r>
              <a:rPr lang="fr-FR" dirty="0"/>
              <a:t> 1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344A119-D9A7-8645-B106-6397DF5FB56B}"/>
              </a:ext>
            </a:extLst>
          </p:cNvPr>
          <p:cNvSpPr/>
          <p:nvPr/>
        </p:nvSpPr>
        <p:spPr>
          <a:xfrm>
            <a:off x="5478809" y="3023117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Strata</a:t>
            </a:r>
            <a:r>
              <a:rPr lang="fr-FR" dirty="0"/>
              <a:t> 2 </a:t>
            </a: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A1F690FA-08CB-AB47-A965-BC85D86A5621}"/>
              </a:ext>
            </a:extLst>
          </p:cNvPr>
          <p:cNvGrpSpPr/>
          <p:nvPr/>
        </p:nvGrpSpPr>
        <p:grpSpPr>
          <a:xfrm>
            <a:off x="5762847" y="3322456"/>
            <a:ext cx="1727563" cy="333578"/>
            <a:chOff x="7791994" y="2000645"/>
            <a:chExt cx="2303417" cy="444770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46E182C5-8661-1742-8EE3-AAE3BBCE51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1994" y="2006861"/>
              <a:ext cx="2303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83B05C7F-0DB0-A047-9121-EF8C37627FAC}"/>
                </a:ext>
              </a:extLst>
            </p:cNvPr>
            <p:cNvCxnSpPr/>
            <p:nvPr/>
          </p:nvCxnSpPr>
          <p:spPr>
            <a:xfrm>
              <a:off x="7791994" y="2006861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8048E234-1E41-BA48-B82B-E9C39C1BD34B}"/>
                </a:ext>
              </a:extLst>
            </p:cNvPr>
            <p:cNvCxnSpPr/>
            <p:nvPr/>
          </p:nvCxnSpPr>
          <p:spPr>
            <a:xfrm>
              <a:off x="7998822" y="200064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E1D4F1AB-5D93-1F4D-A99B-FBBB6BC2AA2C}"/>
                </a:ext>
              </a:extLst>
            </p:cNvPr>
            <p:cNvCxnSpPr/>
            <p:nvPr/>
          </p:nvCxnSpPr>
          <p:spPr>
            <a:xfrm>
              <a:off x="8205650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717425E3-1AA6-5946-A17E-084E937E329E}"/>
                </a:ext>
              </a:extLst>
            </p:cNvPr>
            <p:cNvCxnSpPr/>
            <p:nvPr/>
          </p:nvCxnSpPr>
          <p:spPr>
            <a:xfrm>
              <a:off x="8397239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016C106E-C49B-4A42-82DB-9CAF9DCC92D8}"/>
                </a:ext>
              </a:extLst>
            </p:cNvPr>
            <p:cNvCxnSpPr/>
            <p:nvPr/>
          </p:nvCxnSpPr>
          <p:spPr>
            <a:xfrm>
              <a:off x="8628017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55FBF4F9-9FC5-EC4C-96A1-4D72CA57FA2E}"/>
                </a:ext>
              </a:extLst>
            </p:cNvPr>
            <p:cNvCxnSpPr/>
            <p:nvPr/>
          </p:nvCxnSpPr>
          <p:spPr>
            <a:xfrm>
              <a:off x="8819606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2150D285-5EC6-854E-AE0B-2E90551095F5}"/>
                </a:ext>
              </a:extLst>
            </p:cNvPr>
            <p:cNvCxnSpPr/>
            <p:nvPr/>
          </p:nvCxnSpPr>
          <p:spPr>
            <a:xfrm>
              <a:off x="10069288" y="2004069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929CEE9F-DA62-9C43-8815-3D22E2C4C7AC}"/>
                </a:ext>
              </a:extLst>
            </p:cNvPr>
            <p:cNvCxnSpPr/>
            <p:nvPr/>
          </p:nvCxnSpPr>
          <p:spPr>
            <a:xfrm>
              <a:off x="9024257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8F0F6AC2-58FA-114A-BE6C-134C66CA5BEB}"/>
                </a:ext>
              </a:extLst>
            </p:cNvPr>
            <p:cNvCxnSpPr/>
            <p:nvPr/>
          </p:nvCxnSpPr>
          <p:spPr>
            <a:xfrm>
              <a:off x="9202783" y="2011216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3D7976F8-239E-8647-8FEB-F487CE59B7DD}"/>
                </a:ext>
              </a:extLst>
            </p:cNvPr>
            <p:cNvCxnSpPr/>
            <p:nvPr/>
          </p:nvCxnSpPr>
          <p:spPr>
            <a:xfrm>
              <a:off x="9390018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7094465A-CB6E-9744-9934-F50CD4CEBB18}"/>
                </a:ext>
              </a:extLst>
            </p:cNvPr>
            <p:cNvCxnSpPr/>
            <p:nvPr/>
          </p:nvCxnSpPr>
          <p:spPr>
            <a:xfrm>
              <a:off x="9585959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F98F6673-A208-A149-B7CE-4B21CC501CD3}"/>
                </a:ext>
              </a:extLst>
            </p:cNvPr>
            <p:cNvCxnSpPr/>
            <p:nvPr/>
          </p:nvCxnSpPr>
          <p:spPr>
            <a:xfrm>
              <a:off x="9764485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87275FE5-0486-7145-B9CD-6DE12F78ACD8}"/>
                </a:ext>
              </a:extLst>
            </p:cNvPr>
            <p:cNvCxnSpPr/>
            <p:nvPr/>
          </p:nvCxnSpPr>
          <p:spPr>
            <a:xfrm>
              <a:off x="9916885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995079A4-83FA-8C47-BADC-AF31F3004B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1994" y="2445415"/>
              <a:ext cx="2303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E2916C4B-F5DB-E24C-802E-8C2A4ABA6CCE}"/>
              </a:ext>
            </a:extLst>
          </p:cNvPr>
          <p:cNvSpPr/>
          <p:nvPr/>
        </p:nvSpPr>
        <p:spPr>
          <a:xfrm>
            <a:off x="5476912" y="402612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Strata</a:t>
            </a:r>
            <a:r>
              <a:rPr lang="fr-FR" dirty="0"/>
              <a:t> M </a:t>
            </a:r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3BB6CAF0-61DB-3B45-AF7F-2B5E2D210A91}"/>
              </a:ext>
            </a:extLst>
          </p:cNvPr>
          <p:cNvGrpSpPr/>
          <p:nvPr/>
        </p:nvGrpSpPr>
        <p:grpSpPr>
          <a:xfrm>
            <a:off x="5810393" y="4354625"/>
            <a:ext cx="1727563" cy="333578"/>
            <a:chOff x="7791994" y="2000645"/>
            <a:chExt cx="2303417" cy="444770"/>
          </a:xfrm>
        </p:grpSpPr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E282C8B6-7ED2-2E49-B38B-F399BD8A1C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1994" y="2006861"/>
              <a:ext cx="2303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2199644C-14DB-CD4F-8866-AF5BE3FF1F9B}"/>
                </a:ext>
              </a:extLst>
            </p:cNvPr>
            <p:cNvCxnSpPr/>
            <p:nvPr/>
          </p:nvCxnSpPr>
          <p:spPr>
            <a:xfrm>
              <a:off x="7791994" y="2006861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39A82E11-FC77-C542-AD1D-B3DA93815B6A}"/>
                </a:ext>
              </a:extLst>
            </p:cNvPr>
            <p:cNvCxnSpPr/>
            <p:nvPr/>
          </p:nvCxnSpPr>
          <p:spPr>
            <a:xfrm>
              <a:off x="7998822" y="200064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701065D5-449F-2947-8569-4AF457282203}"/>
                </a:ext>
              </a:extLst>
            </p:cNvPr>
            <p:cNvCxnSpPr/>
            <p:nvPr/>
          </p:nvCxnSpPr>
          <p:spPr>
            <a:xfrm>
              <a:off x="8205650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298DEF74-0329-B04E-BB4D-090B44F4019B}"/>
                </a:ext>
              </a:extLst>
            </p:cNvPr>
            <p:cNvCxnSpPr/>
            <p:nvPr/>
          </p:nvCxnSpPr>
          <p:spPr>
            <a:xfrm>
              <a:off x="8397239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DE074944-CB22-D54B-97F4-DB86DF64939B}"/>
                </a:ext>
              </a:extLst>
            </p:cNvPr>
            <p:cNvCxnSpPr/>
            <p:nvPr/>
          </p:nvCxnSpPr>
          <p:spPr>
            <a:xfrm>
              <a:off x="8628017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>
              <a:extLst>
                <a:ext uri="{FF2B5EF4-FFF2-40B4-BE49-F238E27FC236}">
                  <a16:creationId xmlns:a16="http://schemas.microsoft.com/office/drawing/2014/main" id="{E7741597-6651-8B40-9F91-8C121A7377BF}"/>
                </a:ext>
              </a:extLst>
            </p:cNvPr>
            <p:cNvCxnSpPr/>
            <p:nvPr/>
          </p:nvCxnSpPr>
          <p:spPr>
            <a:xfrm>
              <a:off x="8819606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>
              <a:extLst>
                <a:ext uri="{FF2B5EF4-FFF2-40B4-BE49-F238E27FC236}">
                  <a16:creationId xmlns:a16="http://schemas.microsoft.com/office/drawing/2014/main" id="{F581362A-0DF7-0F49-9188-AF2AFB2399D6}"/>
                </a:ext>
              </a:extLst>
            </p:cNvPr>
            <p:cNvCxnSpPr/>
            <p:nvPr/>
          </p:nvCxnSpPr>
          <p:spPr>
            <a:xfrm>
              <a:off x="10069288" y="2004069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DA3F5CA3-3F58-B04B-896D-E7A9F210F3A8}"/>
                </a:ext>
              </a:extLst>
            </p:cNvPr>
            <p:cNvCxnSpPr/>
            <p:nvPr/>
          </p:nvCxnSpPr>
          <p:spPr>
            <a:xfrm>
              <a:off x="9024257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0E3017ED-3D65-5645-BBCF-9E4B0E60DF70}"/>
                </a:ext>
              </a:extLst>
            </p:cNvPr>
            <p:cNvCxnSpPr/>
            <p:nvPr/>
          </p:nvCxnSpPr>
          <p:spPr>
            <a:xfrm>
              <a:off x="9202783" y="2011216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>
              <a:extLst>
                <a:ext uri="{FF2B5EF4-FFF2-40B4-BE49-F238E27FC236}">
                  <a16:creationId xmlns:a16="http://schemas.microsoft.com/office/drawing/2014/main" id="{9331B85A-3F6B-B849-A57E-B84FADCBA784}"/>
                </a:ext>
              </a:extLst>
            </p:cNvPr>
            <p:cNvCxnSpPr/>
            <p:nvPr/>
          </p:nvCxnSpPr>
          <p:spPr>
            <a:xfrm>
              <a:off x="9390018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>
              <a:extLst>
                <a:ext uri="{FF2B5EF4-FFF2-40B4-BE49-F238E27FC236}">
                  <a16:creationId xmlns:a16="http://schemas.microsoft.com/office/drawing/2014/main" id="{329725AB-DE97-7E4B-834A-17D2A0773636}"/>
                </a:ext>
              </a:extLst>
            </p:cNvPr>
            <p:cNvCxnSpPr/>
            <p:nvPr/>
          </p:nvCxnSpPr>
          <p:spPr>
            <a:xfrm>
              <a:off x="9585959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id="{AE53CA8B-EA12-4445-8D17-F64F7DBCFF17}"/>
                </a:ext>
              </a:extLst>
            </p:cNvPr>
            <p:cNvCxnSpPr/>
            <p:nvPr/>
          </p:nvCxnSpPr>
          <p:spPr>
            <a:xfrm>
              <a:off x="9764485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>
              <a:extLst>
                <a:ext uri="{FF2B5EF4-FFF2-40B4-BE49-F238E27FC236}">
                  <a16:creationId xmlns:a16="http://schemas.microsoft.com/office/drawing/2014/main" id="{945C5F52-7B66-A84F-B7EF-CD625B2F858E}"/>
                </a:ext>
              </a:extLst>
            </p:cNvPr>
            <p:cNvCxnSpPr/>
            <p:nvPr/>
          </p:nvCxnSpPr>
          <p:spPr>
            <a:xfrm>
              <a:off x="9916885" y="2020555"/>
              <a:ext cx="0" cy="424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>
              <a:extLst>
                <a:ext uri="{FF2B5EF4-FFF2-40B4-BE49-F238E27FC236}">
                  <a16:creationId xmlns:a16="http://schemas.microsoft.com/office/drawing/2014/main" id="{647833E0-AE81-AA4F-9DD4-89419F3BA3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91994" y="2445415"/>
              <a:ext cx="230341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EC7CA357-8B9E-214D-AB1B-5DD0B75D0C5A}"/>
              </a:ext>
            </a:extLst>
          </p:cNvPr>
          <p:cNvCxnSpPr/>
          <p:nvPr/>
        </p:nvCxnSpPr>
        <p:spPr>
          <a:xfrm>
            <a:off x="5810393" y="4690699"/>
            <a:ext cx="0" cy="318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419484DA-2342-4543-98AC-530CDE809B8C}"/>
              </a:ext>
            </a:extLst>
          </p:cNvPr>
          <p:cNvSpPr txBox="1"/>
          <p:nvPr/>
        </p:nvSpPr>
        <p:spPr>
          <a:xfrm>
            <a:off x="5810392" y="487550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Postprocessing</a:t>
            </a:r>
            <a:endParaRPr lang="fr-FR" dirty="0"/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B893A237-BA74-134C-99B6-8BDCB1F50699}"/>
              </a:ext>
            </a:extLst>
          </p:cNvPr>
          <p:cNvSpPr txBox="1"/>
          <p:nvPr/>
        </p:nvSpPr>
        <p:spPr>
          <a:xfrm>
            <a:off x="7563698" y="266769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N1 part.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615FA685-273C-D24A-A168-2687FFD67404}"/>
              </a:ext>
            </a:extLst>
          </p:cNvPr>
          <p:cNvSpPr txBox="1"/>
          <p:nvPr/>
        </p:nvSpPr>
        <p:spPr>
          <a:xfrm>
            <a:off x="14615324" y="2137856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N1 part.</a:t>
            </a:r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ACD0A946-E5B6-AA41-95A7-2E4221B7D533}"/>
              </a:ext>
            </a:extLst>
          </p:cNvPr>
          <p:cNvSpPr txBox="1"/>
          <p:nvPr/>
        </p:nvSpPr>
        <p:spPr>
          <a:xfrm>
            <a:off x="7568788" y="335074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N2 part.</a:t>
            </a: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3F87F555-9556-8046-B8F7-EBED2BA604F1}"/>
              </a:ext>
            </a:extLst>
          </p:cNvPr>
          <p:cNvSpPr txBox="1"/>
          <p:nvPr/>
        </p:nvSpPr>
        <p:spPr>
          <a:xfrm>
            <a:off x="7632664" y="44042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NM part.</a:t>
            </a:r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BC639105-084A-2644-936A-8B27119D5363}"/>
              </a:ext>
            </a:extLst>
          </p:cNvPr>
          <p:cNvSpPr txBox="1"/>
          <p:nvPr/>
        </p:nvSpPr>
        <p:spPr>
          <a:xfrm>
            <a:off x="5341011" y="5214172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More communications, </a:t>
            </a:r>
          </a:p>
          <a:p>
            <a:r>
              <a:rPr lang="fr-FR" dirty="0"/>
              <a:t>« </a:t>
            </a:r>
            <a:r>
              <a:rPr lang="fr-FR" dirty="0" err="1"/>
              <a:t>natural</a:t>
            </a:r>
            <a:r>
              <a:rPr lang="fr-FR" dirty="0"/>
              <a:t> » </a:t>
            </a:r>
            <a:r>
              <a:rPr lang="fr-FR" dirty="0" err="1"/>
              <a:t>load</a:t>
            </a:r>
            <a:r>
              <a:rPr lang="fr-FR" dirty="0"/>
              <a:t> </a:t>
            </a:r>
            <a:r>
              <a:rPr lang="fr-FR" dirty="0" err="1"/>
              <a:t>balancing</a:t>
            </a:r>
            <a:endParaRPr lang="fr-FR" dirty="0"/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E994E819-38E9-E941-B93C-9BB4CC3B61DD}"/>
              </a:ext>
            </a:extLst>
          </p:cNvPr>
          <p:cNvSpPr txBox="1"/>
          <p:nvPr/>
        </p:nvSpPr>
        <p:spPr>
          <a:xfrm>
            <a:off x="856535" y="1663656"/>
            <a:ext cx="3365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‘</a:t>
            </a:r>
            <a:r>
              <a:rPr lang="fr-FR" b="1" dirty="0" err="1"/>
              <a:t>Historical</a:t>
            </a:r>
            <a:r>
              <a:rPr lang="fr-FR" b="1" dirty="0"/>
              <a:t>’ </a:t>
            </a:r>
            <a:r>
              <a:rPr lang="fr-FR" dirty="0"/>
              <a:t>or</a:t>
            </a:r>
            <a:r>
              <a:rPr lang="fr-FR" b="1" dirty="0"/>
              <a:t> </a:t>
            </a:r>
            <a:r>
              <a:rPr lang="fr-FR" dirty="0"/>
              <a:t>‘</a:t>
            </a:r>
            <a:r>
              <a:rPr lang="fr-FR" dirty="0" err="1"/>
              <a:t>Coarse</a:t>
            </a:r>
            <a:r>
              <a:rPr lang="fr-FR" dirty="0"/>
              <a:t> </a:t>
            </a:r>
            <a:r>
              <a:rPr lang="fr-FR" dirty="0" err="1"/>
              <a:t>grained</a:t>
            </a:r>
            <a:r>
              <a:rPr lang="fr-FR" dirty="0"/>
              <a:t>’</a:t>
            </a:r>
          </a:p>
          <a:p>
            <a:endParaRPr lang="fr-FR" b="1" dirty="0"/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B6769E9E-52B1-EB42-AC5C-86E916F2B9E4}"/>
              </a:ext>
            </a:extLst>
          </p:cNvPr>
          <p:cNvSpPr txBox="1"/>
          <p:nvPr/>
        </p:nvSpPr>
        <p:spPr>
          <a:xfrm>
            <a:off x="5430458" y="1220346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« </a:t>
            </a:r>
            <a:r>
              <a:rPr lang="fr-FR" b="1" dirty="0" err="1"/>
              <a:t>Embarrasingly</a:t>
            </a:r>
            <a:r>
              <a:rPr lang="fr-FR" b="1" dirty="0"/>
              <a:t> </a:t>
            </a:r>
            <a:r>
              <a:rPr lang="fr-FR" b="1" dirty="0" err="1"/>
              <a:t>parallel</a:t>
            </a:r>
            <a:r>
              <a:rPr lang="fr-FR" b="1" dirty="0"/>
              <a:t> » </a:t>
            </a:r>
          </a:p>
          <a:p>
            <a:r>
              <a:rPr lang="fr-FR" dirty="0"/>
              <a:t>or</a:t>
            </a:r>
            <a:r>
              <a:rPr lang="fr-FR" b="1" dirty="0"/>
              <a:t> </a:t>
            </a:r>
            <a:r>
              <a:rPr lang="fr-FR" dirty="0"/>
              <a:t>‘fine </a:t>
            </a:r>
            <a:r>
              <a:rPr lang="fr-FR" dirty="0" err="1"/>
              <a:t>grained</a:t>
            </a:r>
            <a:r>
              <a:rPr lang="fr-FR" dirty="0"/>
              <a:t>’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437340D8-0AA7-8D47-8A1F-38227E22C17B}"/>
              </a:ext>
            </a:extLst>
          </p:cNvPr>
          <p:cNvSpPr txBox="1"/>
          <p:nvPr/>
        </p:nvSpPr>
        <p:spPr>
          <a:xfrm>
            <a:off x="342886" y="4936892"/>
            <a:ext cx="4852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Communications </a:t>
            </a:r>
            <a:r>
              <a:rPr lang="fr-FR" dirty="0" err="1"/>
              <a:t>only</a:t>
            </a:r>
            <a:r>
              <a:rPr lang="fr-FR" dirty="0"/>
              <a:t> on </a:t>
            </a:r>
            <a:r>
              <a:rPr lang="fr-FR" dirty="0" err="1"/>
              <a:t>both</a:t>
            </a:r>
            <a:r>
              <a:rPr lang="fr-FR" dirty="0"/>
              <a:t> ends of the MC</a:t>
            </a:r>
          </a:p>
          <a:p>
            <a:r>
              <a:rPr lang="fr-FR" dirty="0" err="1"/>
              <a:t>load</a:t>
            </a:r>
            <a:r>
              <a:rPr lang="fr-FR" dirty="0"/>
              <a:t> </a:t>
            </a:r>
            <a:r>
              <a:rPr lang="fr-FR" dirty="0" err="1"/>
              <a:t>balancing</a:t>
            </a:r>
            <a:r>
              <a:rPr lang="fr-FR" dirty="0"/>
              <a:t> </a:t>
            </a:r>
            <a:r>
              <a:rPr lang="fr-FR" dirty="0" err="1"/>
              <a:t>requires</a:t>
            </a:r>
            <a:r>
              <a:rPr lang="fr-FR" dirty="0"/>
              <a:t> attention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2704DD5C-1DC4-2F48-8ECD-191B6D425F76}"/>
              </a:ext>
            </a:extLst>
          </p:cNvPr>
          <p:cNvSpPr txBox="1"/>
          <p:nvPr/>
        </p:nvSpPr>
        <p:spPr>
          <a:xfrm>
            <a:off x="342886" y="5801394"/>
            <a:ext cx="4371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</a:t>
            </a:r>
            <a:r>
              <a:rPr lang="fr-FR" i="1" dirty="0"/>
              <a:t>input file sets total </a:t>
            </a:r>
            <a:r>
              <a:rPr lang="fr-FR" i="1" dirty="0" err="1"/>
              <a:t>number</a:t>
            </a:r>
            <a:r>
              <a:rPr lang="fr-FR" i="1" dirty="0"/>
              <a:t> of part </a:t>
            </a:r>
          </a:p>
          <a:p>
            <a:r>
              <a:rPr lang="fr-FR" i="1" dirty="0" err="1"/>
              <a:t>Increasing</a:t>
            </a:r>
            <a:r>
              <a:rPr lang="fr-FR" i="1" dirty="0"/>
              <a:t> CPU couts –&gt;  </a:t>
            </a:r>
            <a:r>
              <a:rPr lang="fr-FR" i="1" dirty="0" err="1"/>
              <a:t>strong</a:t>
            </a:r>
            <a:r>
              <a:rPr lang="fr-FR" i="1" dirty="0"/>
              <a:t> </a:t>
            </a:r>
            <a:r>
              <a:rPr lang="fr-FR" i="1" dirty="0" err="1"/>
              <a:t>scaling</a:t>
            </a:r>
            <a:r>
              <a:rPr lang="fr-FR" dirty="0"/>
              <a:t>)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C058A538-2B74-174C-B68A-F07D83BC0943}"/>
              </a:ext>
            </a:extLst>
          </p:cNvPr>
          <p:cNvSpPr txBox="1"/>
          <p:nvPr/>
        </p:nvSpPr>
        <p:spPr>
          <a:xfrm>
            <a:off x="4975513" y="5925263"/>
            <a:ext cx="4281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</a:t>
            </a:r>
            <a:r>
              <a:rPr lang="fr-FR" i="1" dirty="0"/>
              <a:t>input file sets </a:t>
            </a:r>
            <a:r>
              <a:rPr lang="fr-FR" i="1" dirty="0" err="1"/>
              <a:t>number</a:t>
            </a:r>
            <a:r>
              <a:rPr lang="fr-FR" i="1" dirty="0"/>
              <a:t> of part/</a:t>
            </a:r>
            <a:r>
              <a:rPr lang="fr-FR" i="1" dirty="0" err="1"/>
              <a:t>core</a:t>
            </a:r>
            <a:r>
              <a:rPr lang="fr-FR" i="1" dirty="0"/>
              <a:t> – </a:t>
            </a:r>
          </a:p>
          <a:p>
            <a:r>
              <a:rPr lang="fr-FR" i="1" dirty="0" err="1"/>
              <a:t>Increasing</a:t>
            </a:r>
            <a:r>
              <a:rPr lang="fr-FR" i="1" dirty="0"/>
              <a:t> CPU </a:t>
            </a:r>
            <a:r>
              <a:rPr lang="fr-FR" i="1" dirty="0" err="1"/>
              <a:t>counts</a:t>
            </a:r>
            <a:r>
              <a:rPr lang="fr-FR" i="1" dirty="0"/>
              <a:t> -&gt; </a:t>
            </a:r>
            <a:r>
              <a:rPr lang="fr-FR" i="1" dirty="0" err="1"/>
              <a:t>weak</a:t>
            </a:r>
            <a:r>
              <a:rPr lang="fr-FR" i="1" dirty="0"/>
              <a:t> </a:t>
            </a:r>
            <a:r>
              <a:rPr lang="fr-FR" i="1" dirty="0" err="1"/>
              <a:t>scaling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62089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523FF00-0905-3D47-A42C-2756745CE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6496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GB" sz="2000" b="0" baseline="30000" dirty="0"/>
          </a:p>
          <a:p>
            <a:pPr>
              <a:buFont typeface="Wingdings" pitchFamily="2" charset="2"/>
              <a:buChar char="Ø"/>
            </a:pPr>
            <a:r>
              <a:rPr lang="en-GB" sz="2000" dirty="0"/>
              <a:t>all input fields and tallies </a:t>
            </a:r>
            <a:r>
              <a:rPr lang="en-GB" sz="2000" b="0" dirty="0"/>
              <a:t>have to be duplicated in memory for each process (&gt; 100 fields), problematic at the level of a node for large 3D grids…</a:t>
            </a:r>
          </a:p>
          <a:p>
            <a:pPr>
              <a:buFont typeface="Wingdings" pitchFamily="2" charset="2"/>
              <a:buChar char="Ø"/>
            </a:pPr>
            <a:r>
              <a:rPr lang="en-GB" sz="2000" b="0" dirty="0"/>
              <a:t>Would benefit from additional optimization of load balancing (cf. previous HLST project)</a:t>
            </a:r>
          </a:p>
          <a:p>
            <a:pPr>
              <a:buFont typeface="Wingdings" pitchFamily="2" charset="2"/>
              <a:buChar char="Ø"/>
            </a:pPr>
            <a:endParaRPr lang="en-GB" sz="2000" b="0" dirty="0"/>
          </a:p>
          <a:p>
            <a:pPr>
              <a:buFont typeface="Wingdings" pitchFamily="2" charset="2"/>
              <a:buChar char="Ø"/>
            </a:pPr>
            <a:r>
              <a:rPr lang="en-GB" sz="2000" dirty="0"/>
              <a:t>Shared memory parallelization as a first step to alleviate this issue</a:t>
            </a:r>
          </a:p>
          <a:p>
            <a:pPr marL="0" indent="0">
              <a:buNone/>
            </a:pPr>
            <a:r>
              <a:rPr lang="en-GB" sz="2000" b="0" dirty="0"/>
              <a:t>E.g. Soledge3X is hybrid MPI/OpenMP, coupling with pure MPI    EIRENE wasteful (interface TSVV#3, …)</a:t>
            </a:r>
          </a:p>
          <a:p>
            <a:pPr marL="0" indent="0">
              <a:buNone/>
            </a:pPr>
            <a:endParaRPr lang="en-GB" sz="2000" b="0" dirty="0"/>
          </a:p>
          <a:p>
            <a:pPr>
              <a:buFont typeface="Wingdings" pitchFamily="2" charset="2"/>
              <a:buChar char="Ø"/>
            </a:pPr>
            <a:r>
              <a:rPr lang="en-GB" sz="2000" dirty="0"/>
              <a:t>Ultimately domain decomposition needed</a:t>
            </a:r>
            <a:r>
              <a:rPr lang="en-GB" sz="2000" b="0" dirty="0"/>
              <a:t> (nodes receiving chunks of the grid)</a:t>
            </a:r>
          </a:p>
          <a:p>
            <a:pPr>
              <a:buFont typeface="Wingdings" pitchFamily="2" charset="2"/>
              <a:buChar char="Ø"/>
            </a:pPr>
            <a:endParaRPr lang="en-GB" sz="2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F31EE46-B9C2-0440-93C9-12D951F9D7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Présentation générale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E6F1EAE-E7BF-904D-A81C-36F0B99A97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BF7AE236-120B-2C49-893B-7D3C0031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MPI parallelization</a:t>
            </a:r>
          </a:p>
        </p:txBody>
      </p:sp>
    </p:spTree>
    <p:extLst>
      <p:ext uri="{BB962C8B-B14F-4D97-AF65-F5344CB8AC3E}">
        <p14:creationId xmlns:p14="http://schemas.microsoft.com/office/powerpoint/2010/main" val="219542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">
            <a:extLst>
              <a:ext uri="{FF2B5EF4-FFF2-40B4-BE49-F238E27FC236}">
                <a16:creationId xmlns:a16="http://schemas.microsoft.com/office/drawing/2014/main" id="{A391FF9F-8579-3F4E-AE44-73C8FE8F1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221" y="2343968"/>
            <a:ext cx="6172200" cy="339447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GB" sz="1200" b="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!$OMP PARALLEL</a:t>
            </a:r>
          </a:p>
          <a:p>
            <a:pPr marL="0" lvl="0" indent="0">
              <a:buNone/>
            </a:pPr>
            <a:r>
              <a:rPr lang="en-GB" sz="1200" b="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…. </a:t>
            </a:r>
            <a:r>
              <a:rPr lang="en-GB" sz="1200" b="0" i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initialization of random seed for each thread</a:t>
            </a:r>
          </a:p>
          <a:p>
            <a:pPr marL="0" lvl="0" indent="0">
              <a:buNone/>
            </a:pPr>
            <a:r>
              <a:rPr lang="en-GB" sz="1200" b="0" i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  initialization of private variables</a:t>
            </a:r>
          </a:p>
          <a:p>
            <a:pPr marL="0" indent="0">
              <a:buNone/>
            </a:pPr>
            <a:endParaRPr lang="en-GB" sz="15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</a:t>
            </a:r>
            <a:r>
              <a:rPr lang="en-GB" sz="12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istra</a:t>
            </a:r>
            <a:r>
              <a:rPr lang="en-GB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=1,Nstrata </a:t>
            </a:r>
            <a:r>
              <a:rPr lang="en-GB" sz="1200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(= sources, 1-100)</a:t>
            </a:r>
          </a:p>
          <a:p>
            <a:pPr>
              <a:buFont typeface="Wingdings" pitchFamily="2" charset="2"/>
              <a:buChar char="Ø"/>
            </a:pPr>
            <a:endParaRPr lang="en-GB" sz="1200" b="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1200" b="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!$OMP DO</a:t>
            </a:r>
          </a:p>
          <a:p>
            <a:pPr marL="0" indent="0">
              <a:buNone/>
            </a:pPr>
            <a:r>
              <a:rPr lang="en-GB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do </a:t>
            </a:r>
            <a:r>
              <a:rPr lang="en-GB" sz="12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iptsi</a:t>
            </a:r>
            <a:r>
              <a:rPr lang="en-GB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=1,npts(</a:t>
            </a:r>
            <a:r>
              <a:rPr lang="en-GB" sz="12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istra</a:t>
            </a:r>
            <a:r>
              <a:rPr lang="en-GB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GB" sz="1200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(= histories, 1-10</a:t>
            </a:r>
            <a:r>
              <a:rPr lang="en-GB" sz="1200" b="0" baseline="30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en-GB" sz="1200" b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GB" sz="1200" b="0" baseline="300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…</a:t>
            </a:r>
          </a:p>
          <a:p>
            <a:pPr marL="0" indent="0">
              <a:buNone/>
            </a:pPr>
            <a:r>
              <a:rPr lang="en-GB" sz="12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r>
              <a:rPr lang="en-GB" sz="12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enddo</a:t>
            </a:r>
            <a:endParaRPr lang="en-GB" sz="1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GB" sz="1200" b="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!$END OMP DO</a:t>
            </a:r>
          </a:p>
          <a:p>
            <a:pPr marL="0" indent="0">
              <a:buNone/>
            </a:pPr>
            <a:r>
              <a:rPr lang="en-GB" sz="12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enddo</a:t>
            </a:r>
            <a:endParaRPr lang="en-GB" sz="12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r>
              <a:rPr lang="en-GB" sz="1200" b="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!$OMP END PARALLEL</a:t>
            </a:r>
          </a:p>
          <a:p>
            <a:pPr marL="0" indent="0">
              <a:buNone/>
            </a:pPr>
            <a:endParaRPr lang="en-GB" sz="15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9BACEE-8213-C04B-88CA-7CD5A244B672}"/>
              </a:ext>
            </a:extLst>
          </p:cNvPr>
          <p:cNvSpPr/>
          <p:nvPr/>
        </p:nvSpPr>
        <p:spPr>
          <a:xfrm>
            <a:off x="5517825" y="3169619"/>
            <a:ext cx="20521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!$OMP PARALLEL</a:t>
            </a:r>
          </a:p>
          <a:p>
            <a:r>
              <a:rPr lang="en-GB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call </a:t>
            </a:r>
            <a:r>
              <a:rPr lang="en-GB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Eirene_Eirene</a:t>
            </a: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(….)</a:t>
            </a:r>
          </a:p>
          <a:p>
            <a:r>
              <a:rPr lang="en-GB" sz="1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!$OMP END PARALLEL</a:t>
            </a:r>
          </a:p>
          <a:p>
            <a:endParaRPr lang="en-GB" sz="12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CD10B9-76C0-964F-ADE2-594F73313AB4}"/>
              </a:ext>
            </a:extLst>
          </p:cNvPr>
          <p:cNvSpPr/>
          <p:nvPr/>
        </p:nvSpPr>
        <p:spPr>
          <a:xfrm>
            <a:off x="225335" y="2140676"/>
            <a:ext cx="4242163" cy="37425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14A4E0-887D-5A48-A9FC-60002409CEE3}"/>
              </a:ext>
            </a:extLst>
          </p:cNvPr>
          <p:cNvSpPr/>
          <p:nvPr/>
        </p:nvSpPr>
        <p:spPr>
          <a:xfrm>
            <a:off x="4624728" y="2140675"/>
            <a:ext cx="4242163" cy="17340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73E5154-2268-6643-9A7E-9BEF63CC3946}"/>
              </a:ext>
            </a:extLst>
          </p:cNvPr>
          <p:cNvSpPr txBox="1"/>
          <p:nvPr/>
        </p:nvSpPr>
        <p:spPr>
          <a:xfrm>
            <a:off x="5517825" y="1635887"/>
            <a:ext cx="253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-DUSE EXT OPENMP </a:t>
            </a:r>
            <a:endParaRPr lang="fr-FR" sz="1600" dirty="0"/>
          </a:p>
        </p:txBody>
      </p:sp>
      <p:sp>
        <p:nvSpPr>
          <p:cNvPr id="12" name="Titre 2">
            <a:extLst>
              <a:ext uri="{FF2B5EF4-FFF2-40B4-BE49-F238E27FC236}">
                <a16:creationId xmlns:a16="http://schemas.microsoft.com/office/drawing/2014/main" id="{74DAC270-0C82-E140-829B-9AFEC179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302" y="857251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fr-FR" sz="2100" dirty="0">
                <a:latin typeface="Arial" panose="020B0604020202020204" pitchFamily="34" charset="0"/>
                <a:cs typeface="Arial" panose="020B0604020202020204" pitchFamily="34" charset="0"/>
              </a:rPr>
              <a:t>Extension of the </a:t>
            </a:r>
            <a:r>
              <a:rPr lang="fr-FR" sz="2100" dirty="0" err="1">
                <a:latin typeface="Arial" panose="020B0604020202020204" pitchFamily="34" charset="0"/>
                <a:cs typeface="Arial" panose="020B0604020202020204" pitchFamily="34" charset="0"/>
              </a:rPr>
              <a:t>parallel</a:t>
            </a:r>
            <a:r>
              <a:rPr lang="fr-FR" sz="2100" dirty="0">
                <a:latin typeface="Arial" panose="020B0604020202020204" pitchFamily="34" charset="0"/>
                <a:cs typeface="Arial" panose="020B0604020202020204" pitchFamily="34" charset="0"/>
              </a:rPr>
              <a:t> zone (2 options)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9BD8BE9-0988-AE48-AC18-3D401289BE82}"/>
              </a:ext>
            </a:extLst>
          </p:cNvPr>
          <p:cNvSpPr txBox="1"/>
          <p:nvPr/>
        </p:nvSpPr>
        <p:spPr>
          <a:xfrm>
            <a:off x="4712425" y="2594459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 </a:t>
            </a:r>
            <a:r>
              <a:rPr lang="fr-FR" dirty="0" err="1"/>
              <a:t>eirene_main.f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2684C01-8211-B74E-B683-A9C0A5B8A447}"/>
              </a:ext>
            </a:extLst>
          </p:cNvPr>
          <p:cNvSpPr txBox="1"/>
          <p:nvPr/>
        </p:nvSpPr>
        <p:spPr>
          <a:xfrm>
            <a:off x="4578596" y="4041204"/>
            <a:ext cx="45704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Allows</a:t>
            </a:r>
            <a:r>
              <a:rPr lang="fr-FR" dirty="0"/>
              <a:t>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called</a:t>
            </a:r>
            <a:r>
              <a:rPr lang="fr-FR" dirty="0"/>
              <a:t> </a:t>
            </a:r>
            <a:r>
              <a:rPr lang="fr-FR" dirty="0" err="1"/>
              <a:t>within</a:t>
            </a:r>
            <a:r>
              <a:rPr lang="fr-FR" dirty="0"/>
              <a:t> a </a:t>
            </a:r>
            <a:r>
              <a:rPr lang="fr-FR" dirty="0" err="1"/>
              <a:t>parallel</a:t>
            </a:r>
            <a:r>
              <a:rPr lang="fr-FR" dirty="0"/>
              <a:t> </a:t>
            </a:r>
            <a:r>
              <a:rPr lang="fr-FR" dirty="0" err="1"/>
              <a:t>region</a:t>
            </a:r>
            <a:r>
              <a:rPr lang="fr-FR" dirty="0"/>
              <a:t> </a:t>
            </a:r>
          </a:p>
          <a:p>
            <a:r>
              <a:rPr lang="fr-FR" dirty="0"/>
              <a:t>of a plasma code  (</a:t>
            </a:r>
            <a:r>
              <a:rPr lang="fr-FR" dirty="0" err="1"/>
              <a:t>e.g</a:t>
            </a:r>
            <a:r>
              <a:rPr lang="fr-FR" dirty="0"/>
              <a:t>. SOLEDGE3X)</a:t>
            </a:r>
          </a:p>
          <a:p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718DCC5-9B9F-CF42-B3C7-4623CE43C7A4}"/>
              </a:ext>
            </a:extLst>
          </p:cNvPr>
          <p:cNvSpPr txBox="1"/>
          <p:nvPr/>
        </p:nvSpPr>
        <p:spPr>
          <a:xfrm>
            <a:off x="1660462" y="162659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default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47144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u contenu 1"/>
          <p:cNvSpPr>
            <a:spLocks noGrp="1"/>
          </p:cNvSpPr>
          <p:nvPr>
            <p:ph idx="1"/>
          </p:nvPr>
        </p:nvSpPr>
        <p:spPr>
          <a:xfrm>
            <a:off x="1937904" y="2688647"/>
            <a:ext cx="8229600" cy="4525963"/>
          </a:xfrm>
        </p:spPr>
        <p:txBody>
          <a:bodyPr/>
          <a:lstStyle/>
          <a:p>
            <a:pPr marL="449262" indent="0">
              <a:lnSpc>
                <a:spcPct val="80000"/>
              </a:lnSpc>
              <a:buNone/>
              <a:defRPr/>
            </a:pPr>
            <a:r>
              <a:rPr lang="en-GB" sz="2400" b="0" dirty="0">
                <a:latin typeface="Arial" charset="0"/>
                <a:ea typeface="ＭＳ Ｐゴシック" charset="0"/>
              </a:rPr>
              <a:t>1- Introduction – EIRENE</a:t>
            </a:r>
          </a:p>
          <a:p>
            <a:pPr marL="449262" indent="0">
              <a:lnSpc>
                <a:spcPct val="80000"/>
              </a:lnSpc>
              <a:buNone/>
              <a:defRPr/>
            </a:pPr>
            <a:endParaRPr lang="en-GB" sz="2400" b="0" dirty="0">
              <a:latin typeface="Arial" charset="0"/>
              <a:ea typeface="ＭＳ Ｐゴシック" charset="0"/>
            </a:endParaRPr>
          </a:p>
          <a:p>
            <a:pPr marL="449262" indent="0">
              <a:lnSpc>
                <a:spcPct val="80000"/>
              </a:lnSpc>
              <a:buNone/>
              <a:defRPr/>
            </a:pPr>
            <a:r>
              <a:rPr lang="en-GB" sz="2400" b="0" dirty="0">
                <a:latin typeface="Arial" charset="0"/>
                <a:ea typeface="ＭＳ Ｐゴシック" charset="0"/>
              </a:rPr>
              <a:t>2- Parallelization strategy</a:t>
            </a:r>
          </a:p>
          <a:p>
            <a:pPr marL="449262" indent="0">
              <a:lnSpc>
                <a:spcPct val="80000"/>
              </a:lnSpc>
              <a:buNone/>
              <a:defRPr/>
            </a:pPr>
            <a:endParaRPr lang="en-GB" sz="2400" b="0" dirty="0">
              <a:latin typeface="Arial" charset="0"/>
              <a:ea typeface="ＭＳ Ｐゴシック" charset="0"/>
            </a:endParaRPr>
          </a:p>
          <a:p>
            <a:pPr marL="449262" indent="0">
              <a:lnSpc>
                <a:spcPct val="80000"/>
              </a:lnSpc>
              <a:buNone/>
              <a:defRPr/>
            </a:pPr>
            <a:r>
              <a:rPr lang="en-GB" sz="2400" b="0" dirty="0">
                <a:latin typeface="Arial" charset="0"/>
                <a:ea typeface="ＭＳ Ｐゴシック" charset="0"/>
              </a:rPr>
              <a:t>3- Status of the OpenMP implementation </a:t>
            </a:r>
            <a:endParaRPr lang="en-GB" sz="2400" dirty="0">
              <a:latin typeface="Arial" charset="0"/>
              <a:ea typeface="ＭＳ Ｐゴシック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366654" y="153628"/>
            <a:ext cx="8229600" cy="642937"/>
          </a:xfrm>
        </p:spPr>
        <p:txBody>
          <a:bodyPr/>
          <a:lstStyle/>
          <a:p>
            <a:pPr>
              <a:defRPr/>
            </a:pPr>
            <a:r>
              <a:rPr lang="en-GB" dirty="0"/>
              <a:t>Outline</a:t>
            </a:r>
          </a:p>
        </p:txBody>
      </p:sp>
      <p:sp>
        <p:nvSpPr>
          <p:cNvPr id="22532" name="Espace réservé du numéro de diapositive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728F399-F11A-5445-B7D4-E23D01F78715}" type="slidenum">
              <a:rPr lang="en-GB" sz="800" smtClean="0">
                <a:solidFill>
                  <a:schemeClr val="bg1"/>
                </a:solidFill>
                <a:cs typeface="Arial" charset="0"/>
              </a:rPr>
              <a:pPr/>
              <a:t>2</a:t>
            </a:fld>
            <a:endParaRPr lang="en-GB" sz="80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CB10DF-5090-0543-A15C-2D5EA29285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Espace réservé du contenu 1">
            <a:extLst>
              <a:ext uri="{FF2B5EF4-FFF2-40B4-BE49-F238E27FC236}">
                <a16:creationId xmlns:a16="http://schemas.microsoft.com/office/drawing/2014/main" id="{8677FF6E-C0A4-E140-A297-7C8CBFE78328}"/>
              </a:ext>
            </a:extLst>
          </p:cNvPr>
          <p:cNvSpPr txBox="1">
            <a:spLocks/>
          </p:cNvSpPr>
          <p:nvPr/>
        </p:nvSpPr>
        <p:spPr bwMode="auto">
          <a:xfrm>
            <a:off x="1937904" y="268864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1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9144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SzPct val="80000"/>
              <a:buAutoNum type="circleNumDbPlain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2001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Font typeface="Wingdings" charset="0"/>
              <a:buChar char="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SzPct val="130000"/>
              <a:buFont typeface="Arial" charset="0"/>
              <a:buChar char="•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FB1A5"/>
              </a:buClr>
              <a:buFont typeface="Arial" charset="0"/>
              <a:buChar char="»"/>
              <a:defRPr sz="1400" kern="12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0" dirty="0">
                <a:latin typeface="Arial" charset="0"/>
                <a:ea typeface="ＭＳ Ｐゴシック" charset="0"/>
              </a:rPr>
              <a:t>1- Introduction – EIRENE</a:t>
            </a: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endParaRPr lang="en-GB" sz="2400" b="0" dirty="0">
              <a:latin typeface="Arial" charset="0"/>
              <a:ea typeface="ＭＳ Ｐゴシック" charset="0"/>
            </a:endParaRP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0" dirty="0">
                <a:solidFill>
                  <a:schemeClr val="bg2"/>
                </a:solidFill>
                <a:latin typeface="Arial" charset="0"/>
                <a:ea typeface="ＭＳ Ｐゴシック" charset="0"/>
              </a:rPr>
              <a:t>2- Parallelization strategy</a:t>
            </a: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endParaRPr lang="en-GB" sz="2400" b="0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  <a:p>
            <a:pPr marL="449262" indent="0">
              <a:lnSpc>
                <a:spcPct val="80000"/>
              </a:lnSpc>
              <a:buFont typeface="Arial" charset="0"/>
              <a:buNone/>
              <a:defRPr/>
            </a:pPr>
            <a:r>
              <a:rPr lang="en-GB" sz="2400" b="0" dirty="0">
                <a:solidFill>
                  <a:schemeClr val="bg2"/>
                </a:solidFill>
                <a:latin typeface="Arial" charset="0"/>
                <a:ea typeface="ＭＳ Ｐゴシック" charset="0"/>
              </a:rPr>
              <a:t>3- Status of the OpenMP implementation </a:t>
            </a:r>
            <a:endParaRPr lang="en-GB" sz="2400" dirty="0">
              <a:solidFill>
                <a:schemeClr val="bg2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CEDDBEA9-AC20-4A48-B869-D69CC222C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6654" y="153628"/>
            <a:ext cx="8229600" cy="642937"/>
          </a:xfrm>
        </p:spPr>
        <p:txBody>
          <a:bodyPr/>
          <a:lstStyle/>
          <a:p>
            <a:pPr>
              <a:defRPr/>
            </a:pPr>
            <a:r>
              <a:rPr lang="en-GB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7971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936932E8-2BCD-7847-9842-CD6CBB63B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938" y="688975"/>
            <a:ext cx="8229600" cy="642937"/>
          </a:xfrm>
        </p:spPr>
        <p:txBody>
          <a:bodyPr/>
          <a:lstStyle/>
          <a:p>
            <a:pPr algn="ctr"/>
            <a:r>
              <a:rPr lang="fr-FR" dirty="0" err="1"/>
              <a:t>Neutral</a:t>
            </a:r>
            <a:r>
              <a:rPr lang="fr-FR" dirty="0"/>
              <a:t> </a:t>
            </a:r>
            <a:r>
              <a:rPr lang="fr-FR" dirty="0" err="1"/>
              <a:t>gas</a:t>
            </a:r>
            <a:r>
              <a:rPr lang="fr-FR" dirty="0"/>
              <a:t> </a:t>
            </a:r>
            <a:r>
              <a:rPr lang="fr-FR" dirty="0" err="1"/>
              <a:t>physics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024FAAB-1E4D-6943-AB3C-3AF6FE0387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Présentation générale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ED3F8F-6825-A245-BA4F-CA0467420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58A53CC2-53A0-F34D-823D-6E860F07B6C9}"/>
              </a:ext>
            </a:extLst>
          </p:cNvPr>
          <p:cNvCxnSpPr/>
          <p:nvPr/>
        </p:nvCxnSpPr>
        <p:spPr>
          <a:xfrm flipV="1">
            <a:off x="3973513" y="2050450"/>
            <a:ext cx="1371600" cy="53340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ZoneTexte 9">
            <a:extLst>
              <a:ext uri="{FF2B5EF4-FFF2-40B4-BE49-F238E27FC236}">
                <a16:creationId xmlns:a16="http://schemas.microsoft.com/office/drawing/2014/main" id="{1F7111DD-2FFF-0148-BCA4-66F770F2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3" y="2583850"/>
            <a:ext cx="369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>
                <a:solidFill>
                  <a:srgbClr val="3891A7"/>
                </a:solidFill>
              </a:rPr>
              <a:t>D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0B941716-AA68-1C49-9460-E286AADD0FB2}"/>
              </a:ext>
            </a:extLst>
          </p:cNvPr>
          <p:cNvCxnSpPr/>
          <p:nvPr/>
        </p:nvCxnSpPr>
        <p:spPr>
          <a:xfrm>
            <a:off x="4278313" y="1364650"/>
            <a:ext cx="10668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12">
            <a:extLst>
              <a:ext uri="{FF2B5EF4-FFF2-40B4-BE49-F238E27FC236}">
                <a16:creationId xmlns:a16="http://schemas.microsoft.com/office/drawing/2014/main" id="{1BF57B6F-2F89-4D44-ABD5-1E59B1EB6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4738" y="1136050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>
                <a:solidFill>
                  <a:srgbClr val="FF0000"/>
                </a:solidFill>
              </a:rPr>
              <a:t>e</a:t>
            </a:r>
            <a:r>
              <a:rPr lang="fr-FR" altLang="fr-FR" sz="2000" baseline="30000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276AFF2F-E92B-3244-9F1F-EAB24D129DEC}"/>
              </a:ext>
            </a:extLst>
          </p:cNvPr>
          <p:cNvCxnSpPr/>
          <p:nvPr/>
        </p:nvCxnSpPr>
        <p:spPr>
          <a:xfrm flipV="1">
            <a:off x="6321426" y="1440850"/>
            <a:ext cx="1371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ZoneTexte 17">
            <a:extLst>
              <a:ext uri="{FF2B5EF4-FFF2-40B4-BE49-F238E27FC236}">
                <a16:creationId xmlns:a16="http://schemas.microsoft.com/office/drawing/2014/main" id="{5F5820F3-2B1C-8D45-9774-AF3E93B7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225" y="1143000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/>
              <a:t>D</a:t>
            </a:r>
            <a:r>
              <a:rPr lang="fr-FR" altLang="fr-FR" sz="2000" baseline="30000"/>
              <a:t>+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FAF798F5-9BE7-0E4D-A727-58BF3C11D3BA}"/>
              </a:ext>
            </a:extLst>
          </p:cNvPr>
          <p:cNvCxnSpPr/>
          <p:nvPr/>
        </p:nvCxnSpPr>
        <p:spPr>
          <a:xfrm>
            <a:off x="6397626" y="2126650"/>
            <a:ext cx="12954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902C9410-CCBE-5044-A1B9-51C7F79A2CA0}"/>
              </a:ext>
            </a:extLst>
          </p:cNvPr>
          <p:cNvCxnSpPr/>
          <p:nvPr/>
        </p:nvCxnSpPr>
        <p:spPr>
          <a:xfrm>
            <a:off x="6321426" y="2164750"/>
            <a:ext cx="725487" cy="6191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ZoneTexte 22">
            <a:extLst>
              <a:ext uri="{FF2B5EF4-FFF2-40B4-BE49-F238E27FC236}">
                <a16:creationId xmlns:a16="http://schemas.microsoft.com/office/drawing/2014/main" id="{44D611C4-A879-7640-A271-A2DA3D371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0338" y="2155225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>
                <a:solidFill>
                  <a:srgbClr val="FF0000"/>
                </a:solidFill>
              </a:rPr>
              <a:t>e</a:t>
            </a:r>
            <a:r>
              <a:rPr lang="fr-FR" altLang="fr-FR" sz="2000" baseline="300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31" name="ZoneTexte 23">
            <a:extLst>
              <a:ext uri="{FF2B5EF4-FFF2-40B4-BE49-F238E27FC236}">
                <a16:creationId xmlns:a16="http://schemas.microsoft.com/office/drawing/2014/main" id="{2A660953-D810-2043-9EA3-7325AD204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0738" y="2660050"/>
            <a:ext cx="384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>
                <a:solidFill>
                  <a:srgbClr val="FF0000"/>
                </a:solidFill>
              </a:rPr>
              <a:t>e</a:t>
            </a:r>
            <a:r>
              <a:rPr lang="fr-FR" altLang="fr-FR" sz="2000" baseline="300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32" name="Explosion 1 31">
            <a:extLst>
              <a:ext uri="{FF2B5EF4-FFF2-40B4-BE49-F238E27FC236}">
                <a16:creationId xmlns:a16="http://schemas.microsoft.com/office/drawing/2014/main" id="{717666CC-C6A5-1143-BEB1-26A18A73AA7C}"/>
              </a:ext>
            </a:extLst>
          </p:cNvPr>
          <p:cNvSpPr/>
          <p:nvPr/>
        </p:nvSpPr>
        <p:spPr>
          <a:xfrm>
            <a:off x="5573713" y="1736095"/>
            <a:ext cx="609600" cy="47631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" name="ZoneTexte 26">
            <a:extLst>
              <a:ext uri="{FF2B5EF4-FFF2-40B4-BE49-F238E27FC236}">
                <a16:creationId xmlns:a16="http://schemas.microsoft.com/office/drawing/2014/main" id="{482483CD-8DC8-A049-B8CD-4D52A1DF1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470" y="2960280"/>
            <a:ext cx="36022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 dirty="0" err="1"/>
              <a:t>From</a:t>
            </a:r>
            <a:r>
              <a:rPr lang="fr-FR" altLang="fr-FR" sz="2000" dirty="0"/>
              <a:t> the plasma point of </a:t>
            </a:r>
            <a:r>
              <a:rPr lang="fr-FR" altLang="fr-FR" sz="2000" dirty="0" err="1"/>
              <a:t>view</a:t>
            </a:r>
            <a:endParaRPr lang="fr-FR" altLang="fr-FR" sz="2000" dirty="0"/>
          </a:p>
        </p:txBody>
      </p:sp>
      <p:sp>
        <p:nvSpPr>
          <p:cNvPr id="34" name="ZoneTexte 28">
            <a:extLst>
              <a:ext uri="{FF2B5EF4-FFF2-40B4-BE49-F238E27FC236}">
                <a16:creationId xmlns:a16="http://schemas.microsoft.com/office/drawing/2014/main" id="{C7477414-FF3D-9448-BDD5-7E1F9D454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670" y="3493680"/>
            <a:ext cx="6662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 dirty="0"/>
              <a:t>- Gain of a D</a:t>
            </a:r>
            <a:r>
              <a:rPr lang="fr-FR" altLang="fr-FR" sz="2000" baseline="30000" dirty="0"/>
              <a:t>+</a:t>
            </a:r>
            <a:r>
              <a:rPr lang="fr-FR" altLang="fr-FR" sz="2000" dirty="0"/>
              <a:t> ion </a:t>
            </a:r>
            <a:r>
              <a:rPr lang="fr-FR" altLang="fr-FR" sz="2000" dirty="0" err="1"/>
              <a:t>with</a:t>
            </a:r>
            <a:r>
              <a:rPr lang="fr-FR" altLang="fr-FR" sz="2000" dirty="0"/>
              <a:t> </a:t>
            </a:r>
            <a:r>
              <a:rPr lang="fr-FR" altLang="fr-FR" sz="2000" dirty="0" err="1"/>
              <a:t>energy</a:t>
            </a:r>
            <a:r>
              <a:rPr lang="fr-FR" altLang="fr-FR" sz="2000" dirty="0"/>
              <a:t> E</a:t>
            </a:r>
            <a:r>
              <a:rPr lang="fr-FR" altLang="fr-FR" sz="2000" baseline="-25000" dirty="0"/>
              <a:t>D+</a:t>
            </a:r>
            <a:r>
              <a:rPr lang="fr-FR" altLang="fr-FR" sz="2000" dirty="0"/>
              <a:t> and </a:t>
            </a:r>
            <a:r>
              <a:rPr lang="fr-FR" altLang="fr-FR" sz="2000" dirty="0" err="1"/>
              <a:t>momentum</a:t>
            </a:r>
            <a:r>
              <a:rPr lang="fr-FR" altLang="fr-FR" sz="2000" dirty="0"/>
              <a:t> </a:t>
            </a:r>
            <a:r>
              <a:rPr lang="fr-FR" altLang="fr-FR" sz="2000" dirty="0" err="1"/>
              <a:t>mv</a:t>
            </a:r>
            <a:r>
              <a:rPr lang="fr-FR" altLang="fr-FR" sz="2000" baseline="-25000" dirty="0" err="1"/>
              <a:t>D</a:t>
            </a:r>
            <a:r>
              <a:rPr lang="fr-FR" altLang="fr-FR" sz="2000" baseline="-25000" dirty="0"/>
              <a:t>+</a:t>
            </a:r>
            <a:r>
              <a:rPr lang="fr-FR" altLang="fr-FR" sz="2000" dirty="0"/>
              <a:t> </a:t>
            </a:r>
          </a:p>
        </p:txBody>
      </p:sp>
      <p:sp>
        <p:nvSpPr>
          <p:cNvPr id="35" name="ZoneTexte 29">
            <a:extLst>
              <a:ext uri="{FF2B5EF4-FFF2-40B4-BE49-F238E27FC236}">
                <a16:creationId xmlns:a16="http://schemas.microsoft.com/office/drawing/2014/main" id="{5EEC33F3-CA21-D447-848D-2E92EA3A4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670" y="3950880"/>
            <a:ext cx="47067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 dirty="0"/>
              <a:t>- Gain of an </a:t>
            </a:r>
            <a:r>
              <a:rPr lang="fr-FR" altLang="fr-FR" sz="2000" dirty="0" err="1"/>
              <a:t>electron</a:t>
            </a:r>
            <a:r>
              <a:rPr lang="fr-FR" altLang="fr-FR" sz="2000" dirty="0"/>
              <a:t> </a:t>
            </a:r>
            <a:r>
              <a:rPr lang="fr-FR" altLang="fr-FR" sz="2000" dirty="0" err="1"/>
              <a:t>with</a:t>
            </a:r>
            <a:r>
              <a:rPr lang="fr-FR" altLang="fr-FR" sz="2000" dirty="0"/>
              <a:t> an </a:t>
            </a:r>
            <a:r>
              <a:rPr lang="fr-FR" altLang="fr-FR" sz="2000" dirty="0" err="1"/>
              <a:t>energy</a:t>
            </a:r>
            <a:r>
              <a:rPr lang="fr-FR" altLang="fr-FR" sz="2000" dirty="0"/>
              <a:t> </a:t>
            </a:r>
            <a:r>
              <a:rPr lang="fr-FR" altLang="fr-FR" sz="2000" dirty="0" err="1"/>
              <a:t>E</a:t>
            </a:r>
            <a:r>
              <a:rPr lang="fr-FR" altLang="fr-FR" sz="2000" baseline="-25000" dirty="0" err="1"/>
              <a:t>e</a:t>
            </a:r>
            <a:r>
              <a:rPr lang="fr-FR" altLang="fr-FR" sz="2000" baseline="-25000" dirty="0"/>
              <a:t>-</a:t>
            </a:r>
            <a:r>
              <a:rPr lang="fr-FR" altLang="fr-FR" sz="2000" dirty="0"/>
              <a:t> </a:t>
            </a:r>
          </a:p>
        </p:txBody>
      </p:sp>
      <p:sp>
        <p:nvSpPr>
          <p:cNvPr id="36" name="ZoneTexte 30">
            <a:extLst>
              <a:ext uri="{FF2B5EF4-FFF2-40B4-BE49-F238E27FC236}">
                <a16:creationId xmlns:a16="http://schemas.microsoft.com/office/drawing/2014/main" id="{51002F01-45F3-CB49-A350-0A30F82DB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670" y="4419193"/>
            <a:ext cx="46682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 dirty="0"/>
              <a:t>- </a:t>
            </a:r>
            <a:r>
              <a:rPr lang="fr-FR" altLang="fr-FR" sz="2000" dirty="0" err="1"/>
              <a:t>Loss</a:t>
            </a:r>
            <a:r>
              <a:rPr lang="fr-FR" altLang="fr-FR" sz="2000" dirty="0"/>
              <a:t> of </a:t>
            </a:r>
            <a:r>
              <a:rPr lang="fr-FR" altLang="fr-FR" sz="2000" dirty="0" err="1"/>
              <a:t>energy</a:t>
            </a:r>
            <a:r>
              <a:rPr lang="fr-FR" altLang="fr-FR" sz="2000" dirty="0"/>
              <a:t> of the incident </a:t>
            </a:r>
            <a:r>
              <a:rPr lang="fr-FR" altLang="fr-FR" sz="2000" dirty="0" err="1"/>
              <a:t>electron</a:t>
            </a:r>
            <a:endParaRPr lang="fr-FR" altLang="fr-FR" sz="2000" dirty="0"/>
          </a:p>
        </p:txBody>
      </p:sp>
      <p:sp>
        <p:nvSpPr>
          <p:cNvPr id="37" name="ZoneTexte 31">
            <a:extLst>
              <a:ext uri="{FF2B5EF4-FFF2-40B4-BE49-F238E27FC236}">
                <a16:creationId xmlns:a16="http://schemas.microsoft.com/office/drawing/2014/main" id="{04193C39-4B73-FD47-BC55-5D54D8B1D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971" y="4975509"/>
            <a:ext cx="77107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 dirty="0" err="1"/>
              <a:t>Neutral</a:t>
            </a:r>
            <a:r>
              <a:rPr lang="fr-FR" altLang="fr-FR" sz="2000" dirty="0"/>
              <a:t> </a:t>
            </a:r>
            <a:r>
              <a:rPr lang="fr-FR" altLang="fr-FR" sz="2000" dirty="0" err="1"/>
              <a:t>gas</a:t>
            </a:r>
            <a:r>
              <a:rPr lang="fr-FR" altLang="fr-FR" sz="2000" dirty="0"/>
              <a:t> </a:t>
            </a:r>
            <a:r>
              <a:rPr lang="fr-FR" altLang="fr-FR" sz="2000" dirty="0" err="1"/>
              <a:t>physics</a:t>
            </a:r>
            <a:r>
              <a:rPr lang="fr-FR" altLang="fr-FR" sz="2000" dirty="0"/>
              <a:t> </a:t>
            </a:r>
            <a:r>
              <a:rPr lang="fr-FR" altLang="fr-FR" sz="2000" dirty="0" err="1"/>
              <a:t>provide</a:t>
            </a:r>
            <a:r>
              <a:rPr lang="fr-FR" altLang="fr-FR" sz="2000" dirty="0"/>
              <a:t> </a:t>
            </a:r>
            <a:r>
              <a:rPr lang="fr-FR" altLang="fr-FR" sz="2000" b="1" dirty="0"/>
              <a:t>sources</a:t>
            </a:r>
            <a:r>
              <a:rPr lang="fr-FR" altLang="fr-FR" sz="2000" dirty="0"/>
              <a:t> in plasma balance </a:t>
            </a:r>
            <a:r>
              <a:rPr lang="fr-FR" altLang="fr-FR" sz="2000" dirty="0" err="1"/>
              <a:t>equations</a:t>
            </a:r>
            <a:endParaRPr lang="fr-FR" altLang="fr-FR" sz="2000" dirty="0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6F436B8-A60B-A94C-AE0B-AE81F8EF24FA}"/>
              </a:ext>
            </a:extLst>
          </p:cNvPr>
          <p:cNvSpPr txBox="1"/>
          <p:nvPr/>
        </p:nvSpPr>
        <p:spPr bwMode="auto">
          <a:xfrm>
            <a:off x="1376161" y="1874032"/>
            <a:ext cx="24830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r>
              <a:rPr lang="fr-FR" b="1" baseline="0" dirty="0">
                <a:latin typeface="Verdana" charset="0"/>
                <a:cs typeface="Arial" charset="0"/>
              </a:rPr>
              <a:t>Ionisation </a:t>
            </a:r>
            <a:r>
              <a:rPr lang="fr-FR" b="1" baseline="0" dirty="0" err="1">
                <a:latin typeface="Verdana" charset="0"/>
                <a:cs typeface="Arial" charset="0"/>
              </a:rPr>
              <a:t>process</a:t>
            </a:r>
            <a:r>
              <a:rPr lang="fr-FR" b="1" baseline="0" dirty="0">
                <a:latin typeface="Verdana" charset="0"/>
                <a:cs typeface="Arial" charset="0"/>
              </a:rPr>
              <a:t>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88F1D1BA-AA8F-0D4C-9024-6B8569020480}"/>
              </a:ext>
            </a:extLst>
          </p:cNvPr>
          <p:cNvSpPr txBox="1"/>
          <p:nvPr/>
        </p:nvSpPr>
        <p:spPr bwMode="auto">
          <a:xfrm>
            <a:off x="2131495" y="5794697"/>
            <a:ext cx="292387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r>
              <a:rPr lang="fr-FR" b="1" baseline="0" dirty="0">
                <a:latin typeface="Verdana" charset="0"/>
                <a:cs typeface="Arial" charset="0"/>
              </a:rPr>
              <a:t>Plasma</a:t>
            </a:r>
          </a:p>
          <a:p>
            <a:r>
              <a:rPr lang="fr-FR" dirty="0">
                <a:latin typeface="Verdana" charset="0"/>
                <a:cs typeface="Arial" charset="0"/>
              </a:rPr>
              <a:t>B2, EMC3, Soledge3X, </a:t>
            </a:r>
            <a:r>
              <a:rPr lang="fr-FR" b="1" dirty="0">
                <a:latin typeface="Verdana" charset="0"/>
                <a:cs typeface="Arial" charset="0"/>
              </a:rPr>
              <a:t>…</a:t>
            </a:r>
            <a:endParaRPr lang="fr-FR" b="1" baseline="0" dirty="0">
              <a:latin typeface="Verdana" charset="0"/>
              <a:cs typeface="Arial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400EA96-E1E4-DE49-9DDE-91016A22A154}"/>
              </a:ext>
            </a:extLst>
          </p:cNvPr>
          <p:cNvSpPr txBox="1"/>
          <p:nvPr/>
        </p:nvSpPr>
        <p:spPr bwMode="auto">
          <a:xfrm>
            <a:off x="6591717" y="5955201"/>
            <a:ext cx="24352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 anchor="ctr">
            <a:spAutoFit/>
          </a:bodyPr>
          <a:lstStyle/>
          <a:p>
            <a:r>
              <a:rPr lang="fr-FR" b="1" baseline="0" dirty="0" err="1">
                <a:latin typeface="Verdana" charset="0"/>
                <a:cs typeface="Arial" charset="0"/>
              </a:rPr>
              <a:t>Neutral</a:t>
            </a:r>
            <a:r>
              <a:rPr lang="fr-FR" b="1" baseline="0" dirty="0">
                <a:latin typeface="Verdana" charset="0"/>
                <a:cs typeface="Arial" charset="0"/>
              </a:rPr>
              <a:t> </a:t>
            </a:r>
            <a:r>
              <a:rPr lang="fr-FR" b="1" baseline="0" dirty="0" err="1">
                <a:latin typeface="Verdana" charset="0"/>
                <a:cs typeface="Arial" charset="0"/>
              </a:rPr>
              <a:t>gas</a:t>
            </a:r>
            <a:endParaRPr lang="fr-FR" b="1" baseline="0" dirty="0">
              <a:latin typeface="Verdana" charset="0"/>
              <a:cs typeface="Arial" charset="0"/>
            </a:endParaRPr>
          </a:p>
          <a:p>
            <a:r>
              <a:rPr lang="fr-FR" dirty="0">
                <a:latin typeface="Verdana" charset="0"/>
                <a:cs typeface="Arial" charset="0"/>
              </a:rPr>
              <a:t>EIRENE</a:t>
            </a:r>
            <a:endParaRPr lang="fr-FR" baseline="0" dirty="0">
              <a:latin typeface="Verdana" charset="0"/>
              <a:cs typeface="Arial" charset="0"/>
            </a:endParaRPr>
          </a:p>
        </p:txBody>
      </p: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807D822F-887C-0F47-BAB9-1385829F1A10}"/>
              </a:ext>
            </a:extLst>
          </p:cNvPr>
          <p:cNvCxnSpPr/>
          <p:nvPr/>
        </p:nvCxnSpPr>
        <p:spPr>
          <a:xfrm>
            <a:off x="5264929" y="5964033"/>
            <a:ext cx="89445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56FECCC2-2FB8-0D4A-975D-0DD422AA9FA4}"/>
              </a:ext>
            </a:extLst>
          </p:cNvPr>
          <p:cNvCxnSpPr>
            <a:cxnSpLocks/>
          </p:cNvCxnSpPr>
          <p:nvPr/>
        </p:nvCxnSpPr>
        <p:spPr>
          <a:xfrm flipH="1">
            <a:off x="5309782" y="6102487"/>
            <a:ext cx="77311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0EB68F8F-D743-6648-8239-B8183B9F3F73}"/>
              </a:ext>
            </a:extLst>
          </p:cNvPr>
          <p:cNvSpPr/>
          <p:nvPr/>
        </p:nvSpPr>
        <p:spPr>
          <a:xfrm>
            <a:off x="1941513" y="5587543"/>
            <a:ext cx="6404986" cy="94438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2933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53113139-C0BE-174B-839B-61445199E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5164" y="869085"/>
            <a:ext cx="8229600" cy="642937"/>
          </a:xfrm>
        </p:spPr>
        <p:txBody>
          <a:bodyPr/>
          <a:lstStyle/>
          <a:p>
            <a:r>
              <a:rPr lang="en-GB"/>
              <a:t>Need for a kinetic description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A34E83-F62B-D54D-AD8D-0836506A1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Présentation générale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D2326F-0DAA-6441-84DE-E7D23C307D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6" name="Image 9">
            <a:extLst>
              <a:ext uri="{FF2B5EF4-FFF2-40B4-BE49-F238E27FC236}">
                <a16:creationId xmlns:a16="http://schemas.microsoft.com/office/drawing/2014/main" id="{33C13C1C-3070-C848-8409-36DCA4D0C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29" y="2057400"/>
            <a:ext cx="434816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A796784-FC36-9E47-9997-198450E5E17D}"/>
              </a:ext>
            </a:extLst>
          </p:cNvPr>
          <p:cNvSpPr/>
          <p:nvPr/>
        </p:nvSpPr>
        <p:spPr>
          <a:xfrm>
            <a:off x="4690991" y="2191389"/>
            <a:ext cx="42867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GB" sz="2000"/>
              <a:t>Neutrals (often) have  mean free </a:t>
            </a:r>
          </a:p>
          <a:p>
            <a:r>
              <a:rPr lang="en-GB" sz="2000"/>
              <a:t>paths  &gt;&gt; gradient lenghts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71C9A8-E7C1-404F-9B4C-48FF0B96972B}"/>
              </a:ext>
            </a:extLst>
          </p:cNvPr>
          <p:cNvSpPr/>
          <p:nvPr/>
        </p:nvSpPr>
        <p:spPr>
          <a:xfrm>
            <a:off x="4663997" y="3193921"/>
            <a:ext cx="44117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GB" sz="2000" dirty="0"/>
              <a:t>No general fluid closure -&gt; </a:t>
            </a:r>
            <a:r>
              <a:rPr lang="en-GB" sz="2000" b="1" dirty="0"/>
              <a:t>kinetic</a:t>
            </a:r>
          </a:p>
          <a:p>
            <a:r>
              <a:rPr lang="en-GB" sz="2000" dirty="0"/>
              <a:t>f(</a:t>
            </a:r>
            <a:r>
              <a:rPr lang="en-GB" sz="2000" dirty="0" err="1"/>
              <a:t>r,v</a:t>
            </a:r>
            <a:r>
              <a:rPr lang="en-GB" sz="2000" dirty="0"/>
              <a:t>), 6 dimensions in steady state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8ACC49-DCA3-C140-ABBA-2F8115786F6B}"/>
              </a:ext>
            </a:extLst>
          </p:cNvPr>
          <p:cNvSpPr/>
          <p:nvPr/>
        </p:nvSpPr>
        <p:spPr>
          <a:xfrm>
            <a:off x="4668098" y="4196453"/>
            <a:ext cx="36776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000" b="1" dirty="0"/>
              <a:t>Monte Carlo </a:t>
            </a:r>
            <a:r>
              <a:rPr lang="en-GB" sz="2000" dirty="0"/>
              <a:t>approach : </a:t>
            </a:r>
          </a:p>
          <a:p>
            <a:r>
              <a:rPr lang="en-GB" sz="2000" dirty="0"/>
              <a:t>calculation of moments of f</a:t>
            </a:r>
          </a:p>
          <a:p>
            <a:r>
              <a:rPr lang="en-GB" sz="2000" dirty="0"/>
              <a:t>without calculating f </a:t>
            </a:r>
            <a:r>
              <a:rPr lang="en-GB" sz="2000" dirty="0" err="1"/>
              <a:t>explicitely</a:t>
            </a:r>
            <a:r>
              <a:rPr lang="en-GB" sz="2000" dirty="0"/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67C858-2D83-4F43-AC46-005E0F15BDEC}"/>
              </a:ext>
            </a:extLst>
          </p:cNvPr>
          <p:cNvSpPr/>
          <p:nvPr/>
        </p:nvSpPr>
        <p:spPr>
          <a:xfrm>
            <a:off x="4626688" y="5343848"/>
            <a:ext cx="36599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GB" sz="2000" dirty="0"/>
              <a:t>3D grid « only » </a:t>
            </a:r>
          </a:p>
          <a:p>
            <a:r>
              <a:rPr lang="en-GB" sz="2000" dirty="0"/>
              <a:t>    (potentially billions of cells)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13DB02-13A5-BB4F-ADDC-0D6B11D33EC2}"/>
              </a:ext>
            </a:extLst>
          </p:cNvPr>
          <p:cNvSpPr/>
          <p:nvPr/>
        </p:nvSpPr>
        <p:spPr>
          <a:xfrm>
            <a:off x="4968081" y="6183466"/>
            <a:ext cx="2560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But </a:t>
            </a:r>
            <a:r>
              <a:rPr lang="en-GB" sz="2000" b="1" dirty="0"/>
              <a:t>statistical noise</a:t>
            </a:r>
          </a:p>
        </p:txBody>
      </p:sp>
    </p:spTree>
    <p:extLst>
      <p:ext uri="{BB962C8B-B14F-4D97-AF65-F5344CB8AC3E}">
        <p14:creationId xmlns:p14="http://schemas.microsoft.com/office/powerpoint/2010/main" val="150431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FA11B59-1AF9-B447-8BF2-13B5069B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The EIRENE code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376255-4868-A945-8B81-C6BEF08964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Présentation générale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BA06B0-C420-A243-AEC7-0A6C984499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pic>
        <p:nvPicPr>
          <p:cNvPr id="6" name="Image 3" descr="EIRENE.JPG">
            <a:extLst>
              <a:ext uri="{FF2B5EF4-FFF2-40B4-BE49-F238E27FC236}">
                <a16:creationId xmlns:a16="http://schemas.microsoft.com/office/drawing/2014/main" id="{81F77F66-6BB9-D94E-B1E8-AA188F955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1295400"/>
            <a:ext cx="19685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MAST_3D_PDENA.jpg">
            <a:extLst>
              <a:ext uri="{FF2B5EF4-FFF2-40B4-BE49-F238E27FC236}">
                <a16:creationId xmlns:a16="http://schemas.microsoft.com/office/drawing/2014/main" id="{F29A29AE-0127-584C-BB94-CD6CCAE4E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800" y="1550988"/>
            <a:ext cx="414020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3C36B708-93E8-BB4E-9F25-B4B4559C3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775" y="5362575"/>
            <a:ext cx="4298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2000">
                <a:cs typeface="Arial" panose="020B0604020202020204" pitchFamily="34" charset="0"/>
              </a:rPr>
              <a:t>D. Reiter, P. Börner, et al. FZJ Jülich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BF4580E-AFFD-2C42-9AB1-7CABA6E9F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664" y="5410200"/>
            <a:ext cx="31696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000" dirty="0">
                <a:cs typeface="Arial" panose="020B0604020202020204" pitchFamily="34" charset="0"/>
              </a:rPr>
              <a:t>~100000 </a:t>
            </a:r>
            <a:r>
              <a:rPr lang="fr-FR" altLang="fr-FR" sz="2000" dirty="0" err="1">
                <a:cs typeface="Arial" panose="020B0604020202020204" pitchFamily="34" charset="0"/>
              </a:rPr>
              <a:t>lines</a:t>
            </a:r>
            <a:endParaRPr lang="fr-FR" altLang="fr-FR" sz="2000" dirty="0">
              <a:cs typeface="Arial" panose="020B0604020202020204" pitchFamily="34" charset="0"/>
            </a:endParaRPr>
          </a:p>
          <a:p>
            <a:pPr algn="ctr" eaLnBrk="1" hangingPunct="1"/>
            <a:r>
              <a:rPr lang="fr-FR" altLang="fr-FR" sz="800" dirty="0">
                <a:cs typeface="Arial" panose="020B0604020202020204" pitchFamily="34" charset="0"/>
              </a:rPr>
              <a:t> </a:t>
            </a:r>
          </a:p>
          <a:p>
            <a:pPr algn="ctr" eaLnBrk="1" hangingPunct="1"/>
            <a:r>
              <a:rPr lang="fr-FR" altLang="fr-FR" sz="2000" dirty="0">
                <a:cs typeface="Arial" panose="020B0604020202020204" pitchFamily="34" charset="0"/>
              </a:rPr>
              <a:t> FORTRAN (77 to </a:t>
            </a:r>
            <a:r>
              <a:rPr lang="fr-FR" altLang="fr-FR" sz="2000" dirty="0" err="1">
                <a:cs typeface="Arial" panose="020B0604020202020204" pitchFamily="34" charset="0"/>
              </a:rPr>
              <a:t>current</a:t>
            </a:r>
            <a:r>
              <a:rPr lang="fr-FR" altLang="fr-FR" sz="2000" dirty="0"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2204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5376C099-4187-A14A-AA19-020CB103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888" y="734694"/>
            <a:ext cx="8229600" cy="642937"/>
          </a:xfrm>
        </p:spPr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Sketch of the MC method for linear transport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4C6D623-C1AA-EF40-AE4C-BB74AC1F68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en-GB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" name="Grouper 26">
            <a:extLst>
              <a:ext uri="{FF2B5EF4-FFF2-40B4-BE49-F238E27FC236}">
                <a16:creationId xmlns:a16="http://schemas.microsoft.com/office/drawing/2014/main" id="{398696AD-E79D-FD40-A7C5-A9CCE8C859D7}"/>
              </a:ext>
            </a:extLst>
          </p:cNvPr>
          <p:cNvGrpSpPr>
            <a:grpSpLocks/>
          </p:cNvGrpSpPr>
          <p:nvPr/>
        </p:nvGrpSpPr>
        <p:grpSpPr bwMode="auto">
          <a:xfrm>
            <a:off x="1941513" y="2847109"/>
            <a:ext cx="4397375" cy="2763838"/>
            <a:chOff x="1905000" y="1763887"/>
            <a:chExt cx="4828802" cy="3112913"/>
          </a:xfrm>
        </p:grpSpPr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1D49FDCE-95F3-FC45-A08B-7C5693385199}"/>
                </a:ext>
              </a:extLst>
            </p:cNvPr>
            <p:cNvCxnSpPr/>
            <p:nvPr/>
          </p:nvCxnSpPr>
          <p:spPr>
            <a:xfrm>
              <a:off x="1905000" y="3963130"/>
              <a:ext cx="4267476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BD90528E-5B16-3543-ACC9-FFC3F3C58959}"/>
                </a:ext>
              </a:extLst>
            </p:cNvPr>
            <p:cNvCxnSpPr/>
            <p:nvPr/>
          </p:nvCxnSpPr>
          <p:spPr>
            <a:xfrm>
              <a:off x="1905000" y="3428518"/>
              <a:ext cx="4828802" cy="1787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4DCA018C-EC22-4E4D-BB96-8EAB0C048634}"/>
                </a:ext>
              </a:extLst>
            </p:cNvPr>
            <p:cNvCxnSpPr/>
            <p:nvPr/>
          </p:nvCxnSpPr>
          <p:spPr>
            <a:xfrm>
              <a:off x="1905000" y="2895693"/>
              <a:ext cx="4267476" cy="1787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28467AA8-A6DA-D144-B8F1-0D1B505CDA14}"/>
                </a:ext>
              </a:extLst>
            </p:cNvPr>
            <p:cNvCxnSpPr/>
            <p:nvPr/>
          </p:nvCxnSpPr>
          <p:spPr>
            <a:xfrm>
              <a:off x="1905000" y="2362868"/>
              <a:ext cx="4267476" cy="1787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FECED5-D8D1-6945-A9B0-4575ADED23F9}"/>
                </a:ext>
              </a:extLst>
            </p:cNvPr>
            <p:cNvSpPr/>
            <p:nvPr/>
          </p:nvSpPr>
          <p:spPr>
            <a:xfrm>
              <a:off x="1905000" y="4343400"/>
              <a:ext cx="4267200" cy="533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CFD90082-9975-DD48-BB21-C73DA1645C45}"/>
                </a:ext>
              </a:extLst>
            </p:cNvPr>
            <p:cNvCxnSpPr/>
            <p:nvPr/>
          </p:nvCxnSpPr>
          <p:spPr>
            <a:xfrm rot="5400000">
              <a:off x="1160013" y="3040566"/>
              <a:ext cx="2556844" cy="3486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5C98965F-AF9C-074A-BDDD-B29F0F760537}"/>
                </a:ext>
              </a:extLst>
            </p:cNvPr>
            <p:cNvCxnSpPr/>
            <p:nvPr/>
          </p:nvCxnSpPr>
          <p:spPr>
            <a:xfrm rot="5400000">
              <a:off x="1693470" y="3042332"/>
              <a:ext cx="2555055" cy="1743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9E1F7D27-34BA-DC4C-939E-D098CC6F0075}"/>
                </a:ext>
              </a:extLst>
            </p:cNvPr>
            <p:cNvCxnSpPr/>
            <p:nvPr/>
          </p:nvCxnSpPr>
          <p:spPr>
            <a:xfrm rot="5400000">
              <a:off x="2228647" y="3042332"/>
              <a:ext cx="2555055" cy="174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530A03B7-E7FD-E14E-8F2C-47042D71C64E}"/>
                </a:ext>
              </a:extLst>
            </p:cNvPr>
            <p:cNvCxnSpPr/>
            <p:nvPr/>
          </p:nvCxnSpPr>
          <p:spPr>
            <a:xfrm rot="5400000">
              <a:off x="2763825" y="3042332"/>
              <a:ext cx="2555055" cy="1743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AF03CE76-F743-A149-AC4F-0E14E1C91279}"/>
                </a:ext>
              </a:extLst>
            </p:cNvPr>
            <p:cNvCxnSpPr/>
            <p:nvPr/>
          </p:nvCxnSpPr>
          <p:spPr>
            <a:xfrm rot="5400000">
              <a:off x="3299003" y="3042332"/>
              <a:ext cx="2555055" cy="174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844EE7CF-7FB5-9C49-BA3C-AD5D5694D58E}"/>
                </a:ext>
              </a:extLst>
            </p:cNvPr>
            <p:cNvCxnSpPr/>
            <p:nvPr/>
          </p:nvCxnSpPr>
          <p:spPr>
            <a:xfrm rot="5400000">
              <a:off x="3834181" y="3042332"/>
              <a:ext cx="2555055" cy="1743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D16FECE2-9DE5-D84A-823B-AA1DDE948BF1}"/>
                </a:ext>
              </a:extLst>
            </p:cNvPr>
            <p:cNvCxnSpPr/>
            <p:nvPr/>
          </p:nvCxnSpPr>
          <p:spPr>
            <a:xfrm rot="5400000">
              <a:off x="4368486" y="3043204"/>
              <a:ext cx="2555055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4203A459-4448-5E4C-95F9-5D61B154FBAB}"/>
                </a:ext>
              </a:extLst>
            </p:cNvPr>
            <p:cNvCxnSpPr/>
            <p:nvPr/>
          </p:nvCxnSpPr>
          <p:spPr>
            <a:xfrm flipV="1">
              <a:off x="3585493" y="3995314"/>
              <a:ext cx="1209815" cy="332568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50FC4756-E5F0-9D43-9A72-D8F2385CD45F}"/>
                </a:ext>
              </a:extLst>
            </p:cNvPr>
            <p:cNvCxnSpPr/>
            <p:nvPr/>
          </p:nvCxnSpPr>
          <p:spPr>
            <a:xfrm rot="16200000" flipV="1">
              <a:off x="3791839" y="2247339"/>
              <a:ext cx="1829127" cy="137716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EC1D584E-29D0-494D-935B-E2A1D581FE07}"/>
                </a:ext>
              </a:extLst>
            </p:cNvPr>
            <p:cNvCxnSpPr/>
            <p:nvPr/>
          </p:nvCxnSpPr>
          <p:spPr>
            <a:xfrm flipV="1">
              <a:off x="4800538" y="3430305"/>
              <a:ext cx="1880966" cy="554281"/>
            </a:xfrm>
            <a:prstGeom prst="line">
              <a:avLst/>
            </a:prstGeom>
            <a:ln w="6350">
              <a:solidFill>
                <a:srgbClr val="FF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D95A8CFC-D647-0E47-B169-3098764F72B0}"/>
                </a:ext>
              </a:extLst>
            </p:cNvPr>
            <p:cNvCxnSpPr>
              <a:cxnSpLocks noChangeAspect="1"/>
            </p:cNvCxnSpPr>
            <p:nvPr/>
          </p:nvCxnSpPr>
          <p:spPr>
            <a:xfrm flipV="1">
              <a:off x="4892930" y="3823666"/>
              <a:ext cx="509029" cy="150192"/>
            </a:xfrm>
            <a:prstGeom prst="line">
              <a:avLst/>
            </a:prstGeom>
            <a:ln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Ellipse 22">
            <a:extLst>
              <a:ext uri="{FF2B5EF4-FFF2-40B4-BE49-F238E27FC236}">
                <a16:creationId xmlns:a16="http://schemas.microsoft.com/office/drawing/2014/main" id="{207B14DB-C249-6F44-B673-E15C2736A7B8}"/>
              </a:ext>
            </a:extLst>
          </p:cNvPr>
          <p:cNvSpPr/>
          <p:nvPr/>
        </p:nvSpPr>
        <p:spPr>
          <a:xfrm>
            <a:off x="4586288" y="4739934"/>
            <a:ext cx="118800" cy="1188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6F0D8B03-81A1-5F4D-96EC-1B9F307FF2C4}"/>
              </a:ext>
            </a:extLst>
          </p:cNvPr>
          <p:cNvSpPr/>
          <p:nvPr/>
        </p:nvSpPr>
        <p:spPr>
          <a:xfrm>
            <a:off x="6220088" y="4252309"/>
            <a:ext cx="118800" cy="1188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85BB32FC-F1DB-1C40-96D7-79F158F245C6}"/>
              </a:ext>
            </a:extLst>
          </p:cNvPr>
          <p:cNvCxnSpPr/>
          <p:nvPr/>
        </p:nvCxnSpPr>
        <p:spPr>
          <a:xfrm rot="5400000" flipH="1" flipV="1">
            <a:off x="-52387" y="3983759"/>
            <a:ext cx="226853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ZoneTexte 29">
            <a:extLst>
              <a:ext uri="{FF2B5EF4-FFF2-40B4-BE49-F238E27FC236}">
                <a16:creationId xmlns:a16="http://schemas.microsoft.com/office/drawing/2014/main" id="{C259E825-8AED-344B-9EBF-413089DCC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6" y="3851997"/>
            <a:ext cx="261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fr-FR" sz="1800"/>
              <a:t>r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DCA7ADFE-6C97-D14B-95F9-C520EFEC7D79}"/>
              </a:ext>
            </a:extLst>
          </p:cNvPr>
          <p:cNvCxnSpPr/>
          <p:nvPr/>
        </p:nvCxnSpPr>
        <p:spPr>
          <a:xfrm>
            <a:off x="1081088" y="5131522"/>
            <a:ext cx="708025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Texte 34">
            <a:extLst>
              <a:ext uri="{FF2B5EF4-FFF2-40B4-BE49-F238E27FC236}">
                <a16:creationId xmlns:a16="http://schemas.microsoft.com/office/drawing/2014/main" id="{97B11C55-5547-B542-8AAF-38BBE8C92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551" y="5144222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fr-FR" sz="1800">
                <a:latin typeface="Symbol" pitchFamily="2" charset="2"/>
              </a:rPr>
              <a:t>q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8D52337-A782-314F-9581-7B6BE586247E}"/>
              </a:ext>
            </a:extLst>
          </p:cNvPr>
          <p:cNvSpPr txBox="1"/>
          <p:nvPr/>
        </p:nvSpPr>
        <p:spPr bwMode="auto">
          <a:xfrm>
            <a:off x="279044" y="1292700"/>
            <a:ext cx="746422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GB" sz="2000" baseline="0">
                <a:latin typeface="Verdana" charset="0"/>
                <a:cs typeface="Arial" charset="0"/>
              </a:rPr>
              <a:t>Calculation of N trajectories through random sampling</a:t>
            </a:r>
          </a:p>
          <a:p>
            <a:r>
              <a:rPr lang="en-GB" sz="2000">
                <a:latin typeface="Verdana" charset="0"/>
                <a:cs typeface="Arial" charset="0"/>
              </a:rPr>
              <a:t>    (in the simplest case, represents the physical model)</a:t>
            </a:r>
            <a:endParaRPr lang="en-GB" sz="2000" baseline="0">
              <a:latin typeface="Verdana" charset="0"/>
              <a:cs typeface="Arial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9BBCDBC-B17F-9E4D-8729-AAA50CC29906}"/>
              </a:ext>
            </a:extLst>
          </p:cNvPr>
          <p:cNvSpPr txBox="1"/>
          <p:nvPr/>
        </p:nvSpPr>
        <p:spPr bwMode="auto">
          <a:xfrm>
            <a:off x="219644" y="5600132"/>
            <a:ext cx="873328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GB" sz="2000" baseline="0" dirty="0">
                <a:latin typeface="Verdana" charset="0"/>
                <a:cs typeface="Arial" charset="0"/>
              </a:rPr>
              <a:t>The plasma is discretized on a 1D/2D/3D grid</a:t>
            </a:r>
            <a:r>
              <a:rPr lang="en-GB" sz="2000" dirty="0">
                <a:latin typeface="Verdana" charset="0"/>
                <a:cs typeface="Arial" charset="0"/>
              </a:rPr>
              <a:t>, plasma conditions</a:t>
            </a:r>
          </a:p>
          <a:p>
            <a:r>
              <a:rPr lang="en-GB" sz="2000" baseline="0" dirty="0">
                <a:latin typeface="Verdana" charset="0"/>
                <a:cs typeface="Arial" charset="0"/>
              </a:rPr>
              <a:t>    as input (model</a:t>
            </a:r>
            <a:r>
              <a:rPr lang="en-GB" sz="2000" dirty="0">
                <a:latin typeface="Verdana" charset="0"/>
                <a:cs typeface="Arial" charset="0"/>
              </a:rPr>
              <a:t>, plasma code in coupled operation)</a:t>
            </a:r>
          </a:p>
          <a:p>
            <a:r>
              <a:rPr lang="en-GB" sz="2000" b="1" baseline="0" dirty="0">
                <a:latin typeface="Verdana" charset="0"/>
                <a:cs typeface="Arial" charset="0"/>
              </a:rPr>
              <a:t>~ 10+ fields  +all derived fields (rate coefficients, …)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32CE2C3-820A-CF48-9098-9BA5593CA376}"/>
              </a:ext>
            </a:extLst>
          </p:cNvPr>
          <p:cNvSpPr txBox="1"/>
          <p:nvPr/>
        </p:nvSpPr>
        <p:spPr bwMode="auto">
          <a:xfrm>
            <a:off x="355315" y="2078504"/>
            <a:ext cx="88002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r>
              <a:rPr lang="en-GB" sz="2000" b="1" baseline="0">
                <a:latin typeface="Verdana" charset="0"/>
                <a:cs typeface="Arial" charset="0"/>
              </a:rPr>
              <a:t>Trajectories are independant </a:t>
            </a:r>
            <a:r>
              <a:rPr lang="en-GB" sz="1400" b="1" baseline="0">
                <a:latin typeface="Verdana" charset="0"/>
                <a:cs typeface="Arial" charset="0"/>
              </a:rPr>
              <a:t>: « </a:t>
            </a:r>
            <a:r>
              <a:rPr lang="en-GB" sz="2000" baseline="0">
                <a:latin typeface="Verdana" charset="0"/>
                <a:cs typeface="Arial" charset="0"/>
              </a:rPr>
              <a:t>straightforward » parallelisation</a:t>
            </a:r>
            <a:r>
              <a:rPr lang="en-GB" sz="2000" b="1" baseline="0">
                <a:latin typeface="Verdana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391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85FD759-D947-7049-A50D-BDD9D7F3A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2963"/>
            <a:ext cx="8229600" cy="642937"/>
          </a:xfrm>
        </p:spPr>
        <p:txBody>
          <a:bodyPr/>
          <a:lstStyle/>
          <a:p>
            <a:pPr algn="ctr"/>
            <a:r>
              <a:rPr lang="en-GB"/>
              <a:t>From the trajectories to physical quantities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A564BB-83B9-4441-98CC-4A8897026A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Présentation générale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009E62-E27B-0746-93EA-2B8F4ACCCD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6" name="Image 9">
            <a:extLst>
              <a:ext uri="{FF2B5EF4-FFF2-40B4-BE49-F238E27FC236}">
                <a16:creationId xmlns:a16="http://schemas.microsoft.com/office/drawing/2014/main" id="{0945B18F-6965-D648-B401-6995A77E0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5900"/>
            <a:ext cx="2272145" cy="219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4D4C1215-AEED-2942-8D12-B335142B1A17}"/>
              </a:ext>
            </a:extLst>
          </p:cNvPr>
          <p:cNvGrpSpPr/>
          <p:nvPr/>
        </p:nvGrpSpPr>
        <p:grpSpPr>
          <a:xfrm>
            <a:off x="4426941" y="1887538"/>
            <a:ext cx="838200" cy="914400"/>
            <a:chOff x="3167062" y="1786804"/>
            <a:chExt cx="838200" cy="9144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1D9CFA1-BE93-F745-AC68-5C13EE0CAF3F}"/>
                </a:ext>
              </a:extLst>
            </p:cNvPr>
            <p:cNvSpPr/>
            <p:nvPr/>
          </p:nvSpPr>
          <p:spPr>
            <a:xfrm>
              <a:off x="3167062" y="1786805"/>
              <a:ext cx="838200" cy="8953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AC5CF823-40C0-8D4A-971E-0C84B5871CD2}"/>
                </a:ext>
              </a:extLst>
            </p:cNvPr>
            <p:cNvCxnSpPr>
              <a:endCxn id="7" idx="0"/>
            </p:cNvCxnSpPr>
            <p:nvPr/>
          </p:nvCxnSpPr>
          <p:spPr>
            <a:xfrm rot="5400000" flipH="1" flipV="1">
              <a:off x="3071812" y="1882054"/>
              <a:ext cx="609600" cy="4191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DAF8BCD1-2318-2846-8D8E-CB667808E909}"/>
                </a:ext>
              </a:extLst>
            </p:cNvPr>
            <p:cNvCxnSpPr/>
            <p:nvPr/>
          </p:nvCxnSpPr>
          <p:spPr>
            <a:xfrm flipV="1">
              <a:off x="3167062" y="2167804"/>
              <a:ext cx="838200" cy="3810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53B7AE8C-7B15-D547-9D9F-1998569565EA}"/>
                </a:ext>
              </a:extLst>
            </p:cNvPr>
            <p:cNvCxnSpPr/>
            <p:nvPr/>
          </p:nvCxnSpPr>
          <p:spPr>
            <a:xfrm>
              <a:off x="3167062" y="1939204"/>
              <a:ext cx="838200" cy="6096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603AEB87-4D94-BE4F-8B56-781115D65962}"/>
                </a:ext>
              </a:extLst>
            </p:cNvPr>
            <p:cNvCxnSpPr/>
            <p:nvPr/>
          </p:nvCxnSpPr>
          <p:spPr>
            <a:xfrm>
              <a:off x="3167062" y="2244004"/>
              <a:ext cx="571500" cy="43815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>
              <a:extLst>
                <a:ext uri="{FF2B5EF4-FFF2-40B4-BE49-F238E27FC236}">
                  <a16:creationId xmlns:a16="http://schemas.microsoft.com/office/drawing/2014/main" id="{96D6A9A1-837E-CD4A-B67F-0291C7D47BE3}"/>
                </a:ext>
              </a:extLst>
            </p:cNvPr>
            <p:cNvCxnSpPr/>
            <p:nvPr/>
          </p:nvCxnSpPr>
          <p:spPr>
            <a:xfrm rot="5400000">
              <a:off x="3394869" y="2243210"/>
              <a:ext cx="914400" cy="1587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ZoneTexte 21">
            <a:extLst>
              <a:ext uri="{FF2B5EF4-FFF2-40B4-BE49-F238E27FC236}">
                <a16:creationId xmlns:a16="http://schemas.microsoft.com/office/drawing/2014/main" id="{1390D52A-8AA9-704B-89A3-4DD9979E0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995" y="3051612"/>
            <a:ext cx="21050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fr-FR" sz="2000"/>
              <a:t>Cell j (volume V</a:t>
            </a:r>
            <a:r>
              <a:rPr lang="en-GB" altLang="fr-FR" sz="2000" baseline="-25000"/>
              <a:t>j</a:t>
            </a:r>
            <a:r>
              <a:rPr lang="en-GB" altLang="fr-FR" sz="2000"/>
              <a:t>)</a:t>
            </a:r>
          </a:p>
        </p:txBody>
      </p:sp>
      <p:sp>
        <p:nvSpPr>
          <p:cNvPr id="14" name="ZoneTexte 25">
            <a:extLst>
              <a:ext uri="{FF2B5EF4-FFF2-40B4-BE49-F238E27FC236}">
                <a16:creationId xmlns:a16="http://schemas.microsoft.com/office/drawing/2014/main" id="{524B7E53-49C2-B34A-BC65-46636D4C3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939" y="5145229"/>
            <a:ext cx="62937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GB" altLang="fr-FR" sz="2000">
                <a:latin typeface="Symbol" pitchFamily="2" charset="2"/>
              </a:rPr>
              <a:t>G</a:t>
            </a:r>
            <a:r>
              <a:rPr lang="en-GB" altLang="fr-FR" sz="2000">
                <a:cs typeface="Arial" panose="020B0604020202020204" pitchFamily="34" charset="0"/>
              </a:rPr>
              <a:t>: source strengh, N = number of trajectories/histories</a:t>
            </a:r>
          </a:p>
        </p:txBody>
      </p:sp>
      <p:pic>
        <p:nvPicPr>
          <p:cNvPr id="15" name="Image 27" descr="latex-image-1.pdf">
            <a:extLst>
              <a:ext uri="{FF2B5EF4-FFF2-40B4-BE49-F238E27FC236}">
                <a16:creationId xmlns:a16="http://schemas.microsoft.com/office/drawing/2014/main" id="{D0F37B26-BE5D-BA4A-8C18-EA37774D51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725" y="4032439"/>
            <a:ext cx="26924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F6F7272F-CFA7-4543-B59D-C91231292DCD}"/>
              </a:ext>
            </a:extLst>
          </p:cNvPr>
          <p:cNvCxnSpPr/>
          <p:nvPr/>
        </p:nvCxnSpPr>
        <p:spPr>
          <a:xfrm flipV="1">
            <a:off x="1577830" y="2452907"/>
            <a:ext cx="2757055" cy="554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B26A16C8-7A8D-DB40-BB05-BD33170E45C5}"/>
              </a:ext>
            </a:extLst>
          </p:cNvPr>
          <p:cNvSpPr txBox="1"/>
          <p:nvPr/>
        </p:nvSpPr>
        <p:spPr bwMode="auto">
          <a:xfrm>
            <a:off x="5622310" y="2033985"/>
            <a:ext cx="332014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r>
              <a:rPr lang="en-GB" sz="2000">
                <a:latin typeface="Verdana" charset="0"/>
                <a:cs typeface="Arial" charset="0"/>
              </a:rPr>
              <a:t>k</a:t>
            </a:r>
            <a:r>
              <a:rPr lang="en-GB" sz="2000" baseline="0">
                <a:latin typeface="Verdana" charset="0"/>
                <a:cs typeface="Arial" charset="0"/>
              </a:rPr>
              <a:t> trajectories intercepting</a:t>
            </a:r>
          </a:p>
          <a:p>
            <a:r>
              <a:rPr lang="en-GB" sz="2000" baseline="0">
                <a:latin typeface="Verdana" charset="0"/>
                <a:cs typeface="Arial" charset="0"/>
              </a:rPr>
              <a:t>Residence time = d</a:t>
            </a:r>
            <a:r>
              <a:rPr lang="en-GB" sz="2000" baseline="-25000">
                <a:latin typeface="Verdana" charset="0"/>
                <a:cs typeface="Arial" charset="0"/>
              </a:rPr>
              <a:t>k</a:t>
            </a:r>
            <a:r>
              <a:rPr lang="en-GB" sz="2000" baseline="0">
                <a:latin typeface="Verdana" charset="0"/>
                <a:cs typeface="Arial" charset="0"/>
              </a:rPr>
              <a:t>/v</a:t>
            </a:r>
            <a:r>
              <a:rPr lang="en-GB" sz="2000" baseline="-25000">
                <a:latin typeface="Verdana" charset="0"/>
                <a:cs typeface="Arial" charset="0"/>
              </a:rPr>
              <a:t>k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EBADB6C-1365-C448-B499-7593E1083162}"/>
              </a:ext>
            </a:extLst>
          </p:cNvPr>
          <p:cNvSpPr txBox="1"/>
          <p:nvPr/>
        </p:nvSpPr>
        <p:spPr bwMode="auto">
          <a:xfrm>
            <a:off x="1039806" y="4344642"/>
            <a:ext cx="39934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r>
              <a:rPr lang="en-GB" sz="2000" b="1" baseline="0" dirty="0">
                <a:latin typeface="Verdana" charset="0"/>
                <a:cs typeface="Arial" charset="0"/>
              </a:rPr>
              <a:t>Estimator</a:t>
            </a:r>
            <a:r>
              <a:rPr lang="en-GB" sz="2000" baseline="0" dirty="0">
                <a:latin typeface="Verdana" charset="0"/>
                <a:cs typeface="Arial" charset="0"/>
              </a:rPr>
              <a:t> for density in cell j: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F04B690-A1EA-AF41-BD5E-31265A270C24}"/>
              </a:ext>
            </a:extLst>
          </p:cNvPr>
          <p:cNvSpPr txBox="1"/>
          <p:nvPr/>
        </p:nvSpPr>
        <p:spPr bwMode="auto">
          <a:xfrm>
            <a:off x="682029" y="5777265"/>
            <a:ext cx="77799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GB" sz="2000" b="1" baseline="0" dirty="0">
                <a:latin typeface="Verdana" charset="0"/>
                <a:cs typeface="Arial" charset="0"/>
              </a:rPr>
              <a:t>~100 of estimators/grid cell </a:t>
            </a:r>
            <a:r>
              <a:rPr lang="en-GB" sz="2000" baseline="0" dirty="0">
                <a:latin typeface="Verdana" charset="0"/>
                <a:cs typeface="Arial" charset="0"/>
              </a:rPr>
              <a:t>(energy density, sources …)</a:t>
            </a:r>
          </a:p>
          <a:p>
            <a:pPr algn="ctr"/>
            <a:r>
              <a:rPr lang="en-GB" sz="2000" b="1" dirty="0">
                <a:latin typeface="Verdana" charset="0"/>
                <a:cs typeface="Arial" charset="0"/>
              </a:rPr>
              <a:t>(~100 fields=« tallies » to calculate on the grid)</a:t>
            </a:r>
            <a:r>
              <a:rPr lang="en-GB" sz="2000" b="1" baseline="0" dirty="0">
                <a:latin typeface="Verdana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794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B7BF1B0-7D77-094C-84D1-602EDC38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Main branches &amp; forks :</a:t>
            </a:r>
          </a:p>
          <a:p>
            <a:pPr>
              <a:buFont typeface="Wingdings" pitchFamily="2" charset="2"/>
              <a:buChar char="Ø"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MASTER 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-&gt; Petra</a:t>
            </a:r>
          </a:p>
          <a:p>
            <a:pPr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</a:t>
            </a:r>
          </a:p>
          <a:p>
            <a:pPr>
              <a:buFont typeface="Wingdings" pitchFamily="2" charset="2"/>
              <a:buChar char="Ø"/>
            </a:pP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DEVELOP_openmp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(on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track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a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merge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DEVELOP)  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-&gt; Yannick &amp;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Huw</a:t>
            </a:r>
            <a:endParaRPr lang="fr-FR" sz="1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JSON input (on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track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a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merge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DEVELOP)</a:t>
            </a:r>
          </a:p>
          <a:p>
            <a:pPr>
              <a:buFont typeface="Wingdings" pitchFamily="2" charset="2"/>
              <a:buChar char="Ø"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FORK/ITER(…) 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physics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relevant for ITER,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used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SOLPS ITER   (N</a:t>
            </a:r>
            <a:r>
              <a:rPr lang="fr-FR" sz="1800" b="0" baseline="-25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A&amp;M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database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bundled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charge states …)</a:t>
            </a:r>
          </a:p>
          <a:p>
            <a:pPr marL="0" indent="0">
              <a:buNone/>
            </a:pP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-&gt; Sven/Wouter</a:t>
            </a:r>
          </a:p>
          <a:p>
            <a:pPr>
              <a:buFont typeface="Wingdings" pitchFamily="2" charset="2"/>
              <a:buChar char="Ø"/>
            </a:pPr>
            <a:endParaRPr lang="fr-FR" sz="1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suggest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use the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DEVELOP_openmp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branch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 a starter,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then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DEVELOP as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soon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 the branches have been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merged</a:t>
            </a:r>
            <a:endParaRPr lang="fr-FR" sz="1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Also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helpful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GPU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boost</a:t>
            </a:r>
            <a:r>
              <a:rPr lang="fr-FR" sz="1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r-FR" sz="18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assessment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8F481D96-9E0D-AD4D-B4FA-EA9E191EA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982" y="831057"/>
            <a:ext cx="8229600" cy="642937"/>
          </a:xfrm>
        </p:spPr>
        <p:txBody>
          <a:bodyPr/>
          <a:lstStyle/>
          <a:p>
            <a:r>
              <a:rPr lang="fr-FR" dirty="0"/>
              <a:t>A </a:t>
            </a:r>
            <a:r>
              <a:rPr lang="fr-FR" dirty="0" err="1"/>
              <a:t>word</a:t>
            </a:r>
            <a:r>
              <a:rPr lang="fr-FR" dirty="0"/>
              <a:t> on code versions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6E6E66-BF2F-0641-9D81-428249E88C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Présentation générale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9EE9530-EB39-4840-B026-683F51E24C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696376-FA45-7B44-90AC-62CB65E877B7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471639"/>
      </p:ext>
    </p:extLst>
  </p:cSld>
  <p:clrMapOvr>
    <a:masterClrMapping/>
  </p:clrMapOvr>
</p:sld>
</file>

<file path=ppt/theme/theme1.xml><?xml version="1.0" encoding="utf-8"?>
<a:theme xmlns:a="http://schemas.openxmlformats.org/drawingml/2006/main" name="ppt_AMU_isa">
  <a:themeElements>
    <a:clrScheme name="Campagne AMU">
      <a:dk1>
        <a:srgbClr val="000000"/>
      </a:dk1>
      <a:lt1>
        <a:srgbClr val="FFFFFF"/>
      </a:lt1>
      <a:dk2>
        <a:srgbClr val="242D43"/>
      </a:dk2>
      <a:lt2>
        <a:srgbClr val="AFB1A5"/>
      </a:lt2>
      <a:accent1>
        <a:srgbClr val="0496AA"/>
      </a:accent1>
      <a:accent2>
        <a:srgbClr val="DA8B31"/>
      </a:accent2>
      <a:accent3>
        <a:srgbClr val="6DB23E"/>
      </a:accent3>
      <a:accent4>
        <a:srgbClr val="C43670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lIns="0" tIns="0" rIns="0" bIns="0" anchor="ctr"/>
      <a:lstStyle>
        <a:defPPr>
          <a:defRPr sz="1000" b="1" baseline="0" dirty="0" smtClean="0">
            <a:solidFill>
              <a:srgbClr val="FFFFFF"/>
            </a:solidFill>
            <a:latin typeface="Verdana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ppt_AMU_isa.thmx</Template>
  <TotalTime>10115</TotalTime>
  <Words>926</Words>
  <Application>Microsoft Macintosh PowerPoint</Application>
  <PresentationFormat>Affichage à l'écran (4:3)</PresentationFormat>
  <Paragraphs>172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Symbol</vt:lpstr>
      <vt:lpstr>Verdana</vt:lpstr>
      <vt:lpstr>Wingdings</vt:lpstr>
      <vt:lpstr>ppt_AMU_isa</vt:lpstr>
      <vt:lpstr>Overview of the EIRENE versions </vt:lpstr>
      <vt:lpstr>Outline</vt:lpstr>
      <vt:lpstr>Outline</vt:lpstr>
      <vt:lpstr>Neutral gas physics</vt:lpstr>
      <vt:lpstr>Need for a kinetic description</vt:lpstr>
      <vt:lpstr>The EIRENE code</vt:lpstr>
      <vt:lpstr>Sketch of the MC method for linear transport</vt:lpstr>
      <vt:lpstr>From the trajectories to physical quantities</vt:lpstr>
      <vt:lpstr>A word on code versions</vt:lpstr>
      <vt:lpstr>Outline</vt:lpstr>
      <vt:lpstr>Stratified sampling</vt:lpstr>
      <vt:lpstr>Already available : two MPI parallelisation strategies</vt:lpstr>
      <vt:lpstr>MPI parallelization</vt:lpstr>
      <vt:lpstr>Extension of the parallel zone (2 options)</vt:lpstr>
    </vt:vector>
  </TitlesOfParts>
  <Company>Université de la Méditerranée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Roulet</dc:creator>
  <cp:lastModifiedBy>Utilisateur de Microsoft Office</cp:lastModifiedBy>
  <cp:revision>721</cp:revision>
  <cp:lastPrinted>2018-03-01T15:08:34Z</cp:lastPrinted>
  <dcterms:created xsi:type="dcterms:W3CDTF">2012-01-22T13:57:43Z</dcterms:created>
  <dcterms:modified xsi:type="dcterms:W3CDTF">2021-06-29T11:07:34Z</dcterms:modified>
</cp:coreProperties>
</file>