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6" r:id="rId5"/>
    <p:sldId id="265" r:id="rId6"/>
    <p:sldId id="261" r:id="rId7"/>
    <p:sldId id="262" r:id="rId8"/>
    <p:sldId id="263" r:id="rId9"/>
    <p:sldId id="266" r:id="rId10"/>
    <p:sldId id="267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93" userDrawn="1">
          <p15:clr>
            <a:srgbClr val="A4A3A4"/>
          </p15:clr>
        </p15:guide>
        <p15:guide id="2" orient="horz" pos="1117" userDrawn="1">
          <p15:clr>
            <a:srgbClr val="A4A3A4"/>
          </p15:clr>
        </p15:guide>
        <p15:guide id="3" orient="horz" pos="346" userDrawn="1">
          <p15:clr>
            <a:srgbClr val="A4A3A4"/>
          </p15:clr>
        </p15:guide>
        <p15:guide id="4" orient="horz" pos="2568" userDrawn="1">
          <p15:clr>
            <a:srgbClr val="A4A3A4"/>
          </p15:clr>
        </p15:guide>
        <p15:guide id="5" orient="horz" pos="4156" userDrawn="1">
          <p15:clr>
            <a:srgbClr val="A4A3A4"/>
          </p15:clr>
        </p15:guide>
        <p15:guide id="6" orient="horz" pos="3884" userDrawn="1">
          <p15:clr>
            <a:srgbClr val="A4A3A4"/>
          </p15:clr>
        </p15:guide>
        <p15:guide id="7" orient="horz" pos="1570" userDrawn="1">
          <p15:clr>
            <a:srgbClr val="A4A3A4"/>
          </p15:clr>
        </p15:guide>
        <p15:guide id="8" pos="272" userDrawn="1">
          <p15:clr>
            <a:srgbClr val="A4A3A4"/>
          </p15:clr>
        </p15:guide>
        <p15:guide id="9" pos="7408" userDrawn="1">
          <p15:clr>
            <a:srgbClr val="A4A3A4"/>
          </p15:clr>
        </p15:guide>
        <p15:guide id="10" pos="575" userDrawn="1">
          <p15:clr>
            <a:srgbClr val="A4A3A4"/>
          </p15:clr>
        </p15:guide>
        <p15:guide id="11" pos="5896" userDrawn="1">
          <p15:clr>
            <a:srgbClr val="A4A3A4"/>
          </p15:clr>
        </p15:guide>
        <p15:guide id="12" pos="1663" userDrawn="1">
          <p15:clr>
            <a:srgbClr val="A4A3A4"/>
          </p15:clr>
        </p15:guide>
        <p15:guide id="13" pos="4565" userDrawn="1">
          <p15:clr>
            <a:srgbClr val="A4A3A4"/>
          </p15:clr>
        </p15:guide>
        <p15:guide id="14" pos="4475" userDrawn="1">
          <p15:clr>
            <a:srgbClr val="A4A3A4"/>
          </p15:clr>
        </p15:guide>
        <p15:guide id="15" pos="6017" userDrawn="1">
          <p15:clr>
            <a:srgbClr val="A4A3A4"/>
          </p15:clr>
        </p15:guide>
        <p15:guide id="16" pos="73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C8D89A5-6F41-463F-A023-53F3A1634C74}" v="382" dt="2021-04-22T04:49:42.512"/>
    <p1510:client id="{55208345-6E7B-4A65-BD31-0A4452BCD628}" v="12" dt="2021-04-21T10:04:55.085"/>
    <p1510:client id="{D564C09F-A0D9-B000-EDFC-0FE08322F5C6}" v="5" dt="2021-04-21T11:11:50.5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80" autoAdjust="0"/>
    <p:restoredTop sz="96016" autoAdjust="0"/>
  </p:normalViewPr>
  <p:slideViewPr>
    <p:cSldViewPr showGuides="1">
      <p:cViewPr varScale="1">
        <p:scale>
          <a:sx n="114" d="100"/>
          <a:sy n="114" d="100"/>
        </p:scale>
        <p:origin x="72" y="435"/>
      </p:cViewPr>
      <p:guideLst>
        <p:guide orient="horz" pos="3793"/>
        <p:guide orient="horz" pos="1117"/>
        <p:guide orient="horz" pos="346"/>
        <p:guide orient="horz" pos="2568"/>
        <p:guide orient="horz" pos="4156"/>
        <p:guide orient="horz" pos="3884"/>
        <p:guide orient="horz" pos="1570"/>
        <p:guide pos="272"/>
        <p:guide pos="7408"/>
        <p:guide pos="575"/>
        <p:guide pos="5896"/>
        <p:guide pos="1663"/>
        <p:guide pos="4565"/>
        <p:guide pos="4475"/>
        <p:guide pos="6017"/>
        <p:guide pos="734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83" d="100"/>
          <a:sy n="83" d="100"/>
        </p:scale>
        <p:origin x="-3096" y="-84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sz="80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7E8633-DD50-467C-B21A-E1CECDED6BB2}" type="datetimeFigureOut">
              <a:rPr lang="fi-FI" sz="800" smtClean="0"/>
              <a:pPr/>
              <a:t>22.4.2021</a:t>
            </a:fld>
            <a:endParaRPr lang="en-GB" sz="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sz="8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4410BF-6C8B-4E87-A502-35A1C9E26017}" type="slidenum">
              <a:rPr lang="en-GB" sz="800" smtClean="0"/>
              <a:pPr/>
              <a:t>‹#›</a:t>
            </a:fld>
            <a:endParaRPr lang="en-GB" sz="800"/>
          </a:p>
        </p:txBody>
      </p:sp>
    </p:spTree>
    <p:extLst>
      <p:ext uri="{BB962C8B-B14F-4D97-AF65-F5344CB8AC3E}">
        <p14:creationId xmlns:p14="http://schemas.microsoft.com/office/powerpoint/2010/main" val="20326740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8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800"/>
            </a:lvl1pPr>
          </a:lstStyle>
          <a:p>
            <a:fld id="{0B85FA14-6BD0-4B51-94D4-05F5A75E4036}" type="datetimeFigureOut">
              <a:rPr lang="fi-FI" smtClean="0"/>
              <a:pPr/>
              <a:t>22.4.2021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/>
            </a:lvl1pPr>
          </a:lstStyle>
          <a:p>
            <a:fld id="{DFD68452-3929-4FD8-B15C-CAEB56E3F3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6834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68452-3929-4FD8-B15C-CAEB56E3F3DE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50451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68452-3929-4FD8-B15C-CAEB56E3F3DE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843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283" y="2349500"/>
            <a:ext cx="10367435" cy="1871663"/>
          </a:xfrm>
        </p:spPr>
        <p:txBody>
          <a:bodyPr anchor="t" anchorCtr="0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2283" y="4292600"/>
            <a:ext cx="10367435" cy="1350978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7" name="Freeform 14"/>
          <p:cNvSpPr>
            <a:spLocks noEditPoints="1"/>
          </p:cNvSpPr>
          <p:nvPr userDrawn="1"/>
        </p:nvSpPr>
        <p:spPr bwMode="auto">
          <a:xfrm>
            <a:off x="143935" y="115888"/>
            <a:ext cx="2227277" cy="2027228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>
              <a:latin typeface="Arial" pitchFamily="34" charset="0"/>
            </a:endParaRPr>
          </a:p>
        </p:txBody>
      </p:sp>
      <p:sp>
        <p:nvSpPr>
          <p:cNvPr id="45" name="Date Placeholder 3"/>
          <p:cNvSpPr>
            <a:spLocks noGrp="1"/>
          </p:cNvSpPr>
          <p:nvPr>
            <p:ph type="dt" sz="half" idx="2"/>
          </p:nvPr>
        </p:nvSpPr>
        <p:spPr>
          <a:xfrm>
            <a:off x="10001278" y="6165850"/>
            <a:ext cx="1183189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fi-FI"/>
              <a:t>23.04.2021</a:t>
            </a:r>
            <a:endParaRPr lang="en-GB" dirty="0"/>
          </a:p>
        </p:txBody>
      </p:sp>
      <p:sp>
        <p:nvSpPr>
          <p:cNvPr id="4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39485" y="6165850"/>
            <a:ext cx="5184707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en-US"/>
              <a:t>Faculty of Science / Fredric Granberg / KOM TSVV &amp; ACH</a:t>
            </a:r>
            <a:endParaRPr lang="en-GB" dirty="0"/>
          </a:p>
        </p:txBody>
      </p:sp>
      <p:sp>
        <p:nvSpPr>
          <p:cNvPr id="4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84468" y="6165852"/>
            <a:ext cx="575733" cy="43179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2" name="TextBox 51"/>
          <p:cNvSpPr txBox="1"/>
          <p:nvPr userDrawn="1"/>
        </p:nvSpPr>
        <p:spPr>
          <a:xfrm>
            <a:off x="8015817" y="6165850"/>
            <a:ext cx="1985460" cy="4318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>
                <a:solidFill>
                  <a:schemeClr val="tx2"/>
                </a:solidFill>
              </a:rPr>
              <a:t>www.helsinki.fi/yliopisto</a:t>
            </a:r>
          </a:p>
        </p:txBody>
      </p:sp>
      <p:pic>
        <p:nvPicPr>
          <p:cNvPr id="13" name="Picture 12" descr="FSE_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31461" y="6203674"/>
            <a:ext cx="1524079" cy="373990"/>
          </a:xfrm>
          <a:prstGeom prst="rect">
            <a:avLst/>
          </a:prstGeom>
        </p:spPr>
      </p:pic>
      <p:pic>
        <p:nvPicPr>
          <p:cNvPr id="10" name="Picture 3" descr="C:\HY-Data\KNORDLUN\Work\group\ffusion\logo\FinnFusion logo iso.png">
            <a:extLst>
              <a:ext uri="{FF2B5EF4-FFF2-40B4-BE49-F238E27FC236}">
                <a16:creationId xmlns:a16="http://schemas.microsoft.com/office/drawing/2014/main" id="{8136E44D-55B3-4241-8449-27436977145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054" y="2279594"/>
            <a:ext cx="970390" cy="699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VTT_Logo_OnWhite_OrangeBlue_RGB">
            <a:extLst>
              <a:ext uri="{FF2B5EF4-FFF2-40B4-BE49-F238E27FC236}">
                <a16:creationId xmlns:a16="http://schemas.microsoft.com/office/drawing/2014/main" id="{518A5F78-F21C-4962-9107-04DB6FD517F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52" y="3000778"/>
            <a:ext cx="970390" cy="431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2" descr="305EA2A9">
            <a:extLst>
              <a:ext uri="{FF2B5EF4-FFF2-40B4-BE49-F238E27FC236}">
                <a16:creationId xmlns:a16="http://schemas.microsoft.com/office/drawing/2014/main" id="{39BE7BF2-DA13-4068-9C6D-AB5C356B182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52" y="3480119"/>
            <a:ext cx="839076" cy="677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id="{8D58BD0A-E843-4339-AF16-6E0E00530A9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81" y="5359142"/>
            <a:ext cx="1106488" cy="70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3" descr="B4FF839F">
            <a:extLst>
              <a:ext uri="{FF2B5EF4-FFF2-40B4-BE49-F238E27FC236}">
                <a16:creationId xmlns:a16="http://schemas.microsoft.com/office/drawing/2014/main" id="{3ACC6A55-85C7-4471-AD33-0C556EF082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23" y="4205449"/>
            <a:ext cx="828705" cy="1024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284" y="2349500"/>
            <a:ext cx="10367432" cy="1871663"/>
          </a:xfrm>
        </p:spPr>
        <p:txBody>
          <a:bodyPr anchor="t" anchorCtr="0">
            <a:no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2282" y="4292601"/>
            <a:ext cx="10367437" cy="1368425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8" name="Freeform 14"/>
          <p:cNvSpPr>
            <a:spLocks noEditPoints="1"/>
          </p:cNvSpPr>
          <p:nvPr userDrawn="1"/>
        </p:nvSpPr>
        <p:spPr bwMode="auto">
          <a:xfrm>
            <a:off x="143935" y="115888"/>
            <a:ext cx="2171645" cy="2027228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>
              <a:latin typeface="Arial" pitchFamily="34" charset="0"/>
            </a:endParaRP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2"/>
          </p:nvPr>
        </p:nvSpPr>
        <p:spPr>
          <a:xfrm>
            <a:off x="10001278" y="6165850"/>
            <a:ext cx="1183189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fi-FI"/>
              <a:t>23.04.2021</a:t>
            </a:r>
            <a:endParaRPr lang="en-GB"/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39486" y="6165850"/>
            <a:ext cx="5184705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en-US"/>
              <a:t>Faculty of Science / Fredric Granberg / KOM TSVV &amp; ACH</a:t>
            </a:r>
            <a:endParaRPr lang="en-GB" dirty="0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84468" y="6165852"/>
            <a:ext cx="575733" cy="43179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0" name="TextBox 29"/>
          <p:cNvSpPr txBox="1"/>
          <p:nvPr userDrawn="1"/>
        </p:nvSpPr>
        <p:spPr>
          <a:xfrm>
            <a:off x="8015817" y="6165850"/>
            <a:ext cx="1985460" cy="4318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>
                <a:solidFill>
                  <a:schemeClr val="tx2"/>
                </a:solidFill>
              </a:rPr>
              <a:t>www.helsinki.fi/yliopisto</a:t>
            </a:r>
          </a:p>
        </p:txBody>
      </p:sp>
      <p:pic>
        <p:nvPicPr>
          <p:cNvPr id="13" name="Picture 12" descr="FSE_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31461" y="6203674"/>
            <a:ext cx="1939751" cy="373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1484" y="1989139"/>
            <a:ext cx="10308717" cy="403225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23.04.2021</a:t>
            </a:r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2639486" y="6165850"/>
            <a:ext cx="5184705" cy="431800"/>
          </a:xfrm>
        </p:spPr>
        <p:txBody>
          <a:bodyPr/>
          <a:lstStyle/>
          <a:p>
            <a:r>
              <a:rPr lang="en-US"/>
              <a:t>Faculty of Science / Fredric Granberg / KOM TSVV &amp; ACH</a:t>
            </a:r>
            <a:endParaRPr lang="en-GB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2063553" y="549275"/>
            <a:ext cx="9696648" cy="1150938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7" name="Picture 3" descr="C:\HY-Data\KNORDLUN\Work\group\ffusion\logo\FinnFusion logo iso.png">
            <a:extLst>
              <a:ext uri="{FF2B5EF4-FFF2-40B4-BE49-F238E27FC236}">
                <a16:creationId xmlns:a16="http://schemas.microsoft.com/office/drawing/2014/main" id="{4E401FEA-265A-4830-BA65-AC483ED1FFF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054" y="2279594"/>
            <a:ext cx="970390" cy="699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VTT_Logo_OnWhite_OrangeBlue_RGB">
            <a:extLst>
              <a:ext uri="{FF2B5EF4-FFF2-40B4-BE49-F238E27FC236}">
                <a16:creationId xmlns:a16="http://schemas.microsoft.com/office/drawing/2014/main" id="{13FAE873-63CD-4EE5-98DC-0DE4FFC9855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52" y="3000778"/>
            <a:ext cx="970390" cy="431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2" descr="305EA2A9">
            <a:extLst>
              <a:ext uri="{FF2B5EF4-FFF2-40B4-BE49-F238E27FC236}">
                <a16:creationId xmlns:a16="http://schemas.microsoft.com/office/drawing/2014/main" id="{E40192E1-C3F9-4C76-9DEE-EE53D4911DE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52" y="3480119"/>
            <a:ext cx="839076" cy="677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>
            <a:extLst>
              <a:ext uri="{FF2B5EF4-FFF2-40B4-BE49-F238E27FC236}">
                <a16:creationId xmlns:a16="http://schemas.microsoft.com/office/drawing/2014/main" id="{E62E2E69-1CA2-4960-AE7F-C24FE6A6A08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281" y="5359142"/>
            <a:ext cx="1106488" cy="70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3" descr="B4FF839F">
            <a:extLst>
              <a:ext uri="{FF2B5EF4-FFF2-40B4-BE49-F238E27FC236}">
                <a16:creationId xmlns:a16="http://schemas.microsoft.com/office/drawing/2014/main" id="{E53E1ED5-2E20-4CC6-9A8C-1AAFF3335D2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23" y="4205449"/>
            <a:ext cx="828705" cy="1024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39484" y="1989138"/>
            <a:ext cx="4464051" cy="4032250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96151" y="1989138"/>
            <a:ext cx="4464048" cy="4032250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23.04.2021</a:t>
            </a:r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>
          <a:xfrm>
            <a:off x="2639486" y="6165850"/>
            <a:ext cx="5232711" cy="431800"/>
          </a:xfrm>
        </p:spPr>
        <p:txBody>
          <a:bodyPr/>
          <a:lstStyle/>
          <a:p>
            <a:r>
              <a:rPr lang="en-US"/>
              <a:t>Faculty of Science / Fredric Granberg / KOM TSVV &amp; ACH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23.04.2021</a:t>
            </a:r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639486" y="6165850"/>
            <a:ext cx="5232711" cy="431800"/>
          </a:xfrm>
        </p:spPr>
        <p:txBody>
          <a:bodyPr/>
          <a:lstStyle/>
          <a:p>
            <a:r>
              <a:rPr lang="en-US"/>
              <a:t>Faculty of Science / Fredric Granberg / KOM TSVV &amp; ACH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9483" y="1989138"/>
            <a:ext cx="9120717" cy="51116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23.04.2021</a:t>
            </a:r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2639486" y="6165850"/>
            <a:ext cx="5232711" cy="431800"/>
          </a:xfrm>
        </p:spPr>
        <p:txBody>
          <a:bodyPr/>
          <a:lstStyle/>
          <a:p>
            <a:r>
              <a:rPr lang="en-US"/>
              <a:t>Faculty of Science / Fredric Granberg / KOM TSVV &amp; ACH</a:t>
            </a:r>
            <a:endParaRPr lang="en-GB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639485" y="2492376"/>
            <a:ext cx="9120716" cy="3529013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1/2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23.04.2021</a:t>
            </a:r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2639486" y="6165850"/>
            <a:ext cx="5280716" cy="431800"/>
          </a:xfrm>
        </p:spPr>
        <p:txBody>
          <a:bodyPr/>
          <a:lstStyle/>
          <a:p>
            <a:r>
              <a:rPr lang="en-US"/>
              <a:t>Faculty of Science / Fredric Granberg / KOM TSVV &amp; ACH</a:t>
            </a:r>
            <a:endParaRPr lang="en-GB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2639484" y="1989137"/>
            <a:ext cx="4464051" cy="4032251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7296152" y="1989138"/>
            <a:ext cx="4464049" cy="403225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mall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23.04.2021</a:t>
            </a:r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2639486" y="6165850"/>
            <a:ext cx="5232711" cy="431800"/>
          </a:xfrm>
        </p:spPr>
        <p:txBody>
          <a:bodyPr/>
          <a:lstStyle/>
          <a:p>
            <a:r>
              <a:rPr lang="en-US"/>
              <a:t>Faculty of Science / Fredric Granberg / KOM TSVV &amp; ACH</a:t>
            </a:r>
            <a:endParaRPr lang="en-GB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2639483" y="4221163"/>
            <a:ext cx="9120716" cy="1800225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2639485" y="1989138"/>
            <a:ext cx="2112433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18"/>
          </p:nvPr>
        </p:nvSpPr>
        <p:spPr>
          <a:xfrm>
            <a:off x="4944534" y="1989138"/>
            <a:ext cx="2112433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9"/>
          </p:nvPr>
        </p:nvSpPr>
        <p:spPr>
          <a:xfrm>
            <a:off x="7247468" y="1989138"/>
            <a:ext cx="2112433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Text Placeholder 21"/>
          <p:cNvSpPr>
            <a:spLocks noGrp="1"/>
          </p:cNvSpPr>
          <p:nvPr>
            <p:ph type="body" sz="quarter" idx="20"/>
          </p:nvPr>
        </p:nvSpPr>
        <p:spPr>
          <a:xfrm>
            <a:off x="9552518" y="1989138"/>
            <a:ext cx="2112433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21"/>
          </p:nvPr>
        </p:nvSpPr>
        <p:spPr>
          <a:xfrm>
            <a:off x="2639485" y="2492376"/>
            <a:ext cx="2112433" cy="1584325"/>
          </a:xfrm>
        </p:spPr>
        <p:txBody>
          <a:bodyPr/>
          <a:lstStyle/>
          <a:p>
            <a:endParaRPr lang="en-GB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22"/>
          </p:nvPr>
        </p:nvSpPr>
        <p:spPr>
          <a:xfrm>
            <a:off x="4944534" y="2492376"/>
            <a:ext cx="2112433" cy="1584325"/>
          </a:xfrm>
        </p:spPr>
        <p:txBody>
          <a:bodyPr/>
          <a:lstStyle/>
          <a:p>
            <a:endParaRPr lang="en-GB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23"/>
          </p:nvPr>
        </p:nvSpPr>
        <p:spPr>
          <a:xfrm>
            <a:off x="7247468" y="2492376"/>
            <a:ext cx="2112433" cy="1584325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24"/>
          </p:nvPr>
        </p:nvSpPr>
        <p:spPr>
          <a:xfrm>
            <a:off x="9552518" y="2492376"/>
            <a:ext cx="2112433" cy="158432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23.04.2021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2639486" y="6165850"/>
            <a:ext cx="5472737" cy="431800"/>
          </a:xfrm>
        </p:spPr>
        <p:txBody>
          <a:bodyPr/>
          <a:lstStyle/>
          <a:p>
            <a:r>
              <a:rPr lang="en-US"/>
              <a:t>Faculty of Science / Fredric Granberg / KOM TSVV &amp; ACH</a:t>
            </a:r>
            <a:endParaRPr lang="en-GB" dirty="0"/>
          </a:p>
        </p:txBody>
      </p:sp>
      <p:sp>
        <p:nvSpPr>
          <p:cNvPr id="8" name="Freeform 14"/>
          <p:cNvSpPr>
            <a:spLocks noEditPoints="1"/>
          </p:cNvSpPr>
          <p:nvPr userDrawn="1"/>
        </p:nvSpPr>
        <p:spPr bwMode="auto">
          <a:xfrm>
            <a:off x="143933" y="115888"/>
            <a:ext cx="2376304" cy="1671592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>
              <a:latin typeface="Arial" pitchFamily="34" charset="0"/>
            </a:endParaRPr>
          </a:p>
        </p:txBody>
      </p:sp>
      <p:pic>
        <p:nvPicPr>
          <p:cNvPr id="10" name="Picture 9" descr="FSE_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31461" y="6203674"/>
            <a:ext cx="1939751" cy="37399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19537" y="549275"/>
            <a:ext cx="9840664" cy="115093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1461" y="1989139"/>
            <a:ext cx="11328739" cy="40322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10001278" y="6165850"/>
            <a:ext cx="1183189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fi-FI"/>
              <a:t>23.04.2021</a:t>
            </a: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39487" y="6165850"/>
            <a:ext cx="3456515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en-US"/>
              <a:t>Faculty of Science / Fredric Granberg / KOM TSVV &amp; ACH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184468" y="6165852"/>
            <a:ext cx="575733" cy="43179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reeform 14"/>
          <p:cNvSpPr>
            <a:spLocks noEditPoints="1"/>
          </p:cNvSpPr>
          <p:nvPr userDrawn="1"/>
        </p:nvSpPr>
        <p:spPr bwMode="auto">
          <a:xfrm>
            <a:off x="143933" y="115888"/>
            <a:ext cx="1775603" cy="1671592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1800">
              <a:latin typeface="Arial" pitchFamily="34" charset="0"/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8015817" y="6165850"/>
            <a:ext cx="1985460" cy="4318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>
                <a:solidFill>
                  <a:schemeClr val="tx2"/>
                </a:solidFill>
              </a:rPr>
              <a:t>www.helsinki.fi/yliopisto</a:t>
            </a:r>
          </a:p>
        </p:txBody>
      </p:sp>
      <p:sp>
        <p:nvSpPr>
          <p:cNvPr id="21" name="Line 16"/>
          <p:cNvSpPr>
            <a:spLocks noChangeShapeType="1"/>
          </p:cNvSpPr>
          <p:nvPr userDrawn="1"/>
        </p:nvSpPr>
        <p:spPr bwMode="auto">
          <a:xfrm flipV="1">
            <a:off x="1919537" y="1773238"/>
            <a:ext cx="9840664" cy="14242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GB" sz="1800"/>
          </a:p>
        </p:txBody>
      </p:sp>
      <p:pic>
        <p:nvPicPr>
          <p:cNvPr id="17" name="Picture 16" descr="FSE_RGB.png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431461" y="6203674"/>
            <a:ext cx="1524079" cy="37399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  <p:sldLayoutId id="2147483652" r:id="rId4"/>
    <p:sldLayoutId id="2147483654" r:id="rId5"/>
    <p:sldLayoutId id="2147483660" r:id="rId6"/>
    <p:sldLayoutId id="2147483661" r:id="rId7"/>
    <p:sldLayoutId id="2147483662" r:id="rId8"/>
    <p:sldLayoutId id="2147483655" r:id="rId9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spcBef>
          <a:spcPts val="0"/>
        </a:spcBef>
        <a:spcAft>
          <a:spcPts val="800"/>
        </a:spcAft>
        <a:buClr>
          <a:schemeClr val="accent1"/>
        </a:buClr>
        <a:buSzPct val="100000"/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74638" algn="l" defTabSz="914400" rtl="0" eaLnBrk="1" latinLnBrk="0" hangingPunct="1">
        <a:spcBef>
          <a:spcPts val="0"/>
        </a:spcBef>
        <a:spcAft>
          <a:spcPts val="800"/>
        </a:spcAft>
        <a:buClr>
          <a:schemeClr val="accent1"/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3275" indent="-265113" algn="l" defTabSz="914400" rtl="0" eaLnBrk="1" latinLnBrk="0" hangingPunct="1">
        <a:spcBef>
          <a:spcPts val="0"/>
        </a:spcBef>
        <a:spcAft>
          <a:spcPts val="800"/>
        </a:spcAft>
        <a:buClrTx/>
        <a:buFont typeface="Arial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273050" algn="l" defTabSz="914400" rtl="0" eaLnBrk="1" latinLnBrk="0" hangingPunct="1">
        <a:spcBef>
          <a:spcPts val="0"/>
        </a:spcBef>
        <a:spcAft>
          <a:spcPts val="800"/>
        </a:spcAft>
        <a:buClrTx/>
        <a:buFont typeface="Arial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438" indent="-265113" algn="l" defTabSz="914400" rtl="0" eaLnBrk="1" latinLnBrk="0" hangingPunct="1">
        <a:spcBef>
          <a:spcPts val="0"/>
        </a:spcBef>
        <a:spcAft>
          <a:spcPts val="800"/>
        </a:spcAft>
        <a:buClrTx/>
        <a:buFont typeface="Arial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95600" y="260349"/>
            <a:ext cx="9469052" cy="2966693"/>
          </a:xfrm>
        </p:spPr>
        <p:txBody>
          <a:bodyPr>
            <a:noAutofit/>
          </a:bodyPr>
          <a:lstStyle/>
          <a:p>
            <a:r>
              <a:rPr lang="en-US" sz="6600" dirty="0"/>
              <a:t>ACH @ VTT</a:t>
            </a:r>
            <a:br>
              <a:rPr lang="en-US" sz="6600" dirty="0"/>
            </a:br>
            <a:r>
              <a:rPr lang="en-US" sz="1000" dirty="0"/>
              <a:t> </a:t>
            </a:r>
            <a:br>
              <a:rPr lang="en-US" sz="6600" dirty="0"/>
            </a:br>
            <a:r>
              <a:rPr lang="en-US" sz="4000" dirty="0"/>
              <a:t>(Univ. Helsinki)</a:t>
            </a:r>
            <a:br>
              <a:rPr lang="en-US" sz="4000" dirty="0"/>
            </a:br>
            <a:r>
              <a:rPr lang="en-US" sz="2000" dirty="0"/>
              <a:t> </a:t>
            </a:r>
            <a:br>
              <a:rPr lang="en-US" sz="6600" dirty="0"/>
            </a:br>
            <a:r>
              <a:rPr lang="en-US" sz="6600" dirty="0"/>
              <a:t>Cat. III</a:t>
            </a:r>
            <a:endParaRPr lang="en-GB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58126" y="3429000"/>
            <a:ext cx="9143999" cy="2632074"/>
          </a:xfrm>
        </p:spPr>
        <p:txBody>
          <a:bodyPr>
            <a:normAutofit/>
          </a:bodyPr>
          <a:lstStyle/>
          <a:p>
            <a:pPr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en-US" altLang="fi-FI" sz="4800" dirty="0">
                <a:solidFill>
                  <a:srgbClr val="808080"/>
                </a:solidFill>
              </a:rPr>
              <a:t>Fredric Granberg</a:t>
            </a:r>
          </a:p>
          <a:p>
            <a:pPr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en-US" altLang="fi-FI" sz="1800" dirty="0">
                <a:solidFill>
                  <a:srgbClr val="808080"/>
                </a:solidFill>
              </a:rPr>
              <a:t> </a:t>
            </a:r>
          </a:p>
          <a:p>
            <a:pPr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en-US" altLang="fi-FI" sz="4000" dirty="0">
                <a:solidFill>
                  <a:srgbClr val="808080"/>
                </a:solidFill>
              </a:rPr>
              <a:t>Kick-off meeting</a:t>
            </a:r>
          </a:p>
          <a:p>
            <a:pPr>
              <a:spcAft>
                <a:spcPct val="0"/>
              </a:spcAft>
              <a:tabLst>
                <a:tab pos="449263" algn="l"/>
                <a:tab pos="898525" algn="l"/>
                <a:tab pos="1347788" algn="l"/>
                <a:tab pos="1797050" algn="l"/>
                <a:tab pos="2246313" algn="l"/>
                <a:tab pos="2695575" algn="l"/>
                <a:tab pos="3144838" algn="l"/>
                <a:tab pos="3594100" algn="l"/>
                <a:tab pos="4043363" algn="l"/>
                <a:tab pos="4492625" algn="l"/>
                <a:tab pos="4941888" algn="l"/>
                <a:tab pos="5391150" algn="l"/>
                <a:tab pos="5840413" algn="l"/>
                <a:tab pos="6289675" algn="l"/>
                <a:tab pos="6738938" algn="l"/>
                <a:tab pos="7188200" algn="l"/>
                <a:tab pos="7637463" algn="l"/>
                <a:tab pos="8086725" algn="l"/>
                <a:tab pos="8535988" algn="l"/>
              </a:tabLst>
            </a:pPr>
            <a:r>
              <a:rPr lang="en-US" altLang="fi-FI" sz="4000" dirty="0">
                <a:solidFill>
                  <a:srgbClr val="808080"/>
                </a:solidFill>
              </a:rPr>
              <a:t>TSVV / ACH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i-FI"/>
              <a:t>23.04.2021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Faculty of Science / Fredric Granberg / KOM TSVV &amp; ACH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A23D1822-8773-464B-90A2-AC01140D9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Fredric Granberg, </a:t>
            </a:r>
            <a:r>
              <a:rPr lang="fi-FI" dirty="0" err="1"/>
              <a:t>PostDoc</a:t>
            </a:r>
            <a:r>
              <a:rPr lang="fi-FI" dirty="0"/>
              <a:t> in </a:t>
            </a:r>
            <a:r>
              <a:rPr lang="fi-FI" dirty="0" err="1"/>
              <a:t>Computational</a:t>
            </a:r>
            <a:r>
              <a:rPr lang="fi-FI" dirty="0"/>
              <a:t> </a:t>
            </a:r>
            <a:r>
              <a:rPr lang="fi-FI" dirty="0" err="1"/>
              <a:t>Physics</a:t>
            </a:r>
            <a:r>
              <a:rPr lang="fi-FI" dirty="0"/>
              <a:t> @ </a:t>
            </a:r>
            <a:r>
              <a:rPr lang="fi-FI" dirty="0" err="1"/>
              <a:t>Univ</a:t>
            </a:r>
            <a:r>
              <a:rPr lang="fi-FI" dirty="0"/>
              <a:t>. Helsinki</a:t>
            </a:r>
          </a:p>
          <a:p>
            <a:pPr lvl="1"/>
            <a:r>
              <a:rPr lang="fi-FI" dirty="0"/>
              <a:t>Team </a:t>
            </a:r>
            <a:r>
              <a:rPr lang="fi-FI" dirty="0" err="1"/>
              <a:t>leader</a:t>
            </a:r>
            <a:endParaRPr lang="fi-FI" dirty="0"/>
          </a:p>
          <a:p>
            <a:pPr lvl="1"/>
            <a:r>
              <a:rPr lang="fi-FI" dirty="0" err="1"/>
              <a:t>Background</a:t>
            </a:r>
            <a:r>
              <a:rPr lang="fi-FI" dirty="0"/>
              <a:t> in PRD-IREMEV, WP-PWIE and TSVV7</a:t>
            </a:r>
          </a:p>
          <a:p>
            <a:r>
              <a:rPr lang="fi-FI" dirty="0"/>
              <a:t>Jukka K. Nurminen, </a:t>
            </a:r>
            <a:r>
              <a:rPr lang="fi-FI" dirty="0" err="1"/>
              <a:t>Professor</a:t>
            </a:r>
            <a:r>
              <a:rPr lang="fi-FI" dirty="0"/>
              <a:t> in Computer Science @ </a:t>
            </a:r>
            <a:r>
              <a:rPr lang="fi-FI" dirty="0" err="1"/>
              <a:t>Univ</a:t>
            </a:r>
            <a:r>
              <a:rPr lang="fi-FI" dirty="0"/>
              <a:t>. Helsinki</a:t>
            </a:r>
          </a:p>
          <a:p>
            <a:pPr lvl="1"/>
            <a:r>
              <a:rPr lang="fi-FI" dirty="0" err="1"/>
              <a:t>Background</a:t>
            </a:r>
            <a:r>
              <a:rPr lang="fi-FI" dirty="0"/>
              <a:t> in AI and Software engineering</a:t>
            </a:r>
          </a:p>
          <a:p>
            <a:r>
              <a:rPr lang="fi-FI" dirty="0"/>
              <a:t>Jan Åström, Application </a:t>
            </a:r>
            <a:r>
              <a:rPr lang="fi-FI" dirty="0" err="1"/>
              <a:t>Scientist</a:t>
            </a:r>
            <a:r>
              <a:rPr lang="fi-FI" dirty="0"/>
              <a:t> @ CSC</a:t>
            </a:r>
          </a:p>
          <a:p>
            <a:pPr lvl="1"/>
            <a:r>
              <a:rPr lang="fi-FI" dirty="0" err="1"/>
              <a:t>Background</a:t>
            </a:r>
            <a:r>
              <a:rPr lang="fi-FI" dirty="0"/>
              <a:t> in </a:t>
            </a:r>
            <a:r>
              <a:rPr lang="fi-FI" dirty="0" err="1"/>
              <a:t>Computational</a:t>
            </a:r>
            <a:r>
              <a:rPr lang="fi-FI" dirty="0"/>
              <a:t> </a:t>
            </a:r>
            <a:r>
              <a:rPr lang="fi-FI" dirty="0" err="1"/>
              <a:t>Physics</a:t>
            </a:r>
            <a:r>
              <a:rPr lang="fi-FI" dirty="0"/>
              <a:t>, </a:t>
            </a:r>
            <a:r>
              <a:rPr lang="fi-FI" dirty="0" err="1"/>
              <a:t>Code</a:t>
            </a:r>
            <a:r>
              <a:rPr lang="fi-FI" dirty="0"/>
              <a:t> </a:t>
            </a:r>
            <a:r>
              <a:rPr lang="fi-FI" dirty="0" err="1"/>
              <a:t>development</a:t>
            </a:r>
            <a:r>
              <a:rPr lang="fi-FI" dirty="0"/>
              <a:t> and HPC</a:t>
            </a:r>
          </a:p>
          <a:p>
            <a:r>
              <a:rPr lang="fi-FI" dirty="0"/>
              <a:t>Kai Nordlund, </a:t>
            </a:r>
            <a:r>
              <a:rPr lang="fi-FI" dirty="0" err="1"/>
              <a:t>Professor</a:t>
            </a:r>
            <a:r>
              <a:rPr lang="fi-FI" dirty="0"/>
              <a:t> in </a:t>
            </a:r>
            <a:r>
              <a:rPr lang="fi-FI" dirty="0" err="1"/>
              <a:t>Computational</a:t>
            </a:r>
            <a:r>
              <a:rPr lang="fi-FI" dirty="0"/>
              <a:t> </a:t>
            </a:r>
            <a:r>
              <a:rPr lang="fi-FI" dirty="0" err="1"/>
              <a:t>Physics</a:t>
            </a:r>
            <a:r>
              <a:rPr lang="fi-FI" dirty="0"/>
              <a:t> @ </a:t>
            </a:r>
            <a:r>
              <a:rPr lang="fi-FI" dirty="0" err="1"/>
              <a:t>Univ</a:t>
            </a:r>
            <a:r>
              <a:rPr lang="fi-FI" dirty="0"/>
              <a:t>. Helsinki</a:t>
            </a:r>
          </a:p>
          <a:p>
            <a:pPr lvl="1"/>
            <a:r>
              <a:rPr lang="fi-FI" dirty="0" err="1"/>
              <a:t>Background</a:t>
            </a:r>
            <a:r>
              <a:rPr lang="fi-FI" dirty="0"/>
              <a:t> in PRD-IREMEV, WP-PWIE and </a:t>
            </a:r>
            <a:r>
              <a:rPr lang="fi-FI" dirty="0" err="1"/>
              <a:t>Member</a:t>
            </a:r>
            <a:r>
              <a:rPr lang="fi-FI" dirty="0"/>
              <a:t> of STAC &amp; ETASC SB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9345E2C4-084B-49B9-BEB9-BE572821F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23.04.2021</a:t>
            </a:r>
            <a:endParaRPr lang="en-GB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9B78A0C-5F52-475B-9C31-C819BEEF7A4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99B7E83-2BCF-4E88-9E45-7133328F726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Faculty of Science / Fredric Granberg / KOM TSVV &amp; ACH</a:t>
            </a:r>
            <a:endParaRPr lang="en-GB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17A26A34-8729-446B-B63B-D34B9D41E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Local</a:t>
            </a:r>
            <a:r>
              <a:rPr lang="fi-FI" dirty="0"/>
              <a:t> Management Team</a:t>
            </a:r>
          </a:p>
        </p:txBody>
      </p:sp>
    </p:spTree>
    <p:extLst>
      <p:ext uri="{BB962C8B-B14F-4D97-AF65-F5344CB8AC3E}">
        <p14:creationId xmlns:p14="http://schemas.microsoft.com/office/powerpoint/2010/main" val="284916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 vert="horz" lIns="0" tIns="0" rIns="0" bIns="0" rtlCol="0" anchor="t">
            <a:normAutofit/>
          </a:bodyPr>
          <a:lstStyle/>
          <a:p>
            <a:pPr marL="0" indent="0">
              <a:buNone/>
            </a:pPr>
            <a:endParaRPr lang="en-GB" dirty="0">
              <a:cs typeface="Arial"/>
            </a:endParaRP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23.04.2021</a:t>
            </a:r>
            <a:endParaRPr lang="en-GB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Faculty of Science / Fredric Granberg / KOM TSVV &amp; ACH</a:t>
            </a:r>
            <a:endParaRPr lang="en-GB" dirty="0"/>
          </a:p>
        </p:txBody>
      </p:sp>
      <p:sp>
        <p:nvSpPr>
          <p:cNvPr id="6" name="Otsikk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Kumpula</a:t>
            </a:r>
            <a:r>
              <a:rPr lang="en-GB" dirty="0"/>
              <a:t> Science Campus in Helsinki</a:t>
            </a:r>
            <a:br>
              <a:rPr lang="en-GB" dirty="0"/>
            </a:br>
            <a:r>
              <a:rPr lang="en-GB" dirty="0"/>
              <a:t>World-class </a:t>
            </a:r>
            <a:r>
              <a:rPr lang="en-GB" dirty="0" err="1"/>
              <a:t>center</a:t>
            </a:r>
            <a:r>
              <a:rPr lang="en-GB" dirty="0"/>
              <a:t> for Physics and AI</a:t>
            </a:r>
          </a:p>
        </p:txBody>
      </p:sp>
      <p:pic>
        <p:nvPicPr>
          <p:cNvPr id="7" name="Picture 8">
            <a:extLst>
              <a:ext uri="{FF2B5EF4-FFF2-40B4-BE49-F238E27FC236}">
                <a16:creationId xmlns:a16="http://schemas.microsoft.com/office/drawing/2014/main" id="{3A1810DA-06B2-4166-9755-AF2B23D2C3B1}"/>
              </a:ext>
            </a:extLst>
          </p:cNvPr>
          <p:cNvPicPr>
            <a:picLocks noGrp="1"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05"/>
          <a:stretch/>
        </p:blipFill>
        <p:spPr>
          <a:xfrm>
            <a:off x="1991544" y="1593391"/>
            <a:ext cx="9084332" cy="4823941"/>
          </a:xfrm>
          <a:prstGeom prst="rect">
            <a:avLst/>
          </a:prstGeom>
          <a:ln>
            <a:noFill/>
          </a:ln>
          <a:effectLst>
            <a:outerShdw blurRad="292100" dist="139700" dir="2700000" sx="1000" sy="1000" algn="tl" rotWithShape="0">
              <a:schemeClr val="bg1">
                <a:alpha val="66000"/>
              </a:schemeClr>
            </a:outerShdw>
          </a:effectLst>
        </p:spPr>
      </p:pic>
      <p:sp>
        <p:nvSpPr>
          <p:cNvPr id="8" name="Bevel 10">
            <a:extLst>
              <a:ext uri="{FF2B5EF4-FFF2-40B4-BE49-F238E27FC236}">
                <a16:creationId xmlns:a16="http://schemas.microsoft.com/office/drawing/2014/main" id="{C7AA2108-A3A7-4D06-BCAD-1E8FD3714836}"/>
              </a:ext>
            </a:extLst>
          </p:cNvPr>
          <p:cNvSpPr/>
          <p:nvPr/>
        </p:nvSpPr>
        <p:spPr>
          <a:xfrm>
            <a:off x="2057120" y="5129551"/>
            <a:ext cx="2388193" cy="484391"/>
          </a:xfrm>
          <a:prstGeom prst="bevel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 anchor="ctr">
            <a:noAutofit/>
          </a:bodyPr>
          <a:lstStyle/>
          <a:p>
            <a:pPr marR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FCA311"/>
              </a:buClr>
              <a:buSzPct val="100000"/>
              <a:tabLst/>
            </a:pPr>
            <a:r>
              <a:rPr kumimoji="0" lang="fi-FI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1200 </a:t>
            </a:r>
            <a:r>
              <a:rPr kumimoji="0" lang="fi-FI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scientists</a:t>
            </a:r>
            <a:endParaRPr kumimoji="0" lang="fi-FI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Bevel 11">
            <a:extLst>
              <a:ext uri="{FF2B5EF4-FFF2-40B4-BE49-F238E27FC236}">
                <a16:creationId xmlns:a16="http://schemas.microsoft.com/office/drawing/2014/main" id="{5DFC0F2F-16D3-4E69-8958-B729AEE7AC14}"/>
              </a:ext>
            </a:extLst>
          </p:cNvPr>
          <p:cNvSpPr/>
          <p:nvPr/>
        </p:nvSpPr>
        <p:spPr>
          <a:xfrm>
            <a:off x="2057120" y="5746926"/>
            <a:ext cx="3095426" cy="561799"/>
          </a:xfrm>
          <a:prstGeom prst="bevel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 anchor="ctr">
            <a:noAutofit/>
          </a:bodyPr>
          <a:lstStyle/>
          <a:p>
            <a:pPr marR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FCA311"/>
              </a:buClr>
              <a:buSzPct val="100000"/>
              <a:tabLst/>
            </a:pPr>
            <a:r>
              <a:rPr kumimoji="0" lang="fi-FI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1500 </a:t>
            </a:r>
            <a:r>
              <a:rPr kumimoji="0" lang="fi-FI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publications</a:t>
            </a:r>
            <a:r>
              <a:rPr kumimoji="0" lang="fi-FI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fi-FI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year</a:t>
            </a:r>
            <a:endParaRPr kumimoji="0" lang="fi-FI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Bevel 11">
            <a:extLst>
              <a:ext uri="{FF2B5EF4-FFF2-40B4-BE49-F238E27FC236}">
                <a16:creationId xmlns:a16="http://schemas.microsoft.com/office/drawing/2014/main" id="{67481A89-5C6A-443C-B854-BED2EF2C0CA7}"/>
              </a:ext>
            </a:extLst>
          </p:cNvPr>
          <p:cNvSpPr/>
          <p:nvPr/>
        </p:nvSpPr>
        <p:spPr>
          <a:xfrm>
            <a:off x="8406557" y="5784916"/>
            <a:ext cx="2627373" cy="523809"/>
          </a:xfrm>
          <a:prstGeom prst="bevel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 anchor="ctr">
            <a:noAutofit/>
          </a:bodyPr>
          <a:lstStyle/>
          <a:p>
            <a:pPr marR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800"/>
              </a:spcAft>
              <a:buClr>
                <a:srgbClr val="FCA311"/>
              </a:buClr>
              <a:buSzPct val="100000"/>
              <a:tabLst/>
            </a:pPr>
            <a:r>
              <a:rPr kumimoji="0" lang="fi-FI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15 min </a:t>
            </a:r>
            <a:r>
              <a:rPr kumimoji="0" lang="fi-FI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</a:t>
            </a:r>
            <a:r>
              <a:rPr kumimoji="0" lang="fi-FI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HEL</a:t>
            </a:r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1D8AC1CF-BC3F-418E-AFD6-77E29D3670B2}"/>
              </a:ext>
            </a:extLst>
          </p:cNvPr>
          <p:cNvSpPr txBox="1"/>
          <p:nvPr/>
        </p:nvSpPr>
        <p:spPr>
          <a:xfrm>
            <a:off x="5639598" y="2972997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36248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042748DA-7666-4C58-AA50-542ACD175F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VTT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beneficiary</a:t>
            </a:r>
            <a:r>
              <a:rPr lang="fi-FI" dirty="0"/>
              <a:t> </a:t>
            </a:r>
            <a:r>
              <a:rPr lang="fi-FI" dirty="0" err="1"/>
              <a:t>towards</a:t>
            </a:r>
            <a:r>
              <a:rPr lang="fi-FI" dirty="0"/>
              <a:t> </a:t>
            </a:r>
            <a:r>
              <a:rPr lang="fi-FI" dirty="0" err="1"/>
              <a:t>EUROfusion</a:t>
            </a:r>
            <a:endParaRPr lang="fi-FI" dirty="0"/>
          </a:p>
          <a:p>
            <a:r>
              <a:rPr lang="fi-FI" dirty="0" err="1"/>
              <a:t>Affiliated</a:t>
            </a:r>
            <a:r>
              <a:rPr lang="fi-FI" dirty="0"/>
              <a:t> </a:t>
            </a:r>
            <a:r>
              <a:rPr lang="fi-FI" dirty="0" err="1"/>
              <a:t>entities</a:t>
            </a:r>
            <a:endParaRPr lang="fi-FI" dirty="0"/>
          </a:p>
          <a:p>
            <a:pPr lvl="1"/>
            <a:r>
              <a:rPr lang="fi-FI" dirty="0" err="1"/>
              <a:t>Univ</a:t>
            </a:r>
            <a:r>
              <a:rPr lang="fi-FI" dirty="0"/>
              <a:t>. Helsinki</a:t>
            </a:r>
          </a:p>
          <a:p>
            <a:pPr lvl="1"/>
            <a:r>
              <a:rPr lang="fi-FI" dirty="0"/>
              <a:t>Aalto </a:t>
            </a:r>
            <a:r>
              <a:rPr lang="fi-FI" dirty="0" err="1"/>
              <a:t>Univ</a:t>
            </a:r>
            <a:r>
              <a:rPr lang="fi-FI" dirty="0"/>
              <a:t>.</a:t>
            </a:r>
          </a:p>
          <a:p>
            <a:pPr lvl="1"/>
            <a:r>
              <a:rPr lang="fi-FI" dirty="0"/>
              <a:t>Åbo Akademi </a:t>
            </a:r>
            <a:r>
              <a:rPr lang="fi-FI" dirty="0" err="1"/>
              <a:t>Univ</a:t>
            </a:r>
            <a:r>
              <a:rPr lang="fi-FI" dirty="0"/>
              <a:t>.</a:t>
            </a:r>
          </a:p>
          <a:p>
            <a:pPr lvl="1"/>
            <a:r>
              <a:rPr lang="fi-FI" dirty="0"/>
              <a:t>CSC – IT Center for Science</a:t>
            </a:r>
          </a:p>
          <a:p>
            <a:pPr lvl="1"/>
            <a:r>
              <a:rPr lang="fi-FI" dirty="0"/>
              <a:t>and Fortum, Lappeenranta </a:t>
            </a:r>
            <a:r>
              <a:rPr lang="fi-FI" dirty="0" err="1"/>
              <a:t>Univ</a:t>
            </a:r>
            <a:r>
              <a:rPr lang="fi-FI" dirty="0"/>
              <a:t>. </a:t>
            </a:r>
            <a:r>
              <a:rPr lang="fi-FI" dirty="0" err="1"/>
              <a:t>Technol</a:t>
            </a:r>
            <a:r>
              <a:rPr lang="fi-FI" dirty="0"/>
              <a:t>. and Tampere </a:t>
            </a:r>
            <a:r>
              <a:rPr lang="fi-FI" dirty="0" err="1"/>
              <a:t>Univ</a:t>
            </a:r>
            <a:r>
              <a:rPr lang="fi-FI" dirty="0"/>
              <a:t>. </a:t>
            </a:r>
            <a:r>
              <a:rPr lang="fi-FI" dirty="0" err="1"/>
              <a:t>Technol</a:t>
            </a:r>
            <a:r>
              <a:rPr lang="fi-FI" dirty="0"/>
              <a:t>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EA6B7A9B-C686-4105-8B91-065DEB529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23.04.2021</a:t>
            </a:r>
            <a:endParaRPr lang="en-GB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8BC63842-4A3B-4F7E-9AB8-4AF626C42FA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4A70D63-EF85-4258-984F-504C4553F367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Faculty of Science / Fredric Granberg / KOM TSVV &amp; ACH</a:t>
            </a:r>
            <a:endParaRPr lang="en-GB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A1504813-4AC1-45BF-93B4-1952D4411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Finnfusion</a:t>
            </a:r>
            <a:r>
              <a:rPr lang="fi-FI" dirty="0"/>
              <a:t> </a:t>
            </a:r>
            <a:r>
              <a:rPr lang="fi-FI" dirty="0" err="1"/>
              <a:t>Consortium</a:t>
            </a:r>
            <a:endParaRPr lang="fi-FI" dirty="0"/>
          </a:p>
        </p:txBody>
      </p:sp>
      <p:sp>
        <p:nvSpPr>
          <p:cNvPr id="7" name="Oikea aaltosulje 6">
            <a:extLst>
              <a:ext uri="{FF2B5EF4-FFF2-40B4-BE49-F238E27FC236}">
                <a16:creationId xmlns:a16="http://schemas.microsoft.com/office/drawing/2014/main" id="{C15BF6BD-612F-4591-9939-47BEB5E2BC2F}"/>
              </a:ext>
            </a:extLst>
          </p:cNvPr>
          <p:cNvSpPr/>
          <p:nvPr/>
        </p:nvSpPr>
        <p:spPr>
          <a:xfrm>
            <a:off x="7032104" y="1989139"/>
            <a:ext cx="900100" cy="2411969"/>
          </a:xfrm>
          <a:prstGeom prst="rightBrace">
            <a:avLst>
              <a:gd name="adj1" fmla="val 25353"/>
              <a:gd name="adj2" fmla="val 49008"/>
            </a:avLst>
          </a:prstGeom>
          <a:ln w="57150"/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B2B3782E-EC92-48F1-B233-8DB8B1AC9B2F}"/>
              </a:ext>
            </a:extLst>
          </p:cNvPr>
          <p:cNvSpPr txBox="1"/>
          <p:nvPr/>
        </p:nvSpPr>
        <p:spPr>
          <a:xfrm>
            <a:off x="8108596" y="2902735"/>
            <a:ext cx="24842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b="1" dirty="0"/>
              <a:t>ACH @ VTT</a:t>
            </a:r>
          </a:p>
        </p:txBody>
      </p:sp>
    </p:spTree>
    <p:extLst>
      <p:ext uri="{BB962C8B-B14F-4D97-AF65-F5344CB8AC3E}">
        <p14:creationId xmlns:p14="http://schemas.microsoft.com/office/powerpoint/2010/main" val="2807087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C47BA315-2540-4C4E-9C14-15B5E0450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AF9AAC3-E711-4C1C-91AE-EFAC32785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23.04.2021</a:t>
            </a:r>
            <a:endParaRPr lang="en-GB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456952B4-F35D-4BB5-8784-1F60C0A014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6F9901B-7CB2-45DB-8C0A-FA55622FA0B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Faculty of Science / Fredric Granberg / KOM TSVV &amp; ACH</a:t>
            </a:r>
            <a:endParaRPr lang="en-GB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0DD0ABEE-77AB-43AE-8228-53BF2BED4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Summary</a:t>
            </a:r>
            <a:r>
              <a:rPr lang="fi-FI" dirty="0"/>
              <a:t> of </a:t>
            </a:r>
            <a:r>
              <a:rPr lang="fi-FI" dirty="0" err="1"/>
              <a:t>our</a:t>
            </a:r>
            <a:r>
              <a:rPr lang="fi-FI" dirty="0"/>
              <a:t> ACH</a:t>
            </a:r>
          </a:p>
        </p:txBody>
      </p:sp>
      <p:pic>
        <p:nvPicPr>
          <p:cNvPr id="7" name="Picture 42">
            <a:extLst>
              <a:ext uri="{FF2B5EF4-FFF2-40B4-BE49-F238E27FC236}">
                <a16:creationId xmlns:a16="http://schemas.microsoft.com/office/drawing/2014/main" id="{99BED7A0-66DF-478A-B91C-16FF13D855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5540" y="1124744"/>
            <a:ext cx="7128791" cy="5319648"/>
          </a:xfrm>
          <a:prstGeom prst="rect">
            <a:avLst/>
          </a:prstGeom>
        </p:spPr>
      </p:pic>
      <p:sp>
        <p:nvSpPr>
          <p:cNvPr id="8" name="Tekstiruutu 7">
            <a:extLst>
              <a:ext uri="{FF2B5EF4-FFF2-40B4-BE49-F238E27FC236}">
                <a16:creationId xmlns:a16="http://schemas.microsoft.com/office/drawing/2014/main" id="{D45224D7-4414-4E4B-B144-EA55386AD135}"/>
              </a:ext>
            </a:extLst>
          </p:cNvPr>
          <p:cNvSpPr txBox="1"/>
          <p:nvPr/>
        </p:nvSpPr>
        <p:spPr>
          <a:xfrm>
            <a:off x="9202960" y="2484617"/>
            <a:ext cx="25678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b="1" dirty="0" err="1"/>
              <a:t>Artificial</a:t>
            </a:r>
            <a:r>
              <a:rPr lang="fi-FI" sz="2800" b="1" dirty="0"/>
              <a:t> </a:t>
            </a:r>
            <a:r>
              <a:rPr lang="fi-FI" sz="2800" b="1" dirty="0" err="1"/>
              <a:t>Intelligence</a:t>
            </a:r>
            <a:endParaRPr lang="fi-FI" sz="2800" b="1" dirty="0"/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1AABB673-0D3F-4605-8525-DF78236C8B35}"/>
              </a:ext>
            </a:extLst>
          </p:cNvPr>
          <p:cNvSpPr txBox="1"/>
          <p:nvPr/>
        </p:nvSpPr>
        <p:spPr>
          <a:xfrm>
            <a:off x="9192344" y="3718736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b="1" dirty="0" err="1"/>
              <a:t>Education</a:t>
            </a:r>
            <a:endParaRPr lang="fi-FI" sz="2800" b="1" dirty="0"/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367AC59C-1A12-49F3-BB19-D9664ADC1B20}"/>
              </a:ext>
            </a:extLst>
          </p:cNvPr>
          <p:cNvSpPr txBox="1"/>
          <p:nvPr/>
        </p:nvSpPr>
        <p:spPr>
          <a:xfrm>
            <a:off x="9202960" y="4509884"/>
            <a:ext cx="26536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b="1" dirty="0"/>
              <a:t>GPU </a:t>
            </a:r>
            <a:r>
              <a:rPr lang="fi-FI" sz="2800" b="1" dirty="0" err="1"/>
              <a:t>programming</a:t>
            </a:r>
            <a:endParaRPr lang="fi-FI" sz="2800" b="1" dirty="0"/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8F673DCD-4643-4408-A4C8-E502F4118F0D}"/>
              </a:ext>
            </a:extLst>
          </p:cNvPr>
          <p:cNvSpPr txBox="1"/>
          <p:nvPr/>
        </p:nvSpPr>
        <p:spPr>
          <a:xfrm>
            <a:off x="3167460" y="6362564"/>
            <a:ext cx="3996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b="1" dirty="0" err="1"/>
              <a:t>Big</a:t>
            </a:r>
            <a:r>
              <a:rPr lang="fi-FI" sz="2800" b="1" dirty="0"/>
              <a:t> data, AI, </a:t>
            </a:r>
            <a:r>
              <a:rPr lang="fi-FI" sz="2800" b="1" dirty="0" err="1"/>
              <a:t>Materials</a:t>
            </a:r>
            <a:endParaRPr lang="fi-FI" sz="2800" b="1" dirty="0"/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D8BA94D7-DB9A-4FD8-84FF-FF382CAEB389}"/>
              </a:ext>
            </a:extLst>
          </p:cNvPr>
          <p:cNvSpPr txBox="1"/>
          <p:nvPr/>
        </p:nvSpPr>
        <p:spPr>
          <a:xfrm>
            <a:off x="4178209" y="6389979"/>
            <a:ext cx="3996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b="1" dirty="0"/>
              <a:t>Plasma, AI</a:t>
            </a:r>
          </a:p>
        </p:txBody>
      </p:sp>
      <p:sp>
        <p:nvSpPr>
          <p:cNvPr id="14" name="Tekstiruutu 13">
            <a:extLst>
              <a:ext uri="{FF2B5EF4-FFF2-40B4-BE49-F238E27FC236}">
                <a16:creationId xmlns:a16="http://schemas.microsoft.com/office/drawing/2014/main" id="{3F28FC00-ABA2-436B-A54F-98D04E205937}"/>
              </a:ext>
            </a:extLst>
          </p:cNvPr>
          <p:cNvSpPr txBox="1"/>
          <p:nvPr/>
        </p:nvSpPr>
        <p:spPr>
          <a:xfrm>
            <a:off x="5027618" y="6376272"/>
            <a:ext cx="6444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b="1" dirty="0"/>
              <a:t>Plasma, </a:t>
            </a:r>
            <a:r>
              <a:rPr lang="fi-FI" sz="2800" b="1" dirty="0" err="1"/>
              <a:t>Neutronics</a:t>
            </a:r>
            <a:r>
              <a:rPr lang="fi-FI" sz="2800" b="1" dirty="0"/>
              <a:t>, PP </a:t>
            </a:r>
            <a:r>
              <a:rPr lang="fi-FI" sz="2800" b="1" dirty="0" err="1"/>
              <a:t>technology</a:t>
            </a:r>
            <a:endParaRPr lang="fi-FI" sz="2800" b="1" dirty="0"/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48434A49-68B9-4F7B-B728-DBC0D544AC31}"/>
              </a:ext>
            </a:extLst>
          </p:cNvPr>
          <p:cNvSpPr txBox="1"/>
          <p:nvPr/>
        </p:nvSpPr>
        <p:spPr>
          <a:xfrm>
            <a:off x="5801704" y="6382909"/>
            <a:ext cx="6444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b="1" dirty="0"/>
              <a:t>HPC, </a:t>
            </a:r>
            <a:r>
              <a:rPr lang="fi-FI" sz="2800" b="1" dirty="0" err="1"/>
              <a:t>Optimization</a:t>
            </a:r>
            <a:endParaRPr lang="fi-FI" sz="2800" b="1" dirty="0"/>
          </a:p>
        </p:txBody>
      </p:sp>
      <p:sp>
        <p:nvSpPr>
          <p:cNvPr id="16" name="Tekstiruutu 15">
            <a:extLst>
              <a:ext uri="{FF2B5EF4-FFF2-40B4-BE49-F238E27FC236}">
                <a16:creationId xmlns:a16="http://schemas.microsoft.com/office/drawing/2014/main" id="{72E188AB-AAEA-410A-90C9-EADB405EBA77}"/>
              </a:ext>
            </a:extLst>
          </p:cNvPr>
          <p:cNvSpPr txBox="1"/>
          <p:nvPr/>
        </p:nvSpPr>
        <p:spPr>
          <a:xfrm>
            <a:off x="6778920" y="6370540"/>
            <a:ext cx="64447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800" b="1" dirty="0"/>
              <a:t>GPU Programming</a:t>
            </a:r>
          </a:p>
        </p:txBody>
      </p:sp>
    </p:spTree>
    <p:extLst>
      <p:ext uri="{BB962C8B-B14F-4D97-AF65-F5344CB8AC3E}">
        <p14:creationId xmlns:p14="http://schemas.microsoft.com/office/powerpoint/2010/main" val="3220160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10" grpId="0"/>
      <p:bldP spid="10" grpId="1"/>
      <p:bldP spid="11" grpId="0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4D55D801-B618-45E8-8A09-EEA735351E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2569491"/>
              </p:ext>
            </p:extLst>
          </p:nvPr>
        </p:nvGraphicFramePr>
        <p:xfrm>
          <a:off x="1703512" y="1853899"/>
          <a:ext cx="7956884" cy="44492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39045">
                  <a:extLst>
                    <a:ext uri="{9D8B030D-6E8A-4147-A177-3AD203B41FA5}">
                      <a16:colId xmlns:a16="http://schemas.microsoft.com/office/drawing/2014/main" val="1532802439"/>
                    </a:ext>
                  </a:extLst>
                </a:gridCol>
                <a:gridCol w="4365711">
                  <a:extLst>
                    <a:ext uri="{9D8B030D-6E8A-4147-A177-3AD203B41FA5}">
                      <a16:colId xmlns:a16="http://schemas.microsoft.com/office/drawing/2014/main" val="3490343995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11169263"/>
                    </a:ext>
                  </a:extLst>
                </a:gridCol>
              </a:tblGrid>
              <a:tr h="306909">
                <a:tc>
                  <a:txBody>
                    <a:bodyPr/>
                    <a:lstStyle/>
                    <a:p>
                      <a:pPr algn="just"/>
                      <a:r>
                        <a:rPr lang="en-GB" sz="1100" b="1" dirty="0">
                          <a:effectLst/>
                          <a:latin typeface="+mj-lt"/>
                        </a:rPr>
                        <a:t>Person</a:t>
                      </a:r>
                      <a:endParaRPr lang="fi-FI" sz="1100" b="1" dirty="0">
                        <a:effectLst/>
                        <a:latin typeface="+mj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100" b="1" dirty="0">
                          <a:effectLst/>
                          <a:latin typeface="+mj-lt"/>
                        </a:rPr>
                        <a:t>Expertise</a:t>
                      </a:r>
                      <a:endParaRPr lang="fi-FI" sz="1100" b="1" dirty="0">
                        <a:effectLst/>
                        <a:latin typeface="+mj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100" b="1" noProof="0" dirty="0">
                          <a:effectLst/>
                          <a:latin typeface="+mj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Involvement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32339648"/>
                  </a:ext>
                </a:extLst>
              </a:tr>
              <a:tr h="306909">
                <a:tc>
                  <a:txBody>
                    <a:bodyPr/>
                    <a:lstStyle/>
                    <a:p>
                      <a:pPr algn="just"/>
                      <a:r>
                        <a:rPr lang="en-GB" sz="1100" b="1">
                          <a:effectLst/>
                          <a:latin typeface="+mj-lt"/>
                        </a:rPr>
                        <a:t>Dr. Fredric Granberg*</a:t>
                      </a:r>
                      <a:endParaRPr lang="fi-FI" sz="1100" b="1">
                        <a:effectLst/>
                        <a:latin typeface="+mj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100" b="1" dirty="0">
                          <a:effectLst/>
                          <a:latin typeface="+mj-lt"/>
                        </a:rPr>
                        <a:t>Team leader </a:t>
                      </a:r>
                      <a:r>
                        <a:rPr lang="en-GB" sz="1100" b="1" i="1" dirty="0">
                          <a:effectLst/>
                          <a:latin typeface="+mj-lt"/>
                        </a:rPr>
                        <a:t>and</a:t>
                      </a:r>
                      <a:r>
                        <a:rPr lang="en-GB" sz="1100" b="1" dirty="0">
                          <a:effectLst/>
                          <a:latin typeface="+mj-lt"/>
                        </a:rPr>
                        <a:t> Materials modelling</a:t>
                      </a:r>
                      <a:endParaRPr lang="fi-FI" sz="1100" b="1" dirty="0">
                        <a:effectLst/>
                        <a:latin typeface="+mj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i-FI" sz="1100" b="1" dirty="0">
                          <a:effectLst/>
                          <a:latin typeface="+mj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70%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03406693"/>
                  </a:ext>
                </a:extLst>
              </a:tr>
              <a:tr h="306909">
                <a:tc>
                  <a:txBody>
                    <a:bodyPr/>
                    <a:lstStyle/>
                    <a:p>
                      <a:pPr algn="just"/>
                      <a:r>
                        <a:rPr lang="en-GB" sz="1100" b="1" dirty="0">
                          <a:effectLst/>
                          <a:latin typeface="+mj-lt"/>
                        </a:rPr>
                        <a:t>Prof. Kai </a:t>
                      </a:r>
                      <a:r>
                        <a:rPr lang="en-GB" sz="1100" b="1" dirty="0" err="1">
                          <a:effectLst/>
                          <a:latin typeface="+mj-lt"/>
                        </a:rPr>
                        <a:t>Nordlund</a:t>
                      </a:r>
                      <a:r>
                        <a:rPr lang="en-GB" sz="1100" b="1" dirty="0">
                          <a:effectLst/>
                          <a:latin typeface="+mj-lt"/>
                        </a:rPr>
                        <a:t>*</a:t>
                      </a:r>
                      <a:endParaRPr lang="fi-FI" sz="1100" b="1" dirty="0">
                        <a:effectLst/>
                        <a:latin typeface="+mj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100" b="1" dirty="0">
                          <a:effectLst/>
                          <a:latin typeface="+mj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Materials modelling</a:t>
                      </a:r>
                      <a:endParaRPr lang="fi-FI" sz="1100" b="1" dirty="0">
                        <a:effectLst/>
                        <a:latin typeface="+mj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i-FI" sz="1100" b="1" dirty="0">
                          <a:effectLst/>
                          <a:latin typeface="+mj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20%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44617167"/>
                  </a:ext>
                </a:extLst>
              </a:tr>
              <a:tr h="365684">
                <a:tc>
                  <a:txBody>
                    <a:bodyPr/>
                    <a:lstStyle/>
                    <a:p>
                      <a:pPr algn="just"/>
                      <a:r>
                        <a:rPr lang="fi-FI" sz="1100" b="1" dirty="0" err="1">
                          <a:effectLst/>
                          <a:latin typeface="+mj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Dr</a:t>
                      </a:r>
                      <a:r>
                        <a:rPr lang="fi-FI" sz="1100" b="1" dirty="0">
                          <a:effectLst/>
                          <a:latin typeface="+mj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. Jan Åström*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i-FI" sz="1100" b="1" dirty="0" err="1">
                          <a:effectLst/>
                          <a:latin typeface="+mj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High</a:t>
                      </a:r>
                      <a:r>
                        <a:rPr lang="fi-FI" sz="1100" b="1" dirty="0">
                          <a:effectLst/>
                          <a:latin typeface="+mj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 </a:t>
                      </a:r>
                      <a:r>
                        <a:rPr lang="fi-FI" sz="1100" b="1" dirty="0" err="1">
                          <a:effectLst/>
                          <a:latin typeface="+mj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performance</a:t>
                      </a:r>
                      <a:r>
                        <a:rPr lang="fi-FI" sz="1100" b="1" dirty="0">
                          <a:effectLst/>
                          <a:latin typeface="+mj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 </a:t>
                      </a:r>
                      <a:r>
                        <a:rPr lang="fi-FI" sz="1100" b="1" dirty="0" err="1">
                          <a:effectLst/>
                          <a:latin typeface="+mj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computing</a:t>
                      </a:r>
                      <a:r>
                        <a:rPr lang="fi-FI" sz="1100" b="1" dirty="0">
                          <a:effectLst/>
                          <a:latin typeface="+mj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 </a:t>
                      </a:r>
                      <a:r>
                        <a:rPr lang="fi-FI" sz="1100" b="1" i="1" dirty="0">
                          <a:effectLst/>
                          <a:latin typeface="+mj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and</a:t>
                      </a:r>
                      <a:r>
                        <a:rPr lang="fi-FI" sz="1100" b="1" dirty="0">
                          <a:effectLst/>
                          <a:latin typeface="+mj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 </a:t>
                      </a:r>
                      <a:r>
                        <a:rPr lang="fi-FI" sz="1100" b="1" dirty="0" err="1">
                          <a:effectLst/>
                          <a:latin typeface="+mj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Code</a:t>
                      </a:r>
                      <a:r>
                        <a:rPr lang="fi-FI" sz="1100" b="1" dirty="0">
                          <a:effectLst/>
                          <a:latin typeface="+mj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 </a:t>
                      </a:r>
                      <a:r>
                        <a:rPr lang="fi-FI" sz="1100" b="1" dirty="0" err="1">
                          <a:effectLst/>
                          <a:latin typeface="+mj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development</a:t>
                      </a:r>
                      <a:endParaRPr lang="fi-FI" sz="1100" b="1" dirty="0">
                        <a:effectLst/>
                        <a:latin typeface="+mj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i-FI" sz="1100" b="1" dirty="0">
                          <a:effectLst/>
                          <a:latin typeface="+mj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70%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698486020"/>
                  </a:ext>
                </a:extLst>
              </a:tr>
              <a:tr h="365684">
                <a:tc>
                  <a:txBody>
                    <a:bodyPr/>
                    <a:lstStyle/>
                    <a:p>
                      <a:pPr algn="just"/>
                      <a:r>
                        <a:rPr lang="en-GB" sz="1100" b="1" dirty="0">
                          <a:effectLst/>
                          <a:latin typeface="+mj-lt"/>
                        </a:rPr>
                        <a:t>Prof. Jukka K. </a:t>
                      </a:r>
                      <a:r>
                        <a:rPr lang="en-GB" sz="1100" b="1" dirty="0" err="1">
                          <a:effectLst/>
                          <a:latin typeface="+mj-lt"/>
                        </a:rPr>
                        <a:t>Nurminen</a:t>
                      </a:r>
                      <a:r>
                        <a:rPr lang="en-GB" sz="1100" b="1" dirty="0">
                          <a:effectLst/>
                          <a:latin typeface="+mj-lt"/>
                        </a:rPr>
                        <a:t>*</a:t>
                      </a:r>
                      <a:endParaRPr lang="fi-FI" sz="1100" b="1" dirty="0">
                        <a:effectLst/>
                        <a:latin typeface="+mj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100" b="1" dirty="0">
                          <a:effectLst/>
                          <a:latin typeface="+mj-lt"/>
                        </a:rPr>
                        <a:t>Artificial intelligence </a:t>
                      </a:r>
                      <a:r>
                        <a:rPr lang="en-GB" sz="1100" b="1" i="1" dirty="0">
                          <a:effectLst/>
                          <a:latin typeface="+mj-lt"/>
                        </a:rPr>
                        <a:t>and</a:t>
                      </a:r>
                      <a:r>
                        <a:rPr lang="en-GB" sz="1100" b="1" dirty="0">
                          <a:effectLst/>
                          <a:latin typeface="+mj-lt"/>
                        </a:rPr>
                        <a:t> Software engineering</a:t>
                      </a:r>
                      <a:endParaRPr lang="fi-FI" sz="1100" b="1" dirty="0">
                        <a:effectLst/>
                        <a:latin typeface="+mj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i-FI" sz="1100" b="1" dirty="0">
                          <a:effectLst/>
                          <a:latin typeface="+mj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20%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17670643"/>
                  </a:ext>
                </a:extLst>
              </a:tr>
              <a:tr h="306909">
                <a:tc>
                  <a:txBody>
                    <a:bodyPr/>
                    <a:lstStyle/>
                    <a:p>
                      <a:pPr algn="just"/>
                      <a:r>
                        <a:rPr lang="en-GB" sz="1100" b="1" dirty="0">
                          <a:effectLst/>
                          <a:latin typeface="+mj-lt"/>
                        </a:rPr>
                        <a:t>Prof. Keijo </a:t>
                      </a:r>
                      <a:r>
                        <a:rPr lang="en-GB" sz="1100" b="1" dirty="0" err="1">
                          <a:effectLst/>
                          <a:latin typeface="+mj-lt"/>
                        </a:rPr>
                        <a:t>Heljanko</a:t>
                      </a:r>
                      <a:endParaRPr lang="fi-FI" sz="1100" b="1" dirty="0">
                        <a:effectLst/>
                        <a:latin typeface="+mj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100" b="1" dirty="0">
                          <a:effectLst/>
                          <a:latin typeface="+mj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Big data </a:t>
                      </a:r>
                      <a:r>
                        <a:rPr lang="en-GB" sz="1100" b="1" i="1" dirty="0">
                          <a:effectLst/>
                          <a:latin typeface="+mj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and</a:t>
                      </a:r>
                      <a:r>
                        <a:rPr lang="en-GB" sz="1100" b="1" dirty="0">
                          <a:effectLst/>
                          <a:latin typeface="+mj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 GPU computing</a:t>
                      </a:r>
                      <a:endParaRPr lang="fi-FI" sz="1100" b="1" dirty="0">
                        <a:effectLst/>
                        <a:latin typeface="+mj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i-FI" sz="1100" b="1" dirty="0">
                          <a:effectLst/>
                          <a:latin typeface="+mj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20%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79418899"/>
                  </a:ext>
                </a:extLst>
              </a:tr>
              <a:tr h="306909">
                <a:tc>
                  <a:txBody>
                    <a:bodyPr/>
                    <a:lstStyle/>
                    <a:p>
                      <a:pPr algn="just"/>
                      <a:r>
                        <a:rPr lang="en-GB" sz="1100" b="1" dirty="0">
                          <a:effectLst/>
                          <a:latin typeface="+mj-lt"/>
                        </a:rPr>
                        <a:t>Ass. Prof. Andrea Sand</a:t>
                      </a:r>
                      <a:endParaRPr lang="fi-FI" sz="1100" b="1" dirty="0">
                        <a:effectLst/>
                        <a:latin typeface="+mj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100" b="1" dirty="0">
                          <a:effectLst/>
                          <a:latin typeface="+mj-lt"/>
                        </a:rPr>
                        <a:t>Materials Modelling</a:t>
                      </a:r>
                      <a:endParaRPr lang="fi-FI" sz="1100" b="1" dirty="0">
                        <a:effectLst/>
                        <a:latin typeface="+mj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i-FI" sz="1100" b="1" dirty="0">
                          <a:effectLst/>
                          <a:latin typeface="+mj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20%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574295138"/>
                  </a:ext>
                </a:extLst>
              </a:tr>
              <a:tr h="306909">
                <a:tc>
                  <a:txBody>
                    <a:bodyPr/>
                    <a:lstStyle/>
                    <a:p>
                      <a:pPr algn="just"/>
                      <a:r>
                        <a:rPr lang="en-GB" sz="1100" b="1">
                          <a:effectLst/>
                          <a:latin typeface="+mj-lt"/>
                        </a:rPr>
                        <a:t>Dr. N. N. </a:t>
                      </a:r>
                      <a:endParaRPr lang="fi-FI" sz="1100" b="1">
                        <a:effectLst/>
                        <a:latin typeface="+mj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100" b="1" dirty="0">
                          <a:effectLst/>
                          <a:latin typeface="+mj-lt"/>
                        </a:rPr>
                        <a:t>Industrial contacts and activation</a:t>
                      </a:r>
                      <a:endParaRPr lang="fi-FI" sz="1100" b="1" dirty="0">
                        <a:effectLst/>
                        <a:latin typeface="+mj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i-FI" sz="1100" b="1" dirty="0">
                          <a:effectLst/>
                          <a:latin typeface="+mj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50%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78911923"/>
                  </a:ext>
                </a:extLst>
              </a:tr>
              <a:tr h="341841">
                <a:tc>
                  <a:txBody>
                    <a:bodyPr/>
                    <a:lstStyle/>
                    <a:p>
                      <a:pPr algn="just"/>
                      <a:r>
                        <a:rPr lang="en-GB" sz="1100" b="1">
                          <a:effectLst/>
                          <a:latin typeface="+mj-lt"/>
                        </a:rPr>
                        <a:t>Dr. Eero Hirvijoki</a:t>
                      </a:r>
                      <a:endParaRPr lang="fi-FI" sz="1100" b="1">
                        <a:effectLst/>
                        <a:latin typeface="+mj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100" b="1" dirty="0">
                          <a:effectLst/>
                          <a:latin typeface="+mj-lt"/>
                        </a:rPr>
                        <a:t>Plasma physics </a:t>
                      </a:r>
                      <a:r>
                        <a:rPr lang="en-GB" sz="1100" b="1" i="1" dirty="0">
                          <a:effectLst/>
                          <a:latin typeface="+mj-lt"/>
                        </a:rPr>
                        <a:t>and</a:t>
                      </a:r>
                      <a:r>
                        <a:rPr lang="en-GB" sz="1100" b="1" dirty="0">
                          <a:effectLst/>
                          <a:latin typeface="+mj-lt"/>
                        </a:rPr>
                        <a:t> Algorithm development </a:t>
                      </a:r>
                      <a:endParaRPr lang="fi-FI" sz="1100" b="1" dirty="0">
                        <a:effectLst/>
                        <a:latin typeface="+mj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i-FI" sz="1100" b="1" dirty="0">
                          <a:effectLst/>
                          <a:latin typeface="+mj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50%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71779871"/>
                  </a:ext>
                </a:extLst>
              </a:tr>
              <a:tr h="306909">
                <a:tc>
                  <a:txBody>
                    <a:bodyPr/>
                    <a:lstStyle/>
                    <a:p>
                      <a:pPr algn="just"/>
                      <a:r>
                        <a:rPr lang="en-GB" sz="1100" b="1" dirty="0" err="1">
                          <a:effectLst/>
                          <a:latin typeface="+mj-lt"/>
                        </a:rPr>
                        <a:t>Ilari</a:t>
                      </a:r>
                      <a:r>
                        <a:rPr lang="en-GB" sz="1100" b="1" dirty="0">
                          <a:effectLst/>
                          <a:latin typeface="+mj-lt"/>
                        </a:rPr>
                        <a:t> </a:t>
                      </a:r>
                      <a:r>
                        <a:rPr lang="en-GB" sz="1100" b="1" dirty="0" err="1">
                          <a:effectLst/>
                          <a:latin typeface="+mj-lt"/>
                        </a:rPr>
                        <a:t>Maarala</a:t>
                      </a:r>
                      <a:endParaRPr lang="fi-FI" sz="1100" b="1" dirty="0">
                        <a:effectLst/>
                        <a:latin typeface="+mj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100" b="1" dirty="0">
                          <a:effectLst/>
                          <a:latin typeface="+mj-lt"/>
                        </a:rPr>
                        <a:t>Big data handling </a:t>
                      </a:r>
                      <a:r>
                        <a:rPr lang="en-GB" sz="1100" b="1" i="1" dirty="0">
                          <a:effectLst/>
                          <a:latin typeface="+mj-lt"/>
                        </a:rPr>
                        <a:t>and</a:t>
                      </a:r>
                      <a:r>
                        <a:rPr lang="en-GB" sz="1100" b="1" dirty="0">
                          <a:effectLst/>
                          <a:latin typeface="+mj-lt"/>
                        </a:rPr>
                        <a:t> Software engineering</a:t>
                      </a:r>
                      <a:endParaRPr lang="fi-FI" sz="1100" b="1" dirty="0">
                        <a:effectLst/>
                        <a:latin typeface="+mj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i-FI" sz="1100" b="1" dirty="0">
                          <a:effectLst/>
                          <a:latin typeface="+mj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62819454"/>
                  </a:ext>
                </a:extLst>
              </a:tr>
              <a:tr h="306909">
                <a:tc>
                  <a:txBody>
                    <a:bodyPr/>
                    <a:lstStyle/>
                    <a:p>
                      <a:pPr algn="just"/>
                      <a:r>
                        <a:rPr lang="en-GB" sz="1100" b="1">
                          <a:effectLst/>
                          <a:latin typeface="+mj-lt"/>
                        </a:rPr>
                        <a:t>Dr. Laurent Chone</a:t>
                      </a:r>
                      <a:endParaRPr lang="fi-FI" sz="1100" b="1">
                        <a:effectLst/>
                        <a:latin typeface="+mj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100" b="1" dirty="0">
                          <a:effectLst/>
                          <a:latin typeface="+mj-lt"/>
                        </a:rPr>
                        <a:t>Plasma physics </a:t>
                      </a:r>
                      <a:r>
                        <a:rPr lang="en-GB" sz="1100" b="1" i="1" dirty="0">
                          <a:effectLst/>
                          <a:latin typeface="+mj-lt"/>
                        </a:rPr>
                        <a:t>and</a:t>
                      </a:r>
                      <a:r>
                        <a:rPr lang="en-GB" sz="1100" b="1" dirty="0">
                          <a:effectLst/>
                          <a:latin typeface="+mj-lt"/>
                        </a:rPr>
                        <a:t> Code development</a:t>
                      </a:r>
                      <a:endParaRPr lang="fi-FI" sz="1100" b="1" dirty="0">
                        <a:effectLst/>
                        <a:latin typeface="+mj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i-FI" sz="1100" b="1" dirty="0">
                          <a:effectLst/>
                          <a:latin typeface="+mj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70%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88059056"/>
                  </a:ext>
                </a:extLst>
              </a:tr>
              <a:tr h="306909">
                <a:tc>
                  <a:txBody>
                    <a:bodyPr/>
                    <a:lstStyle/>
                    <a:p>
                      <a:pPr algn="just"/>
                      <a:r>
                        <a:rPr lang="en-GB" sz="1100" b="1">
                          <a:effectLst/>
                          <a:latin typeface="+mj-lt"/>
                        </a:rPr>
                        <a:t>Oskar Lappi</a:t>
                      </a:r>
                      <a:endParaRPr lang="fi-FI" sz="1100" b="1">
                        <a:effectLst/>
                        <a:latin typeface="+mj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100" b="1" dirty="0">
                          <a:effectLst/>
                          <a:latin typeface="+mj-lt"/>
                        </a:rPr>
                        <a:t>GPU programming</a:t>
                      </a:r>
                      <a:endParaRPr lang="fi-FI" sz="1100" b="1" dirty="0">
                        <a:effectLst/>
                        <a:latin typeface="+mj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i-FI" sz="1100" b="1" dirty="0">
                          <a:effectLst/>
                          <a:latin typeface="+mj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46201262"/>
                  </a:ext>
                </a:extLst>
              </a:tr>
              <a:tr h="306909">
                <a:tc>
                  <a:txBody>
                    <a:bodyPr/>
                    <a:lstStyle/>
                    <a:p>
                      <a:pPr algn="just"/>
                      <a:r>
                        <a:rPr lang="en-GB" sz="1100" b="1">
                          <a:effectLst/>
                          <a:latin typeface="+mj-lt"/>
                        </a:rPr>
                        <a:t>Dr. Aaro Järvinen</a:t>
                      </a:r>
                      <a:endParaRPr lang="fi-FI" sz="1100" b="1">
                        <a:effectLst/>
                        <a:latin typeface="+mj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100" b="1" dirty="0">
                          <a:effectLst/>
                          <a:latin typeface="+mj-lt"/>
                        </a:rPr>
                        <a:t>Plasma physics </a:t>
                      </a:r>
                      <a:r>
                        <a:rPr lang="en-GB" sz="1100" b="1" i="1" dirty="0">
                          <a:effectLst/>
                          <a:latin typeface="+mj-lt"/>
                        </a:rPr>
                        <a:t>and</a:t>
                      </a:r>
                      <a:r>
                        <a:rPr lang="en-GB" sz="1100" b="1" dirty="0">
                          <a:effectLst/>
                          <a:latin typeface="+mj-lt"/>
                        </a:rPr>
                        <a:t> Verification and validation</a:t>
                      </a:r>
                      <a:endParaRPr lang="fi-FI" sz="1100" b="1" dirty="0">
                        <a:effectLst/>
                        <a:latin typeface="+mj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i-FI" sz="1100" b="1" dirty="0">
                          <a:effectLst/>
                          <a:latin typeface="+mj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50%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66630235"/>
                  </a:ext>
                </a:extLst>
              </a:tr>
              <a:tr h="306909">
                <a:tc>
                  <a:txBody>
                    <a:bodyPr/>
                    <a:lstStyle/>
                    <a:p>
                      <a:pPr algn="just"/>
                      <a:r>
                        <a:rPr lang="en-GB" sz="1100" b="1" dirty="0" err="1">
                          <a:effectLst/>
                          <a:latin typeface="+mj-lt"/>
                        </a:rPr>
                        <a:t>Dr.</a:t>
                      </a:r>
                      <a:r>
                        <a:rPr lang="en-GB" sz="1100" b="1" dirty="0">
                          <a:effectLst/>
                          <a:latin typeface="+mj-lt"/>
                        </a:rPr>
                        <a:t> Umberto </a:t>
                      </a:r>
                      <a:r>
                        <a:rPr lang="en-GB" sz="1100" b="1" dirty="0" err="1">
                          <a:effectLst/>
                          <a:latin typeface="+mj-lt"/>
                        </a:rPr>
                        <a:t>Simola</a:t>
                      </a:r>
                      <a:endParaRPr lang="fi-FI" sz="1100" b="1" dirty="0">
                        <a:effectLst/>
                        <a:latin typeface="+mj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GB" sz="1100" b="1" dirty="0">
                          <a:effectLst/>
                          <a:latin typeface="+mj-lt"/>
                        </a:rPr>
                        <a:t>Uncertainty quantification</a:t>
                      </a:r>
                      <a:endParaRPr lang="fi-FI" sz="1100" b="1" dirty="0">
                        <a:effectLst/>
                        <a:latin typeface="+mj-lt"/>
                        <a:ea typeface="MS Mincho" panose="02020609040205080304" pitchFamily="49" charset="-128"/>
                        <a:cs typeface="Cambria" panose="020405030504060302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i-FI" sz="1100" b="1" dirty="0">
                          <a:effectLst/>
                          <a:latin typeface="+mj-lt"/>
                          <a:ea typeface="MS Mincho" panose="02020609040205080304" pitchFamily="49" charset="-128"/>
                          <a:cs typeface="Cambria" panose="02040503050406030204" pitchFamily="18" charset="0"/>
                        </a:rPr>
                        <a:t>100%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02675677"/>
                  </a:ext>
                </a:extLst>
              </a:tr>
            </a:tbl>
          </a:graphicData>
        </a:graphic>
      </p:graphicFrame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6677320-07DB-4573-81E8-3FA3FC745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23.04.2021</a:t>
            </a:r>
            <a:endParaRPr lang="en-GB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6AA191E0-DDF7-41E9-B36A-12E7C299BA0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535D6EB-7B15-4545-A1ED-EDEE500563A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Faculty of Science / Fredric Granberg / KOM TSVV &amp; ACH</a:t>
            </a:r>
            <a:endParaRPr lang="en-GB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CF898E0B-266A-4FC8-AE9D-929C15CE2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Personnel</a:t>
            </a:r>
            <a:r>
              <a:rPr lang="fi-FI" dirty="0"/>
              <a:t> @ 2021 (and 2022)</a:t>
            </a:r>
            <a:br>
              <a:rPr lang="fi-FI" dirty="0"/>
            </a:br>
            <a:r>
              <a:rPr lang="fi-FI" dirty="0" err="1"/>
              <a:t>Ramp-up</a:t>
            </a:r>
            <a:r>
              <a:rPr lang="fi-FI" dirty="0"/>
              <a:t> </a:t>
            </a:r>
            <a:r>
              <a:rPr lang="fi-FI" dirty="0" err="1"/>
              <a:t>phase</a:t>
            </a:r>
            <a:endParaRPr lang="fi-FI" dirty="0"/>
          </a:p>
        </p:txBody>
      </p:sp>
      <p:sp>
        <p:nvSpPr>
          <p:cNvPr id="2" name="Nuoli: Vasen 1">
            <a:extLst>
              <a:ext uri="{FF2B5EF4-FFF2-40B4-BE49-F238E27FC236}">
                <a16:creationId xmlns:a16="http://schemas.microsoft.com/office/drawing/2014/main" id="{A2972511-8B77-4865-A167-D2634038956E}"/>
              </a:ext>
            </a:extLst>
          </p:cNvPr>
          <p:cNvSpPr/>
          <p:nvPr/>
        </p:nvSpPr>
        <p:spPr>
          <a:xfrm>
            <a:off x="9757061" y="2852936"/>
            <a:ext cx="504056" cy="180020"/>
          </a:xfrm>
          <a:prstGeom prst="left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8" name="Nuoli: Vasen 7">
            <a:extLst>
              <a:ext uri="{FF2B5EF4-FFF2-40B4-BE49-F238E27FC236}">
                <a16:creationId xmlns:a16="http://schemas.microsoft.com/office/drawing/2014/main" id="{AECC6A3A-B791-4E99-AB32-3E3D1137F17E}"/>
              </a:ext>
            </a:extLst>
          </p:cNvPr>
          <p:cNvSpPr/>
          <p:nvPr/>
        </p:nvSpPr>
        <p:spPr>
          <a:xfrm>
            <a:off x="9757061" y="3212976"/>
            <a:ext cx="504056" cy="180020"/>
          </a:xfrm>
          <a:prstGeom prst="left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Nuoli: Vasen 8">
            <a:extLst>
              <a:ext uri="{FF2B5EF4-FFF2-40B4-BE49-F238E27FC236}">
                <a16:creationId xmlns:a16="http://schemas.microsoft.com/office/drawing/2014/main" id="{FAAD31A0-D66A-4E88-A7C9-629767FA817C}"/>
              </a:ext>
            </a:extLst>
          </p:cNvPr>
          <p:cNvSpPr/>
          <p:nvPr/>
        </p:nvSpPr>
        <p:spPr>
          <a:xfrm>
            <a:off x="9757061" y="3597328"/>
            <a:ext cx="504056" cy="180020"/>
          </a:xfrm>
          <a:prstGeom prst="left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0" name="Nuoli: Vasen 9">
            <a:extLst>
              <a:ext uri="{FF2B5EF4-FFF2-40B4-BE49-F238E27FC236}">
                <a16:creationId xmlns:a16="http://schemas.microsoft.com/office/drawing/2014/main" id="{2A160987-7909-4CF3-B54A-D6BA2E5B8DAD}"/>
              </a:ext>
            </a:extLst>
          </p:cNvPr>
          <p:cNvSpPr/>
          <p:nvPr/>
        </p:nvSpPr>
        <p:spPr>
          <a:xfrm>
            <a:off x="9757061" y="4192458"/>
            <a:ext cx="504056" cy="180020"/>
          </a:xfrm>
          <a:prstGeom prst="left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Nuoli: Vasen 10">
            <a:extLst>
              <a:ext uri="{FF2B5EF4-FFF2-40B4-BE49-F238E27FC236}">
                <a16:creationId xmlns:a16="http://schemas.microsoft.com/office/drawing/2014/main" id="{FE4A5F99-CA05-47B5-8192-94212CB75E76}"/>
              </a:ext>
            </a:extLst>
          </p:cNvPr>
          <p:cNvSpPr/>
          <p:nvPr/>
        </p:nvSpPr>
        <p:spPr>
          <a:xfrm>
            <a:off x="9757061" y="4848077"/>
            <a:ext cx="504056" cy="180020"/>
          </a:xfrm>
          <a:prstGeom prst="left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Nuoli: Vasen 11">
            <a:extLst>
              <a:ext uri="{FF2B5EF4-FFF2-40B4-BE49-F238E27FC236}">
                <a16:creationId xmlns:a16="http://schemas.microsoft.com/office/drawing/2014/main" id="{1DB90FB7-0CFE-49FE-8BAD-21A447F5EF14}"/>
              </a:ext>
            </a:extLst>
          </p:cNvPr>
          <p:cNvSpPr/>
          <p:nvPr/>
        </p:nvSpPr>
        <p:spPr>
          <a:xfrm>
            <a:off x="9757061" y="5445224"/>
            <a:ext cx="504056" cy="180020"/>
          </a:xfrm>
          <a:prstGeom prst="left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Nuoli: Vasen 12">
            <a:extLst>
              <a:ext uri="{FF2B5EF4-FFF2-40B4-BE49-F238E27FC236}">
                <a16:creationId xmlns:a16="http://schemas.microsoft.com/office/drawing/2014/main" id="{2898DD42-2E9F-44C4-90D0-4479729D7C8B}"/>
              </a:ext>
            </a:extLst>
          </p:cNvPr>
          <p:cNvSpPr/>
          <p:nvPr/>
        </p:nvSpPr>
        <p:spPr>
          <a:xfrm>
            <a:off x="9757061" y="6075839"/>
            <a:ext cx="504056" cy="180020"/>
          </a:xfrm>
          <a:prstGeom prst="leftArrow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6813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>
            <a:extLst>
              <a:ext uri="{FF2B5EF4-FFF2-40B4-BE49-F238E27FC236}">
                <a16:creationId xmlns:a16="http://schemas.microsoft.com/office/drawing/2014/main" id="{F2061D5E-7B90-44E3-B922-81FA621F8F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485" y="1989139"/>
            <a:ext cx="4968552" cy="4032250"/>
          </a:xfrm>
        </p:spPr>
        <p:txBody>
          <a:bodyPr/>
          <a:lstStyle/>
          <a:p>
            <a:r>
              <a:rPr lang="fi-FI" dirty="0" err="1"/>
              <a:t>Dedicated</a:t>
            </a:r>
            <a:r>
              <a:rPr lang="fi-FI" dirty="0"/>
              <a:t> person</a:t>
            </a:r>
          </a:p>
          <a:p>
            <a:pPr lvl="1"/>
            <a:r>
              <a:rPr lang="fi-FI" dirty="0"/>
              <a:t>Data Management</a:t>
            </a:r>
          </a:p>
          <a:p>
            <a:pPr lvl="1"/>
            <a:r>
              <a:rPr lang="fi-FI" dirty="0"/>
              <a:t>UQ</a:t>
            </a:r>
          </a:p>
          <a:p>
            <a:pPr lvl="1"/>
            <a:r>
              <a:rPr lang="fi-FI" dirty="0"/>
              <a:t>GPU </a:t>
            </a:r>
            <a:r>
              <a:rPr lang="fi-FI" dirty="0" err="1"/>
              <a:t>programming</a:t>
            </a:r>
            <a:endParaRPr lang="fi-FI" dirty="0"/>
          </a:p>
          <a:p>
            <a:r>
              <a:rPr lang="fi-FI" dirty="0" err="1"/>
              <a:t>Several</a:t>
            </a:r>
            <a:r>
              <a:rPr lang="fi-FI" dirty="0"/>
              <a:t> </a:t>
            </a:r>
            <a:r>
              <a:rPr lang="fi-FI" dirty="0" err="1"/>
              <a:t>people</a:t>
            </a:r>
            <a:r>
              <a:rPr lang="fi-FI" dirty="0"/>
              <a:t> </a:t>
            </a:r>
            <a:r>
              <a:rPr lang="fi-FI" dirty="0" err="1"/>
              <a:t>depending</a:t>
            </a:r>
            <a:r>
              <a:rPr lang="fi-FI" dirty="0"/>
              <a:t> on </a:t>
            </a:r>
            <a:r>
              <a:rPr lang="fi-FI" dirty="0" err="1"/>
              <a:t>needs</a:t>
            </a:r>
            <a:endParaRPr lang="fi-FI" dirty="0"/>
          </a:p>
          <a:p>
            <a:pPr lvl="1"/>
            <a:r>
              <a:rPr lang="fi-FI" dirty="0"/>
              <a:t>Data Analysis Tools</a:t>
            </a:r>
          </a:p>
          <a:p>
            <a:pPr lvl="1"/>
            <a:r>
              <a:rPr lang="fi-FI" dirty="0" err="1"/>
              <a:t>Artificial</a:t>
            </a:r>
            <a:r>
              <a:rPr lang="fi-FI" dirty="0"/>
              <a:t> </a:t>
            </a:r>
            <a:r>
              <a:rPr lang="fi-FI" dirty="0" err="1"/>
              <a:t>Intelligence</a:t>
            </a:r>
            <a:endParaRPr lang="fi-FI" dirty="0"/>
          </a:p>
          <a:p>
            <a:pPr lvl="1"/>
            <a:r>
              <a:rPr lang="fi-FI" dirty="0"/>
              <a:t>VV</a:t>
            </a:r>
          </a:p>
          <a:p>
            <a:pPr lvl="1"/>
            <a:r>
              <a:rPr lang="fi-FI" dirty="0"/>
              <a:t>Open Access</a:t>
            </a:r>
          </a:p>
          <a:p>
            <a:endParaRPr lang="fi-FI" dirty="0"/>
          </a:p>
          <a:p>
            <a:endParaRPr lang="fi-FI" dirty="0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CD54C230-8A12-4344-8B4D-35DC8D373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23.04.2021</a:t>
            </a:r>
            <a:endParaRPr lang="en-GB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D1153D2A-AB3A-46F8-8072-198FF820553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D50A40F-98FA-4606-9D94-7F07B514A53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Faculty of Science / Fredric Granberg / KOM TSVV &amp; ACH</a:t>
            </a:r>
            <a:endParaRPr lang="en-GB" dirty="0"/>
          </a:p>
        </p:txBody>
      </p:sp>
      <p:sp>
        <p:nvSpPr>
          <p:cNvPr id="6" name="Otsikko 5">
            <a:extLst>
              <a:ext uri="{FF2B5EF4-FFF2-40B4-BE49-F238E27FC236}">
                <a16:creationId xmlns:a16="http://schemas.microsoft.com/office/drawing/2014/main" id="{3DDA4DC3-8DA8-441D-92F6-3F6B40D6B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>
                <a:ea typeface="+mj-lt"/>
                <a:cs typeface="+mj-lt"/>
              </a:rPr>
              <a:t>Personnel</a:t>
            </a:r>
            <a:r>
              <a:rPr lang="fi-FI" dirty="0">
                <a:ea typeface="+mj-lt"/>
                <a:cs typeface="+mj-lt"/>
              </a:rPr>
              <a:t> @ 2021 (and 2022)</a:t>
            </a:r>
            <a:br>
              <a:rPr lang="fi-FI" dirty="0">
                <a:ea typeface="+mj-lt"/>
                <a:cs typeface="+mj-lt"/>
              </a:rPr>
            </a:br>
            <a:r>
              <a:rPr lang="fi-FI" dirty="0" err="1">
                <a:ea typeface="+mj-lt"/>
                <a:cs typeface="+mj-lt"/>
              </a:rPr>
              <a:t>Ramp-up</a:t>
            </a:r>
            <a:r>
              <a:rPr lang="fi-FI" dirty="0">
                <a:ea typeface="+mj-lt"/>
                <a:cs typeface="+mj-lt"/>
              </a:rPr>
              <a:t> </a:t>
            </a:r>
            <a:r>
              <a:rPr lang="fi-FI" dirty="0" err="1">
                <a:ea typeface="+mj-lt"/>
                <a:cs typeface="+mj-lt"/>
              </a:rPr>
              <a:t>phase</a:t>
            </a:r>
            <a:endParaRPr lang="en-US" dirty="0" err="1"/>
          </a:p>
        </p:txBody>
      </p:sp>
      <p:sp>
        <p:nvSpPr>
          <p:cNvPr id="7" name="Sisällön paikkamerkki 1">
            <a:extLst>
              <a:ext uri="{FF2B5EF4-FFF2-40B4-BE49-F238E27FC236}">
                <a16:creationId xmlns:a16="http://schemas.microsoft.com/office/drawing/2014/main" id="{20853B27-449C-42C5-8492-97968C9C089F}"/>
              </a:ext>
            </a:extLst>
          </p:cNvPr>
          <p:cNvSpPr txBox="1">
            <a:spLocks/>
          </p:cNvSpPr>
          <p:nvPr/>
        </p:nvSpPr>
        <p:spPr>
          <a:xfrm>
            <a:off x="6519250" y="1989139"/>
            <a:ext cx="4968552" cy="431958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66700" indent="-266700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274638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3275" indent="-265113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Tx/>
              <a:buFont typeface="Arial" pitchFamily="34" charset="0"/>
              <a:buChar char="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273050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Tx/>
              <a:buFont typeface="Arial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1438" indent="-265113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Tx/>
              <a:buFont typeface="Arial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dirty="0"/>
              <a:t>TSVV </a:t>
            </a:r>
            <a:r>
              <a:rPr lang="fi-FI" dirty="0" err="1"/>
              <a:t>preliminary</a:t>
            </a:r>
            <a:r>
              <a:rPr lang="fi-FI" dirty="0"/>
              <a:t> </a:t>
            </a:r>
            <a:r>
              <a:rPr lang="fi-FI" dirty="0" err="1"/>
              <a:t>needs</a:t>
            </a:r>
            <a:r>
              <a:rPr lang="fi-FI" dirty="0"/>
              <a:t> </a:t>
            </a:r>
            <a:r>
              <a:rPr lang="fi-FI" dirty="0" err="1"/>
              <a:t>not</a:t>
            </a:r>
            <a:r>
              <a:rPr lang="fi-FI" dirty="0"/>
              <a:t> </a:t>
            </a:r>
            <a:r>
              <a:rPr lang="fi-FI" dirty="0" err="1"/>
              <a:t>covered</a:t>
            </a:r>
            <a:r>
              <a:rPr lang="fi-FI" dirty="0"/>
              <a:t> </a:t>
            </a:r>
            <a:r>
              <a:rPr lang="fi-FI" dirty="0" err="1"/>
              <a:t>fully</a:t>
            </a:r>
            <a:r>
              <a:rPr lang="fi-FI" dirty="0"/>
              <a:t> </a:t>
            </a:r>
            <a:r>
              <a:rPr lang="fi-FI" dirty="0" err="1"/>
              <a:t>immediately</a:t>
            </a:r>
            <a:endParaRPr lang="fi-FI" dirty="0"/>
          </a:p>
          <a:p>
            <a:pPr lvl="1"/>
            <a:r>
              <a:rPr lang="fi-FI" dirty="0"/>
              <a:t>Data Management </a:t>
            </a:r>
          </a:p>
          <a:p>
            <a:pPr lvl="1"/>
            <a:r>
              <a:rPr lang="fi-FI" dirty="0" err="1"/>
              <a:t>Visualization</a:t>
            </a:r>
            <a:endParaRPr lang="fi-FI" dirty="0"/>
          </a:p>
          <a:p>
            <a:pPr lvl="1"/>
            <a:r>
              <a:rPr lang="fi-FI" dirty="0"/>
              <a:t>API</a:t>
            </a:r>
          </a:p>
          <a:p>
            <a:pPr marL="265112" lvl="1" indent="0">
              <a:buNone/>
            </a:pPr>
            <a:r>
              <a:rPr lang="fi-FI" dirty="0"/>
              <a:t>-&gt; </a:t>
            </a:r>
            <a:r>
              <a:rPr lang="fi-FI" dirty="0" err="1"/>
              <a:t>covered</a:t>
            </a:r>
            <a:r>
              <a:rPr lang="fi-FI" dirty="0"/>
              <a:t> at </a:t>
            </a:r>
            <a:r>
              <a:rPr lang="fi-FI" dirty="0" err="1"/>
              <a:t>latest</a:t>
            </a:r>
            <a:r>
              <a:rPr lang="fi-FI" dirty="0"/>
              <a:t> 2023 (</a:t>
            </a:r>
            <a:r>
              <a:rPr lang="fi-FI" dirty="0" err="1"/>
              <a:t>full</a:t>
            </a:r>
            <a:r>
              <a:rPr lang="fi-FI" dirty="0"/>
              <a:t> </a:t>
            </a:r>
            <a:r>
              <a:rPr lang="fi-FI" dirty="0" err="1"/>
              <a:t>funding</a:t>
            </a:r>
            <a:r>
              <a:rPr lang="fi-FI" dirty="0"/>
              <a:t>)</a:t>
            </a:r>
          </a:p>
          <a:p>
            <a:endParaRPr lang="fi-FI" dirty="0"/>
          </a:p>
          <a:p>
            <a:r>
              <a:rPr lang="fi-FI" dirty="0"/>
              <a:t>Data Management </a:t>
            </a:r>
            <a:r>
              <a:rPr lang="fi-FI" dirty="0" err="1"/>
              <a:t>collaboration</a:t>
            </a:r>
            <a:endParaRPr lang="fi-FI" dirty="0"/>
          </a:p>
          <a:p>
            <a:pPr lvl="1"/>
            <a:r>
              <a:rPr lang="fi-FI" dirty="0" err="1"/>
              <a:t>with</a:t>
            </a:r>
            <a:r>
              <a:rPr lang="fi-FI" dirty="0"/>
              <a:t> Fair4Fusion</a:t>
            </a:r>
          </a:p>
          <a:p>
            <a:pPr lvl="1"/>
            <a:r>
              <a:rPr lang="fi-FI" dirty="0" err="1"/>
              <a:t>with</a:t>
            </a:r>
            <a:r>
              <a:rPr lang="fi-FI" dirty="0"/>
              <a:t> </a:t>
            </a:r>
            <a:r>
              <a:rPr lang="fi-FI" dirty="0" err="1"/>
              <a:t>EUROfusion</a:t>
            </a:r>
            <a:r>
              <a:rPr lang="fi-FI" dirty="0"/>
              <a:t> HPC center</a:t>
            </a:r>
          </a:p>
        </p:txBody>
      </p:sp>
    </p:spTree>
    <p:extLst>
      <p:ext uri="{BB962C8B-B14F-4D97-AF65-F5344CB8AC3E}">
        <p14:creationId xmlns:p14="http://schemas.microsoft.com/office/powerpoint/2010/main" val="2494246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elsingin Yliopisto">
  <a:themeElements>
    <a:clrScheme name="HY (mltt)">
      <a:dk1>
        <a:sysClr val="windowText" lastClr="000000"/>
      </a:dk1>
      <a:lt1>
        <a:srgbClr val="FFFFFF"/>
      </a:lt1>
      <a:dk2>
        <a:srgbClr val="8C8A87"/>
      </a:dk2>
      <a:lt2>
        <a:srgbClr val="FFFFFF"/>
      </a:lt2>
      <a:accent1>
        <a:srgbClr val="FCA311"/>
      </a:accent1>
      <a:accent2>
        <a:srgbClr val="1E1C77"/>
      </a:accent2>
      <a:accent3>
        <a:srgbClr val="8C8A87"/>
      </a:accent3>
      <a:accent4>
        <a:srgbClr val="256EC7"/>
      </a:accent4>
      <a:accent5>
        <a:srgbClr val="E5053A"/>
      </a:accent5>
      <a:accent6>
        <a:srgbClr val="FCD116"/>
      </a:accent6>
      <a:hlink>
        <a:srgbClr val="FCA311"/>
      </a:hlink>
      <a:folHlink>
        <a:srgbClr val="8C8A87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HY (konserni)">
      <a:dk1>
        <a:sysClr val="windowText" lastClr="000000"/>
      </a:dk1>
      <a:lt1>
        <a:srgbClr val="FFFFFF"/>
      </a:lt1>
      <a:dk2>
        <a:srgbClr val="8C8A87"/>
      </a:dk2>
      <a:lt2>
        <a:srgbClr val="FFFFFF"/>
      </a:lt2>
      <a:accent1>
        <a:srgbClr val="8C8A87"/>
      </a:accent1>
      <a:accent2>
        <a:srgbClr val="1E1C77"/>
      </a:accent2>
      <a:accent3>
        <a:srgbClr val="FCA311"/>
      </a:accent3>
      <a:accent4>
        <a:srgbClr val="256EC7"/>
      </a:accent4>
      <a:accent5>
        <a:srgbClr val="E5053A"/>
      </a:accent5>
      <a:accent6>
        <a:srgbClr val="FCD116"/>
      </a:accent6>
      <a:hlink>
        <a:srgbClr val="FCA311"/>
      </a:hlink>
      <a:folHlink>
        <a:srgbClr val="8C8A87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HY (konserni)">
      <a:dk1>
        <a:sysClr val="windowText" lastClr="000000"/>
      </a:dk1>
      <a:lt1>
        <a:srgbClr val="FFFFFF"/>
      </a:lt1>
      <a:dk2>
        <a:srgbClr val="8C8A87"/>
      </a:dk2>
      <a:lt2>
        <a:srgbClr val="FFFFFF"/>
      </a:lt2>
      <a:accent1>
        <a:srgbClr val="8C8A87"/>
      </a:accent1>
      <a:accent2>
        <a:srgbClr val="1E1C77"/>
      </a:accent2>
      <a:accent3>
        <a:srgbClr val="FCA311"/>
      </a:accent3>
      <a:accent4>
        <a:srgbClr val="256EC7"/>
      </a:accent4>
      <a:accent5>
        <a:srgbClr val="E5053A"/>
      </a:accent5>
      <a:accent6>
        <a:srgbClr val="FCD116"/>
      </a:accent6>
      <a:hlink>
        <a:srgbClr val="FCA311"/>
      </a:hlink>
      <a:folHlink>
        <a:srgbClr val="8C8A87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EAD4F1C47F1247A643DACFE20C9223" ma:contentTypeVersion="14" ma:contentTypeDescription="Create a new document." ma:contentTypeScope="" ma:versionID="10a34ef5cb417224931dc67d67f33572">
  <xsd:schema xmlns:xsd="http://www.w3.org/2001/XMLSchema" xmlns:xs="http://www.w3.org/2001/XMLSchema" xmlns:p="http://schemas.microsoft.com/office/2006/metadata/properties" xmlns:ns3="b95d4c91-4c37-40ea-a04a-c6f8139fc849" xmlns:ns4="bb400f50-552c-4823-bc3f-146433615514" targetNamespace="http://schemas.microsoft.com/office/2006/metadata/properties" ma:root="true" ma:fieldsID="0f242fa45e9448162646cf524e36c6ef" ns3:_="" ns4:_="">
    <xsd:import namespace="b95d4c91-4c37-40ea-a04a-c6f8139fc849"/>
    <xsd:import namespace="bb400f50-552c-4823-bc3f-14643361551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3:LastSharedByUser" minOccurs="0"/>
                <xsd:element ref="ns3:LastSharedByTime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DateTaken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5d4c91-4c37-40ea-a04a-c6f8139fc84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400f50-552c-4823-bc3f-1464336155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4EBC219-E827-4212-B0C4-4BCC5E8A1921}">
  <ds:schemaRefs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bb400f50-552c-4823-bc3f-146433615514"/>
    <ds:schemaRef ds:uri="b95d4c91-4c37-40ea-a04a-c6f8139fc849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4348A8AB-F638-4988-B796-96D84DC8EE4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969873-9095-433F-904B-325A1A0824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5d4c91-4c37-40ea-a04a-c6f8139fc849"/>
    <ds:schemaRef ds:uri="bb400f50-552c-4823-bc3f-1464336155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503</Words>
  <Application>Microsoft Office PowerPoint</Application>
  <PresentationFormat>Widescreen</PresentationFormat>
  <Paragraphs>122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Helsingin Yliopisto</vt:lpstr>
      <vt:lpstr>ACH @ VTT   (Univ. Helsinki)   Cat. III</vt:lpstr>
      <vt:lpstr>Local Management Team</vt:lpstr>
      <vt:lpstr>Kumpula Science Campus in Helsinki World-class center for Physics and AI</vt:lpstr>
      <vt:lpstr>Finnfusion Consortium</vt:lpstr>
      <vt:lpstr>Summary of our ACH</vt:lpstr>
      <vt:lpstr>Personnel @ 2021 (and 2022) Ramp-up phase</vt:lpstr>
      <vt:lpstr>Personnel @ 2021 (and 2022) Ramp-up phase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computer simulations are needed in materials science  ”Fundamentals of Material science”  “Computational Nanoscience” “Nanophysics and chemistry”</dc:title>
  <dc:subject/>
  <dc:creator/>
  <cp:lastModifiedBy/>
  <cp:revision>2</cp:revision>
  <dcterms:created xsi:type="dcterms:W3CDTF">2011-10-17T06:10:50Z</dcterms:created>
  <dcterms:modified xsi:type="dcterms:W3CDTF">2021-04-23T06:40:56Z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0x010100A0EAD4F1C47F1247A643DACFE20C9223</vt:lpwstr>
  </property>
</Properties>
</file>