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348" r:id="rId3"/>
    <p:sldId id="332" r:id="rId4"/>
    <p:sldId id="337" r:id="rId5"/>
    <p:sldId id="351" r:id="rId6"/>
    <p:sldId id="335" r:id="rId7"/>
    <p:sldId id="35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81" d="100"/>
          <a:sy n="81" d="100"/>
        </p:scale>
        <p:origin x="677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9DB4D-939A-4C82-992C-D42E322C71DC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9C88B-021B-4E5D-A0F1-010262878C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87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9C88B-021B-4E5D-A0F1-010262878C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35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6D9771-C2A9-47CA-A629-D388C69B3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4A3E503B-D8BC-4729-9CFC-472646432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8649818-CF68-48DC-849C-92192C86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820E4FB-5F14-44F6-A1AD-49B9DBFC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2C52320-FE68-4A3D-AF59-827C7F92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32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4DB8824-7E32-48AD-A215-DF044BAB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B6C258E-B4A4-48C8-87FF-6D1B442B7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587BBCF-BF7C-452E-A5AE-42953F4D0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6FDB148-0C6E-488E-8290-8C5181B39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4F90FFD-D88B-476F-9487-B27741C0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0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58F4AFF-4D0B-4422-A750-22989EBF3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D20F4807-4993-4EA4-B4EC-A7AEFC1F4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6E3ED2A-CDA6-49E6-BAD2-DD4D10FD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EE5FB99-825D-4C61-B837-00160D62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7EF52A2-0C7E-454E-BAA8-A05059A8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3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9" descr="fond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2000" cy="601133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0" name="Picture 6" descr="cea_logo_smal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57" y="1861043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1" name="ZoneTexte 15"/>
          <p:cNvSpPr txBox="1"/>
          <p:nvPr userDrawn="1"/>
        </p:nvSpPr>
        <p:spPr>
          <a:xfrm>
            <a:off x="3" y="5878220"/>
            <a:ext cx="12191997" cy="40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"/>
              </a:rPr>
              <a:t>French Alternative Energies and Atomic Energy Commission </a:t>
            </a:r>
            <a:r>
              <a:rPr lang="fr-FR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- </a:t>
            </a:r>
            <a:r>
              <a:rPr lang="fr-FR" sz="1600" kern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21969" y="6218531"/>
            <a:ext cx="1243527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21/10/2020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3006357" y="3685352"/>
            <a:ext cx="7859184" cy="1708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867" kern="1200" smtClean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418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-25709"/>
            <a:ext cx="12191999" cy="7747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pic>
        <p:nvPicPr>
          <p:cNvPr id="10" name="Picture 28" descr="cea_logo_typo2_smal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224969"/>
            <a:ext cx="612339" cy="34648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23922"/>
            <a:ext cx="11221525" cy="243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221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652" y="6566320"/>
            <a:ext cx="3425483" cy="27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933" kern="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Commissariat à l’énergie atomique et aux énergies alternatives</a:t>
            </a:r>
            <a:endParaRPr lang="fr-FR" sz="933" kern="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1663" y="6551635"/>
            <a:ext cx="646805" cy="365125"/>
          </a:xfrm>
        </p:spPr>
        <p:txBody>
          <a:bodyPr/>
          <a:lstStyle>
            <a:lvl1pPr algn="ctr">
              <a:defRPr sz="93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47F798C-B26F-D149-B99D-C7F3BED988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3495" y="6620889"/>
            <a:ext cx="3860800" cy="226617"/>
          </a:xfrm>
        </p:spPr>
        <p:txBody>
          <a:bodyPr/>
          <a:lstStyle>
            <a:lvl1pPr>
              <a:defRPr lang="en-US" sz="933" ker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1pPr>
          </a:lstStyle>
          <a:p>
            <a:r>
              <a:rPr lang="en-US"/>
              <a:t>Modelling the edge plasma in WEST - H. Bufferand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20271" y="6566320"/>
            <a:ext cx="897860" cy="365125"/>
          </a:xfrm>
        </p:spPr>
        <p:txBody>
          <a:bodyPr/>
          <a:lstStyle>
            <a:lvl1pPr algn="r">
              <a:defRPr lang="en-US" sz="933" kern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Calibri"/>
              </a:defRPr>
            </a:lvl1pPr>
          </a:lstStyle>
          <a:p>
            <a:r>
              <a:rPr lang="fr-FR"/>
              <a:t>21/10/2020</a:t>
            </a:r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1459606" y="1631324"/>
            <a:ext cx="4464676" cy="466215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accent3"/>
              </a:buClr>
              <a:buFont typeface="Arial" panose="020B0604020202020204" pitchFamily="34" charset="0"/>
              <a:buChar char="►"/>
              <a:defRPr sz="2133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90575" indent="-380990">
              <a:buClr>
                <a:schemeClr val="accent3"/>
              </a:buClr>
              <a:buFont typeface="Wingdings" panose="05000000000000000000" pitchFamily="2" charset="2"/>
              <a:buChar char="§"/>
              <a:defRPr sz="1867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1523962" indent="-304792">
              <a:buClr>
                <a:schemeClr val="accent3"/>
              </a:buClr>
              <a:buFont typeface="Arial" panose="020B0604020202020204" pitchFamily="34" charset="0"/>
              <a:buChar char="•"/>
              <a:defRPr sz="16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2057349" indent="-228594">
              <a:buClr>
                <a:schemeClr val="accent3"/>
              </a:buClr>
              <a:buFont typeface="Arial" panose="020B0604020202020204" pitchFamily="34" charset="0"/>
              <a:buChar char="•"/>
              <a:defRPr sz="1467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2666933" indent="-228594">
              <a:buClr>
                <a:schemeClr val="accent3"/>
              </a:buClr>
              <a:buFont typeface="Arial" panose="020B0604020202020204" pitchFamily="34" charset="0"/>
              <a:buChar char="•"/>
              <a:defRPr sz="1467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1458898" y="1151467"/>
            <a:ext cx="4465653" cy="480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6600015" y="1390835"/>
            <a:ext cx="5137939" cy="44682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68175" y="-17123"/>
            <a:ext cx="11221524" cy="758064"/>
          </a:xfrm>
          <a:prstGeom prst="rect">
            <a:avLst/>
          </a:prstGeom>
        </p:spPr>
        <p:txBody>
          <a:bodyPr anchor="ctr"/>
          <a:lstStyle>
            <a:lvl1pPr algn="l">
              <a:defRPr lang="pt-BR" sz="1867" kern="1200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pt-BR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0C349D-0F1A-488C-8D28-735DC0AC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AFE137C-073B-4AF8-BEF7-670C03FB6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3024229-AD9C-4D48-B8EB-6911C9F5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49DEB02-DEE8-4B70-9DE5-E1855CA2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C6590FB-026E-4E87-8232-E51892C78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035761-787B-4980-BEA0-ABF2AE7B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47C62F8-D3EC-4BE1-B210-DC7291888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786BD32-41FD-45D5-BDD8-1A27FBAAA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0BD1FF1-F233-470B-99DA-27B93E35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370098A-3049-4352-873E-60A4CC53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99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89DA875-8737-478F-A832-2D5D32295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611AF2D-9AE1-4E5D-B817-98D46EB93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271A1AC7-D5C6-4E0E-9767-D954FCE62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6266E5B-B888-427D-823B-013293D1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D229FDE5-75C6-43F9-B60A-203117C3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CCFA7B8-7DD9-45D0-B5A7-7B0F9EA4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22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2E756EE-6D03-443B-8212-4BEC4A85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31CDD32-079E-4BB4-B6C1-3D575818A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116527BF-7D2A-42C3-8021-C4EC93025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877D264-5B02-4D4B-A1B6-A41BACE10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1A335011-7FA8-4333-A053-72F089051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0FA2AB73-90B3-4678-B59D-3A9FF654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251DDCB0-2518-4E87-BB7C-9748DA1A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61B3B947-0ACE-4CFE-9428-DBA4003C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0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7DD707E-8318-48D3-934F-A2399F35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D547A73-729C-403E-A8D0-086661FA8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105A285-2E72-4D8F-A2B5-C2C143C95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9E644CA-B172-4A7E-877B-75DF6AB0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3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10458FF8-F339-4032-AB7A-B64E7E88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3F5525F9-482B-4773-8DDC-4EFA2FC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67CAF04-B8ED-4261-B59A-F94473FA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0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D97BB-30E7-4E42-8818-5AC2824A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5D1BD86-801D-444D-92C4-792E969F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BFB3B95-FDCB-4B33-9C73-8B2273C12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B9D2235-8F9F-4A3D-AE89-7D3A29DE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9B484D1-FFC9-45C2-A4CC-D705D6882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A8CFB99-556F-410B-8447-6242BFB2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0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4E253A5-BA01-432A-9753-55859C9A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77E205D-3CBB-4744-8994-9AFA5B438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8E67122-BE1E-44D7-873C-A26DD068D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78F3733-E2BD-47C3-A6D9-8B675940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21/10/2020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612CCE8-14D1-4106-907B-CD5C8DEE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4CFAC10-56DE-4FA9-B0CF-47E9025B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77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1D9F278E-AF5B-4102-8E2A-610BCD2B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0E1DCB9-1348-47E0-961D-4C9F11CCC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B8CFDE0-D69D-4D0C-A8D9-6114D05F0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21/10/2020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B87D415-43E9-4B3E-8ADD-1458BF586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Modelling the edge plasma in WEST - H. Bufferand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4170089-5AC8-40A0-BA30-A771C18EE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25DA9-7967-43B6-A313-7682982C640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6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FEDAD038-8EA1-4648-8B3A-0C0333A2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2B492C3-9634-465F-9EED-AB584BBDCC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870" y="3899523"/>
            <a:ext cx="10587074" cy="1297197"/>
          </a:xfrm>
        </p:spPr>
        <p:txBody>
          <a:bodyPr>
            <a:normAutofit/>
          </a:bodyPr>
          <a:lstStyle/>
          <a:p>
            <a:r>
              <a:rPr lang="en-US" sz="2800" b="1" cap="all" dirty="0"/>
              <a:t>•	</a:t>
            </a:r>
            <a:r>
              <a:rPr lang="en-US" sz="2800" b="1" cap="all" dirty="0" smtClean="0"/>
              <a:t>CEA contribution to WP PWIE SP D activities</a:t>
            </a:r>
          </a:p>
          <a:p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Ciraolo, N. </a:t>
            </a:r>
            <a:r>
              <a:rPr lang="fr-FR" sz="1600" i="1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Fedorczak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Marandet, M</a:t>
            </a:r>
            <a:r>
              <a:rPr lang="fr-FR" sz="1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Raghunathan, S. </a:t>
            </a:r>
            <a:r>
              <a:rPr lang="fr-FR" sz="16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Genova, H. Yang, H. </a:t>
            </a:r>
            <a:r>
              <a:rPr lang="fr-FR" sz="1600" i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Bufferand</a:t>
            </a:r>
            <a:endParaRPr lang="fr-FR" sz="1600" i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ACB659A-EAAA-47C1-A923-F8DD3D86D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8" y="391456"/>
            <a:ext cx="1428421" cy="82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38C4123-617C-470F-8EAD-E91C6FBE6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14" y="316810"/>
            <a:ext cx="2717711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28/04/2021</a:t>
            </a:r>
            <a:endParaRPr lang="fr-FR" dirty="0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xmlns="" id="{D9DA2D70-35B7-4D7D-A79E-1329DCA98A00}"/>
              </a:ext>
            </a:extLst>
          </p:cNvPr>
          <p:cNvSpPr txBox="1">
            <a:spLocks/>
          </p:cNvSpPr>
          <p:nvPr/>
        </p:nvSpPr>
        <p:spPr>
          <a:xfrm>
            <a:off x="1091079" y="0"/>
            <a:ext cx="11100921" cy="75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67" kern="1200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Calibri"/>
              </a:defRPr>
            </a:lvl1pPr>
          </a:lstStyle>
          <a:p>
            <a:r>
              <a:rPr lang="en-GB" sz="2400" b="1" dirty="0" smtClean="0"/>
              <a:t>CEA/ FR FCM Contribution</a:t>
            </a:r>
            <a:endParaRPr lang="en-GB" sz="2400" b="1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xmlns="" id="{B7800968-6D6C-414E-A3F2-6FEBCC19DC23}"/>
              </a:ext>
            </a:extLst>
          </p:cNvPr>
          <p:cNvSpPr txBox="1">
            <a:spLocks/>
          </p:cNvSpPr>
          <p:nvPr/>
        </p:nvSpPr>
        <p:spPr>
          <a:xfrm>
            <a:off x="361950" y="991446"/>
            <a:ext cx="11830050" cy="3072341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SP </a:t>
            </a:r>
            <a:r>
              <a:rPr lang="en-US" sz="2400" dirty="0" smtClean="0">
                <a:solidFill>
                  <a:schemeClr val="tx1"/>
                </a:solidFill>
              </a:rPr>
              <a:t>D.1 </a:t>
            </a:r>
            <a:r>
              <a:rPr lang="en-US" sz="2400" dirty="0">
                <a:solidFill>
                  <a:schemeClr val="tx1"/>
                </a:solidFill>
              </a:rPr>
              <a:t>"Plasma boundary </a:t>
            </a:r>
            <a:r>
              <a:rPr lang="en-US" sz="2400" dirty="0" smtClean="0">
                <a:solidFill>
                  <a:schemeClr val="tx1"/>
                </a:solidFill>
              </a:rPr>
              <a:t>modelling“</a:t>
            </a:r>
          </a:p>
          <a:p>
            <a:pPr marL="1061344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Plasma </a:t>
            </a:r>
            <a:r>
              <a:rPr lang="en-US" sz="2400" dirty="0">
                <a:solidFill>
                  <a:schemeClr val="tx1"/>
                </a:solidFill>
              </a:rPr>
              <a:t>background parameters of WEST for modelling of impurity migration experiments (focus on </a:t>
            </a:r>
            <a:r>
              <a:rPr lang="en-US" sz="2400" dirty="0" smtClean="0">
                <a:solidFill>
                  <a:schemeClr val="tx1"/>
                </a:solidFill>
              </a:rPr>
              <a:t>D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He </a:t>
            </a:r>
            <a:r>
              <a:rPr lang="en-US" sz="2400" dirty="0">
                <a:solidFill>
                  <a:schemeClr val="tx1"/>
                </a:solidFill>
              </a:rPr>
              <a:t>discharges)  </a:t>
            </a:r>
          </a:p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SP D.3 "Impurity Migration </a:t>
            </a:r>
            <a:r>
              <a:rPr lang="en-US" sz="2400" dirty="0" smtClean="0">
                <a:solidFill>
                  <a:schemeClr val="tx1"/>
                </a:solidFill>
              </a:rPr>
              <a:t>Modelling“</a:t>
            </a:r>
          </a:p>
          <a:p>
            <a:pPr marL="1061344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ERO2.0 </a:t>
            </a:r>
            <a:r>
              <a:rPr lang="en-US" sz="2400" dirty="0">
                <a:solidFill>
                  <a:schemeClr val="tx1"/>
                </a:solidFill>
              </a:rPr>
              <a:t>simulations of tungsten transport in WEST, determination of main tungsten sources in WEST, comparison with spectroscopy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xmlns="" id="{B7800968-6D6C-414E-A3F2-6FEBCC19DC23}"/>
              </a:ext>
            </a:extLst>
          </p:cNvPr>
          <p:cNvSpPr txBox="1">
            <a:spLocks/>
          </p:cNvSpPr>
          <p:nvPr/>
        </p:nvSpPr>
        <p:spPr>
          <a:xfrm>
            <a:off x="38547" y="901887"/>
            <a:ext cx="11666518" cy="1826359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SOLEDGE modelling in 2D transport mode to help interpretation and preparation of WEST experiments</a:t>
            </a:r>
          </a:p>
          <a:p>
            <a:pPr marL="1061344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Plasma background with and without light impurities (Oxygen) and estimation of 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the impact of light impurities to W sources</a:t>
            </a:r>
            <a:r>
              <a:rPr lang="en-US" sz="1800" dirty="0">
                <a:solidFill>
                  <a:schemeClr val="tx1"/>
                </a:solidFill>
              </a:rPr>
              <a:t> from divertor and main chamber PFCs</a:t>
            </a:r>
          </a:p>
          <a:p>
            <a:pPr marL="1061344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Using plasma background for running ERO2.0 code to estimate W transport and contamination </a:t>
            </a:r>
            <a:r>
              <a:rPr lang="en-US" sz="1800" dirty="0">
                <a:solidFill>
                  <a:schemeClr val="tx1"/>
                </a:solidFill>
              </a:rPr>
              <a:t>of core plasma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61344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Numerical studies for finding optimal experimental conditions for reducing core contamination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3">
                <a:extLst>
                  <a:ext uri="{FF2B5EF4-FFF2-40B4-BE49-F238E27FC236}">
                    <a16:creationId xmlns:a16="http://schemas.microsoft.com/office/drawing/2014/main" xmlns="" id="{644D8C32-820B-43F4-B0AB-FF65E1361BA0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14912" y="2798270"/>
                <a:ext cx="11084985" cy="4212073"/>
              </a:xfrm>
            </p:spPr>
            <p:txBody>
              <a:bodyPr>
                <a:normAutofit/>
              </a:bodyPr>
              <a:lstStyle/>
              <a:p>
                <a:r>
                  <a:rPr lang="en-GB" sz="16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Application </a:t>
                </a:r>
                <a:r>
                  <a:rPr lang="en-GB" sz="1600" b="1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to Oxygen transport in the SOL </a:t>
                </a:r>
                <a:endParaRPr lang="en-GB" sz="1600" b="1" dirty="0" smtClean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lvl="1"/>
                <a:r>
                  <a:rPr lang="en-GB" sz="1334" b="1" i="1" dirty="0" smtClean="0">
                    <a:solidFill>
                      <a:schemeClr val="accent2"/>
                    </a:solidFill>
                    <a:cs typeface="Calibri" panose="020F0502020204030204" pitchFamily="34" charset="0"/>
                  </a:rPr>
                  <a:t>[</a:t>
                </a:r>
                <a:r>
                  <a:rPr lang="en-GB" sz="1400" b="1" i="1" dirty="0">
                    <a:solidFill>
                      <a:schemeClr val="accent2"/>
                    </a:solidFill>
                    <a:cs typeface="Calibri" panose="020F0502020204030204" pitchFamily="34" charset="0"/>
                  </a:rPr>
                  <a:t>A. Gallo et al., Nuclear Fusion, </a:t>
                </a:r>
                <a:r>
                  <a:rPr lang="en-GB" sz="1400" b="1" i="1" dirty="0" smtClean="0">
                    <a:solidFill>
                      <a:schemeClr val="accent2"/>
                    </a:solidFill>
                    <a:cs typeface="Calibri" panose="020F0502020204030204" pitchFamily="34" charset="0"/>
                  </a:rPr>
                  <a:t>2020; G Ciraolo et al, FEC 2020/2021, S Di Genova et al, in preparation]</a:t>
                </a:r>
                <a:endParaRPr lang="en-GB" sz="1400" b="1" i="1" dirty="0">
                  <a:solidFill>
                    <a:schemeClr val="accent2"/>
                  </a:solidFill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GB" sz="1600" dirty="0">
                    <a:solidFill>
                      <a:schemeClr val="accent1"/>
                    </a:solidFill>
                    <a:cs typeface="Calibri" panose="020F0502020204030204" pitchFamily="34" charset="0"/>
                  </a:rPr>
                  <a:t>Exp.</a:t>
                </a:r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: WEST #54067 :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𝑆𝑂𝐿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𝑀𝑊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(4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𝑀𝑊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LH heating -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𝑀𝑊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bulk radiation)</a:t>
                </a:r>
                <a:b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𝑙𝑖𝑑</m:t>
                        </m:r>
                      </m:sub>
                    </m:sSub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=4⋅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19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(interferometry)</a:t>
                </a:r>
              </a:p>
              <a:p>
                <a:pPr marL="0" indent="0">
                  <a:buNone/>
                </a:pPr>
                <a:r>
                  <a:rPr lang="en-GB" sz="16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Simu.</a:t>
                </a:r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: 	</a:t>
                </a:r>
                <a:r>
                  <a:rPr lang="en-GB" sz="1600" b="1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D+O plasma </a:t>
                </a:r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(assumption </a:t>
                </a:r>
                <a:r>
                  <a:rPr lang="en-GB" sz="1600" b="1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2% Oxygen </a:t>
                </a:r>
                <a:r>
                  <a:rPr lang="en-GB" sz="1600" b="1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imposed as </a:t>
                </a:r>
                <a:r>
                  <a:rPr lang="en-GB" sz="1600" b="1" dirty="0" err="1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bc</a:t>
                </a:r>
                <a:r>
                  <a:rPr lang="en-GB" sz="1600" b="1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 in </a:t>
                </a:r>
                <a:r>
                  <a:rPr lang="en-GB" sz="1600" b="1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the </a:t>
                </a:r>
                <a:r>
                  <a:rPr lang="en-GB" sz="1600" b="1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core and then transported by </a:t>
                </a:r>
                <a:r>
                  <a:rPr lang="en-GB" sz="1600" b="1" dirty="0" err="1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soledge</a:t>
                </a:r>
                <a:r>
                  <a:rPr lang="en-GB" sz="1600" dirty="0" smtClean="0">
                    <a:solidFill>
                      <a:schemeClr val="tx1"/>
                    </a:solidFill>
                    <a:cs typeface="Calibri" panose="020F0502020204030204" pitchFamily="34" charset="0"/>
                  </a:rPr>
                  <a:t>)</a:t>
                </a:r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/>
                </a:r>
                <a:b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</a:br>
                <a:r>
                  <a:rPr lang="en-GB" sz="160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		ad-hoc perpendicular diffusivity: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𝐷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𝜒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fr-F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600" dirty="0">
                  <a:solidFill>
                    <a:schemeClr val="tx1"/>
                  </a:solidFill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GB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Espace réservé du contenu 3">
                <a:extLst>
                  <a:ext uri="{FF2B5EF4-FFF2-40B4-BE49-F238E27FC236}">
                    <a16:creationId xmlns:a16="http://schemas.microsoft.com/office/drawing/2014/main" id="{644D8C32-820B-43F4-B0AB-FF65E1361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14912" y="2798270"/>
                <a:ext cx="11084985" cy="4212073"/>
              </a:xfrm>
              <a:blipFill>
                <a:blip r:embed="rId3"/>
                <a:stretch>
                  <a:fillRect l="-275" t="-10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36C363CF-3CFB-4B29-9293-F686E0F2C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380" y="2930705"/>
            <a:ext cx="1949824" cy="197360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B426D5B-3747-4A8B-A251-05CCAA715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08" y="4808097"/>
            <a:ext cx="6395776" cy="165816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DDC5EA68-4974-4C24-95DB-88ADAC714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098" y="4942629"/>
            <a:ext cx="1869106" cy="1523632"/>
          </a:xfrm>
          <a:prstGeom prst="rect">
            <a:avLst/>
          </a:prstGeom>
        </p:spPr>
      </p:pic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20271" y="6566320"/>
            <a:ext cx="897860" cy="365125"/>
          </a:xfrm>
        </p:spPr>
        <p:txBody>
          <a:bodyPr/>
          <a:lstStyle/>
          <a:p>
            <a:r>
              <a:rPr lang="fr-FR" dirty="0" smtClean="0"/>
              <a:t>28/04/2021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83808" y="35392"/>
            <a:ext cx="1084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 D.1: Plasma </a:t>
            </a:r>
            <a:r>
              <a:rPr lang="en-US" sz="2000" b="1" dirty="0"/>
              <a:t>background parameters of WEST for modelling of impurity migration experiments (focus on D and He discharges)  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726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2" y="2470331"/>
            <a:ext cx="7168622" cy="3590531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xmlns="" id="{B7800968-6D6C-414E-A3F2-6FEBCC19DC23}"/>
              </a:ext>
            </a:extLst>
          </p:cNvPr>
          <p:cNvSpPr txBox="1">
            <a:spLocks/>
          </p:cNvSpPr>
          <p:nvPr/>
        </p:nvSpPr>
        <p:spPr>
          <a:xfrm>
            <a:off x="18217" y="933284"/>
            <a:ext cx="11666518" cy="1512940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SOLEDGE modelling in 2D transport mode to help interpretation and preparation of WEST experiments</a:t>
            </a:r>
          </a:p>
          <a:p>
            <a:pPr marL="1061344" lvl="1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Plasma background with and without light impurities (Oxygen) and estimation of 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the impact of light impurities to W sources</a:t>
            </a:r>
            <a:r>
              <a:rPr lang="en-US" sz="1800" b="1" dirty="0">
                <a:solidFill>
                  <a:schemeClr val="tx1"/>
                </a:solidFill>
              </a:rPr>
              <a:t> from divertor and main chamber </a:t>
            </a:r>
            <a:r>
              <a:rPr lang="en-US" sz="1800" b="1" dirty="0" smtClean="0">
                <a:solidFill>
                  <a:schemeClr val="tx1"/>
                </a:solidFill>
              </a:rPr>
              <a:t>PFCs</a:t>
            </a:r>
          </a:p>
          <a:p>
            <a:pPr marL="1061344" lvl="1" indent="-342900">
              <a:buFont typeface="Arial" panose="020B0604020202020204" pitchFamily="34" charset="0"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>C </a:t>
            </a:r>
            <a:r>
              <a:rPr lang="en-US" sz="1800" b="1" dirty="0" err="1" smtClean="0">
                <a:solidFill>
                  <a:schemeClr val="tx1"/>
                </a:solidFill>
              </a:rPr>
              <a:t>Klepper</a:t>
            </a:r>
            <a:r>
              <a:rPr lang="en-US" sz="1800" b="1" dirty="0" smtClean="0">
                <a:solidFill>
                  <a:schemeClr val="tx1"/>
                </a:solidFill>
              </a:rPr>
              <a:t> et al, EPS 2021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2" name="Picture 8" descr="Chart&#10;&#10;Description automatically generated">
            <a:extLst>
              <a:ext uri="{FF2B5EF4-FFF2-40B4-BE49-F238E27FC236}">
                <a16:creationId xmlns:a16="http://schemas.microsoft.com/office/drawing/2014/main" xmlns="" id="{AD060572-807C-A84B-82B8-9EB3A82D1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38" y="3380743"/>
            <a:ext cx="1987482" cy="2211775"/>
          </a:xfrm>
          <a:prstGeom prst="rect">
            <a:avLst/>
          </a:prstGeom>
        </p:spPr>
      </p:pic>
      <p:pic>
        <p:nvPicPr>
          <p:cNvPr id="13" name="Picture 10" descr="Chart&#10;&#10;Description automatically generated">
            <a:extLst>
              <a:ext uri="{FF2B5EF4-FFF2-40B4-BE49-F238E27FC236}">
                <a16:creationId xmlns:a16="http://schemas.microsoft.com/office/drawing/2014/main" xmlns="" id="{8977F906-B1E9-D64E-B8F0-C1ED126EB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788" y="3380743"/>
            <a:ext cx="2052734" cy="222675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8141966" y="5673911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Drifts on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206957" y="5710558"/>
            <a:ext cx="101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Drifts off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040755" y="2354348"/>
            <a:ext cx="4332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Preliminary</a:t>
            </a:r>
            <a:r>
              <a:rPr lang="fr-FR" b="1" dirty="0" smtClean="0"/>
              <a:t> </a:t>
            </a:r>
            <a:r>
              <a:rPr lang="fr-FR" b="1" dirty="0" err="1" smtClean="0"/>
              <a:t>results</a:t>
            </a:r>
            <a:r>
              <a:rPr lang="fr-FR" b="1" dirty="0" smtClean="0"/>
              <a:t> </a:t>
            </a:r>
            <a:r>
              <a:rPr lang="fr-FR" dirty="0" smtClean="0"/>
              <a:t>of </a:t>
            </a:r>
            <a:r>
              <a:rPr lang="fr-FR" dirty="0" err="1" smtClean="0"/>
              <a:t>Soledge</a:t>
            </a:r>
            <a:r>
              <a:rPr lang="fr-FR" dirty="0" smtClean="0"/>
              <a:t> plasma backgrounds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impurities</a:t>
            </a:r>
            <a:r>
              <a:rPr lang="fr-FR" dirty="0" smtClean="0"/>
              <a:t> </a:t>
            </a:r>
          </a:p>
          <a:p>
            <a:r>
              <a:rPr lang="fr-FR" b="1" dirty="0" err="1"/>
              <a:t>w</a:t>
            </a:r>
            <a:r>
              <a:rPr lang="fr-FR" b="1" dirty="0" err="1" smtClean="0"/>
              <a:t>ith</a:t>
            </a:r>
            <a:r>
              <a:rPr lang="fr-FR" b="1" dirty="0" smtClean="0"/>
              <a:t> and </a:t>
            </a:r>
            <a:r>
              <a:rPr lang="fr-FR" b="1" dirty="0" err="1" smtClean="0"/>
              <a:t>without</a:t>
            </a:r>
            <a:r>
              <a:rPr lang="fr-FR" b="1" dirty="0" smtClean="0"/>
              <a:t> drifts (Y. Marandet)</a:t>
            </a:r>
            <a:endParaRPr lang="fr-FR" b="1" dirty="0"/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320271" y="6566320"/>
            <a:ext cx="897860" cy="365125"/>
          </a:xfrm>
        </p:spPr>
        <p:txBody>
          <a:bodyPr/>
          <a:lstStyle/>
          <a:p>
            <a:r>
              <a:rPr lang="fr-FR" dirty="0" smtClean="0"/>
              <a:t>28/04/2021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968175" y="-24217"/>
            <a:ext cx="10844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 D.1: Plasma </a:t>
            </a:r>
            <a:r>
              <a:rPr lang="en-US" sz="2000" b="1" dirty="0"/>
              <a:t>background parameters of WEST for modelling of impurity migration experiments (focus on D and He discharges)  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9785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E82F30C6-4FE9-4B35-A09B-3922222C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err="1" smtClean="0">
                <a:solidFill>
                  <a:schemeClr val="tx1"/>
                </a:solidFill>
              </a:rPr>
              <a:t>Preparation</a:t>
            </a:r>
            <a:r>
              <a:rPr lang="fr-FR" sz="2400" b="1" dirty="0" smtClean="0">
                <a:solidFill>
                  <a:schemeClr val="tx1"/>
                </a:solidFill>
              </a:rPr>
              <a:t> for He plasma background: New </a:t>
            </a:r>
            <a:r>
              <a:rPr lang="fr-FR" sz="2400" b="1" dirty="0">
                <a:solidFill>
                  <a:schemeClr val="tx1"/>
                </a:solidFill>
              </a:rPr>
              <a:t>EIRENE </a:t>
            </a:r>
            <a:r>
              <a:rPr lang="fr-FR" sz="2400" b="1" dirty="0" err="1">
                <a:solidFill>
                  <a:schemeClr val="tx1"/>
                </a:solidFill>
              </a:rPr>
              <a:t>template</a:t>
            </a:r>
            <a:r>
              <a:rPr lang="fr-FR" sz="2400" b="1" dirty="0">
                <a:solidFill>
                  <a:schemeClr val="tx1"/>
                </a:solidFill>
              </a:rPr>
              <a:t> for He plasmas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xmlns="" id="{337023D6-0647-4C76-B6AB-DB7F36D41F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7854" y="1357600"/>
                <a:ext cx="11643280" cy="4688637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200" dirty="0" smtClean="0"/>
                  <a:t>So far, templates used in SOLEDGE3X imposed hydrogen (or a mix of hydrogen isotopes) as the main ion species</a:t>
                </a:r>
              </a:p>
              <a:p>
                <a:r>
                  <a:rPr lang="en-GB" sz="2200" dirty="0"/>
                  <a:t>New template to allow He as main ion species (crude chemistry for now)</a:t>
                </a:r>
              </a:p>
              <a:p>
                <a:r>
                  <a:rPr lang="en-GB" sz="2200" dirty="0"/>
                  <a:t>List of reactions (database = HYDHEL):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33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33" dirty="0" smtClean="0"/>
                  <a:t>H2-2.3.9 </a:t>
                </a:r>
                <a:r>
                  <a:rPr lang="en-GB" sz="2133" dirty="0"/>
                  <a:t>EI: Ionization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133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GB" sz="2133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33" dirty="0"/>
                  <a:t>H1-5.3.1 CX: Charge exchange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133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2133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33" dirty="0"/>
                  <a:t>H1-6.3.1 CX: Charge exchange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133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</m:oMath>
                  </m:oMathPara>
                </a14:m>
                <a:endParaRPr lang="fr-FR" sz="2133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33" dirty="0"/>
                  <a:t>H2-2.3.13 RC: Recombination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133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fr-FR" sz="2133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133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fr-FR" sz="2133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𝐻𝑒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sz="2133" i="1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GB" sz="2133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337023D6-0647-4C76-B6AB-DB7F36D41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4" y="1357600"/>
                <a:ext cx="11643280" cy="4688637"/>
              </a:xfrm>
              <a:prstGeom prst="rect">
                <a:avLst/>
              </a:prstGeom>
              <a:blipFill>
                <a:blip r:embed="rId2"/>
                <a:stretch>
                  <a:fillRect l="-628" t="-2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170981" y="6551635"/>
            <a:ext cx="897860" cy="365125"/>
          </a:xfrm>
        </p:spPr>
        <p:txBody>
          <a:bodyPr/>
          <a:lstStyle/>
          <a:p>
            <a:r>
              <a:rPr lang="fr-FR" dirty="0" smtClean="0"/>
              <a:t>28/04/2021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51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xmlns="" id="{D9DA2D70-35B7-4D7D-A79E-1329DCA98A00}"/>
              </a:ext>
            </a:extLst>
          </p:cNvPr>
          <p:cNvSpPr txBox="1">
            <a:spLocks/>
          </p:cNvSpPr>
          <p:nvPr/>
        </p:nvSpPr>
        <p:spPr>
          <a:xfrm>
            <a:off x="243820" y="-8184"/>
            <a:ext cx="11212286" cy="75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67" kern="1200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Calibri"/>
              </a:defRPr>
            </a:lvl1pPr>
          </a:lstStyle>
          <a:p>
            <a:pPr marL="718444" lvl="1">
              <a:spcAft>
                <a:spcPts val="1800"/>
              </a:spcAft>
              <a:defRPr/>
            </a:pPr>
            <a:r>
              <a:rPr lang="en-US" sz="2400" dirty="0" smtClean="0"/>
              <a:t>SP D.3: ERO2.0 </a:t>
            </a:r>
            <a:r>
              <a:rPr lang="en-US" sz="2400" dirty="0"/>
              <a:t>simulations of tungsten transport in WEST, determination of main tungsten sources in WEST, comparison with spectroscopy 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xmlns="" id="{B7800968-6D6C-414E-A3F2-6FEBCC19DC23}"/>
              </a:ext>
            </a:extLst>
          </p:cNvPr>
          <p:cNvSpPr txBox="1">
            <a:spLocks/>
          </p:cNvSpPr>
          <p:nvPr/>
        </p:nvSpPr>
        <p:spPr>
          <a:xfrm>
            <a:off x="361950" y="991446"/>
            <a:ext cx="11666518" cy="1263641"/>
          </a:xfrm>
          <a:prstGeom prst="rect">
            <a:avLst/>
          </a:prstGeom>
        </p:spPr>
        <p:txBody>
          <a:bodyPr vert="horz" wrap="square" lIns="127723" tIns="63862" rIns="127723" bIns="63862" rtlCol="0">
            <a:spAutoFit/>
          </a:bodyPr>
          <a:lstStyle>
            <a:lvl1pPr marL="0" indent="0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Tx/>
              <a:buNone/>
              <a:defRPr sz="1800" b="1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SOLEDGE modelling in 2D transport mode to help interpretation and preparation of WEST experiments</a:t>
            </a:r>
          </a:p>
          <a:p>
            <a:pPr marL="1061344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Using plasma background for running ERO2.0 code to estimate W transport and contamination </a:t>
            </a:r>
            <a:r>
              <a:rPr lang="en-US" sz="1800" dirty="0">
                <a:solidFill>
                  <a:schemeClr val="tx1"/>
                </a:solidFill>
              </a:rPr>
              <a:t>of core plasma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1061344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Numerical studies for finding optimal experimental conditions for reducing core contamination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02240" y="2482114"/>
            <a:ext cx="9646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Comparison</a:t>
            </a:r>
            <a:r>
              <a:rPr lang="fr-FR" sz="2000" b="1" dirty="0" smtClean="0">
                <a:solidFill>
                  <a:srgbClr val="FF0000"/>
                </a:solidFill>
              </a:rPr>
              <a:t> of W </a:t>
            </a:r>
            <a:r>
              <a:rPr lang="fr-FR" sz="2000" b="1" dirty="0" err="1" smtClean="0">
                <a:solidFill>
                  <a:srgbClr val="FF0000"/>
                </a:solidFill>
              </a:rPr>
              <a:t>core</a:t>
            </a:r>
            <a:r>
              <a:rPr lang="fr-FR" sz="2000" b="1" dirty="0" smtClean="0">
                <a:solidFill>
                  <a:srgbClr val="FF0000"/>
                </a:solidFill>
              </a:rPr>
              <a:t> contamination </a:t>
            </a:r>
            <a:r>
              <a:rPr lang="fr-FR" sz="2000" dirty="0" err="1" smtClean="0"/>
              <a:t>computed</a:t>
            </a:r>
            <a:r>
              <a:rPr lang="fr-FR" sz="2000" dirty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b="1" dirty="0" smtClean="0"/>
              <a:t>ERO2.0</a:t>
            </a:r>
            <a:r>
              <a:rPr lang="fr-FR" sz="2000" dirty="0" smtClean="0"/>
              <a:t> 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a) an </a:t>
            </a:r>
            <a:r>
              <a:rPr lang="fr-FR" sz="2000" b="1" dirty="0" err="1" smtClean="0"/>
              <a:t>attached</a:t>
            </a:r>
            <a:r>
              <a:rPr lang="fr-FR" sz="2000" b="1" dirty="0" smtClean="0"/>
              <a:t> plasma    </a:t>
            </a:r>
            <a:r>
              <a:rPr lang="fr-FR" sz="2000" dirty="0" smtClean="0"/>
              <a:t>and b) a </a:t>
            </a:r>
            <a:r>
              <a:rPr lang="fr-FR" sz="2000" b="1" dirty="0" err="1" smtClean="0"/>
              <a:t>detached</a:t>
            </a:r>
            <a:r>
              <a:rPr lang="fr-FR" sz="2000" b="1" dirty="0" smtClean="0"/>
              <a:t> plasma </a:t>
            </a:r>
            <a:r>
              <a:rPr lang="fr-FR" sz="2000" dirty="0" err="1" smtClean="0"/>
              <a:t>computed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b="1" dirty="0" smtClean="0"/>
              <a:t>SOLEDGE</a:t>
            </a:r>
            <a:endParaRPr lang="fr-FR" sz="2000" b="1" dirty="0"/>
          </a:p>
        </p:txBody>
      </p:sp>
      <p:pic>
        <p:nvPicPr>
          <p:cNvPr id="18" name="Immagin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0" y="3619360"/>
            <a:ext cx="2801128" cy="2356923"/>
          </a:xfrm>
          <a:prstGeom prst="rect">
            <a:avLst/>
          </a:prstGeom>
        </p:spPr>
      </p:pic>
      <p:pic>
        <p:nvPicPr>
          <p:cNvPr id="19" name="Immagin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67" y="3619360"/>
            <a:ext cx="2513661" cy="246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ella 5">
                <a:extLst>
                  <a:ext uri="{FF2B5EF4-FFF2-40B4-BE49-F238E27FC236}">
                    <a16:creationId xmlns:a16="http://schemas.microsoft.com/office/drawing/2014/main" xmlns="" id="{BCD7546F-2D73-4610-A4D4-C78A6FDD10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91467"/>
                  </p:ext>
                </p:extLst>
              </p:nvPr>
            </p:nvGraphicFramePr>
            <p:xfrm>
              <a:off x="6195209" y="4211794"/>
              <a:ext cx="5591244" cy="214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3748">
                      <a:extLst>
                        <a:ext uri="{9D8B030D-6E8A-4147-A177-3AD203B41FA5}">
                          <a16:colId xmlns:a16="http://schemas.microsoft.com/office/drawing/2014/main" xmlns="" val="1142706504"/>
                        </a:ext>
                      </a:extLst>
                    </a:gridCol>
                    <a:gridCol w="1863748">
                      <a:extLst>
                        <a:ext uri="{9D8B030D-6E8A-4147-A177-3AD203B41FA5}">
                          <a16:colId xmlns:a16="http://schemas.microsoft.com/office/drawing/2014/main" xmlns="" val="2983652868"/>
                        </a:ext>
                      </a:extLst>
                    </a:gridCol>
                    <a:gridCol w="1863748">
                      <a:extLst>
                        <a:ext uri="{9D8B030D-6E8A-4147-A177-3AD203B41FA5}">
                          <a16:colId xmlns:a16="http://schemas.microsoft.com/office/drawing/2014/main" xmlns="" val="568129125"/>
                        </a:ext>
                      </a:extLst>
                    </a:gridCol>
                  </a:tblGrid>
                  <a:tr h="180482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PFC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𝑢𝑚𝑏𝑒𝑟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100" dirty="0"/>
                                  <m:t> [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/>
                                  <m:t>particles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/>
                                  <m:t>]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  <a:p>
                          <a:r>
                            <a:rPr lang="en-US" sz="1100" baseline="0" dirty="0" smtClean="0"/>
                            <a:t>    </a:t>
                          </a:r>
                          <a:r>
                            <a:rPr lang="en-US" sz="1100" dirty="0" smtClean="0"/>
                            <a:t>attached plasma (</a:t>
                          </a:r>
                          <a:r>
                            <a:rPr lang="en-US" sz="1100" baseline="0" dirty="0" smtClean="0"/>
                            <a:t>D+3%O, </a:t>
                          </a:r>
                          <a:r>
                            <a:rPr lang="en-US" sz="1100" baseline="0" dirty="0" err="1" smtClean="0"/>
                            <a:t>ohmic</a:t>
                          </a:r>
                          <a:r>
                            <a:rPr lang="en-US" sz="1100" baseline="0" dirty="0" smtClean="0"/>
                            <a:t> case)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𝑢𝑚𝑏𝑒𝑟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𝑐𝑜𝑟𝑒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1100" dirty="0"/>
                                  <m:t> [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/>
                                  <m:t>particles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/>
                                  <m:t>]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it-IT" sz="11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100" b="1" i="0" smtClean="0">
                                  <a:latin typeface="Cambria Math" panose="02040503050406030204" pitchFamily="18" charset="0"/>
                                </a:rPr>
                                <m:t>𝐝</m:t>
                              </m:r>
                              <m:r>
                                <a:rPr lang="it-IT" sz="1100" b="1" i="0" smtClean="0">
                                  <a:latin typeface="Cambria Math" panose="02040503050406030204" pitchFamily="18" charset="0"/>
                                </a:rPr>
                                <m:t>𝐞𝐭𝐚𝐜𝐡𝐞𝐝</m:t>
                              </m:r>
                            </m:oMath>
                          </a14:m>
                          <a:r>
                            <a:rPr lang="en-US" sz="1100" dirty="0" smtClean="0"/>
                            <a:t> plasma (D+3%O with N2 seeding)</a:t>
                          </a:r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454650286"/>
                      </a:ext>
                    </a:extLst>
                  </a:tr>
                  <a:tr h="156847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Inner 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1.2×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2.7×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20410874"/>
                      </a:ext>
                    </a:extLst>
                  </a:tr>
                  <a:tr h="156847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Outer 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7.5×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1.1×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27065184"/>
                      </a:ext>
                    </a:extLst>
                  </a:tr>
                  <a:tr h="156847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Baffle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smtClean="0">
                                    <a:latin typeface="Cambria Math" panose="02040503050406030204" pitchFamily="18" charset="0"/>
                                  </a:rPr>
                                  <m:t>𝑛𝑒𝑔𝑙𝑖𝑔𝑖𝑏𝑙𝑒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100" b="0" i="1" smtClean="0">
                                    <a:latin typeface="Cambria Math" panose="02040503050406030204" pitchFamily="18" charset="0"/>
                                  </a:rPr>
                                  <m:t>𝑛𝑒𝑔𝑙𝑖𝑔𝑖𝑏𝑙𝑒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65495964"/>
                      </a:ext>
                    </a:extLst>
                  </a:tr>
                  <a:tr h="156847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Antenna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1.1×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2.3×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564269111"/>
                      </a:ext>
                    </a:extLst>
                  </a:tr>
                  <a:tr h="156847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Ceiling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1.8×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01746763"/>
                      </a:ext>
                    </a:extLst>
                  </a:tr>
                  <a:tr h="156847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Upper divertor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6.4×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1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2.2×</m:t>
                                </m:r>
                                <m:sSup>
                                  <m:sSupPr>
                                    <m:ctrlP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it-IT" sz="11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6147056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ella 5">
                <a:extLst>
                  <a:ext uri="{FF2B5EF4-FFF2-40B4-BE49-F238E27FC236}">
                    <a16:creationId xmlns:a16="http://schemas.microsoft.com/office/drawing/2014/main" id="{BCD7546F-2D73-4610-A4D4-C78A6FDD10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091467"/>
                  </p:ext>
                </p:extLst>
              </p:nvPr>
            </p:nvGraphicFramePr>
            <p:xfrm>
              <a:off x="6195209" y="4211794"/>
              <a:ext cx="5591244" cy="2148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3748">
                      <a:extLst>
                        <a:ext uri="{9D8B030D-6E8A-4147-A177-3AD203B41FA5}">
                          <a16:colId xmlns:a16="http://schemas.microsoft.com/office/drawing/2014/main" val="1142706504"/>
                        </a:ext>
                      </a:extLst>
                    </a:gridCol>
                    <a:gridCol w="1863748">
                      <a:extLst>
                        <a:ext uri="{9D8B030D-6E8A-4147-A177-3AD203B41FA5}">
                          <a16:colId xmlns:a16="http://schemas.microsoft.com/office/drawing/2014/main" val="2983652868"/>
                        </a:ext>
                      </a:extLst>
                    </a:gridCol>
                    <a:gridCol w="1863748">
                      <a:extLst>
                        <a:ext uri="{9D8B030D-6E8A-4147-A177-3AD203B41FA5}">
                          <a16:colId xmlns:a16="http://schemas.microsoft.com/office/drawing/2014/main" val="568129125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r>
                            <a:rPr lang="en-US" sz="1100" dirty="0" smtClean="0"/>
                            <a:t>PFC</a:t>
                          </a:r>
                          <a:endParaRPr lang="en-US" sz="1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27" t="-1020" r="-101307" b="-267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327" t="-1020" r="-1307" b="-2673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4650286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Inner 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27" t="-230233" r="-101307" b="-509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327" t="-230233" r="-1307" b="-5093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41087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Outer Target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27" t="-338095" r="-101307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327" t="-338095" r="-1307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2706518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Baffle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27" t="-427907" r="-101307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327" t="-427907" r="-1307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549596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Antenna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27" t="-527907" r="-101307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327" t="-527907" r="-1307" b="-2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426911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Ceiling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27" t="-642857" r="-101307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327" t="-642857" r="-1307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174676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r>
                            <a:rPr lang="en-US" sz="1100" dirty="0"/>
                            <a:t>Upper divertor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100327" t="-725581" r="-101307" b="-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200327" t="-725581" r="-1307" b="-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7056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ZoneTexte 4"/>
          <p:cNvSpPr txBox="1"/>
          <p:nvPr/>
        </p:nvSpPr>
        <p:spPr>
          <a:xfrm>
            <a:off x="8897758" y="2574988"/>
            <a:ext cx="280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 Ciraolo, IAEA contribution</a:t>
            </a:r>
          </a:p>
          <a:p>
            <a:r>
              <a:rPr lang="fr-FR" dirty="0" smtClean="0"/>
              <a:t>S. Di Genova, in </a:t>
            </a:r>
            <a:r>
              <a:rPr lang="fr-FR" dirty="0" err="1" smtClean="0"/>
              <a:t>preparation</a:t>
            </a:r>
            <a:endParaRPr lang="fr-FR" dirty="0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170981" y="6551635"/>
            <a:ext cx="897860" cy="365125"/>
          </a:xfrm>
        </p:spPr>
        <p:txBody>
          <a:bodyPr/>
          <a:lstStyle/>
          <a:p>
            <a:r>
              <a:rPr lang="fr-FR" dirty="0" smtClean="0"/>
              <a:t>28/04/2021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798C-B26F-D149-B99D-C7F3BED9883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" y="888342"/>
            <a:ext cx="6707175" cy="4152076"/>
          </a:xfrm>
          <a:prstGeom prst="rect">
            <a:avLst/>
          </a:prstGeom>
        </p:spPr>
      </p:pic>
      <p:sp>
        <p:nvSpPr>
          <p:cNvPr id="10" name="Titre 6">
            <a:extLst>
              <a:ext uri="{FF2B5EF4-FFF2-40B4-BE49-F238E27FC236}">
                <a16:creationId xmlns:a16="http://schemas.microsoft.com/office/drawing/2014/main" xmlns="" id="{D9DA2D70-35B7-4D7D-A79E-1329DCA98A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1867" kern="1200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Calibri"/>
              </a:defRPr>
            </a:lvl1pPr>
          </a:lstStyle>
          <a:p>
            <a:pPr marL="718444" lvl="1">
              <a:spcAft>
                <a:spcPts val="1800"/>
              </a:spcAft>
              <a:defRPr/>
            </a:pPr>
            <a:r>
              <a:rPr lang="en-US" sz="2400" dirty="0" smtClean="0"/>
              <a:t>SP D.3: ERO2.0 </a:t>
            </a:r>
            <a:r>
              <a:rPr lang="en-US" sz="2400" dirty="0"/>
              <a:t>simulations of tungsten transport in WEST, determination of main tungsten sources in WEST, </a:t>
            </a:r>
            <a:r>
              <a:rPr lang="en-US" sz="2400" b="1" dirty="0"/>
              <a:t>comparison with spectroscopy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77600" y="4816039"/>
            <a:ext cx="362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ERO2.0 simulation on SOLEDGE background</a:t>
            </a:r>
            <a:endParaRPr lang="fr-FR" dirty="0"/>
          </a:p>
        </p:txBody>
      </p:sp>
      <p:pic>
        <p:nvPicPr>
          <p:cNvPr id="13" name="nWVide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4295" y="1187391"/>
            <a:ext cx="4267200" cy="32004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3096" y="5041693"/>
            <a:ext cx="66522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i="1" dirty="0"/>
              <a:t>WEST shot #56420. Time traces of deposited heat load (a, Langmuir probe), electron temperature (b, Langmuir probe) and neutral tungsten radiance (c, visible spectroscopy) spatially averaged 5 cm around the outer strike point (</a:t>
            </a:r>
            <a:r>
              <a:rPr lang="en-GB" sz="1400" i="1" dirty="0" err="1"/>
              <a:t>colored</a:t>
            </a:r>
            <a:r>
              <a:rPr lang="en-GB" sz="1400" i="1" dirty="0"/>
              <a:t> areas surrounding average curves show the standard deviation in this 5cm band around strike point). Visible camera images of the divertor region are shown for t=6.2s (d) and  t=7.3s (e), the later exhibiting a localised emission ring possibly close to the X-point. The pulse features a puff ramp in </a:t>
            </a:r>
            <a:r>
              <a:rPr lang="en-GB" sz="1400" i="1" dirty="0" err="1"/>
              <a:t>ohmic</a:t>
            </a:r>
            <a:r>
              <a:rPr lang="en-GB" sz="1400" i="1" dirty="0"/>
              <a:t>, with puff injection stopped at 7.5s. </a:t>
            </a:r>
            <a:endParaRPr lang="fr-FR" sz="1400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161651" y="6551635"/>
            <a:ext cx="897860" cy="365125"/>
          </a:xfrm>
        </p:spPr>
        <p:txBody>
          <a:bodyPr/>
          <a:lstStyle/>
          <a:p>
            <a:r>
              <a:rPr lang="fr-FR" dirty="0" smtClean="0"/>
              <a:t>28/04/2021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</Words>
  <Application>Microsoft Office PowerPoint</Application>
  <PresentationFormat>Widescreen</PresentationFormat>
  <Paragraphs>85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Cambria Math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Preparation for He plasma background: New EIRENE template for He plasmas</vt:lpstr>
      <vt:lpstr>PowerPoint Presentation</vt:lpstr>
      <vt:lpstr>SP D.3: ERO2.0 simulations of tungsten transport in WEST, determination of main tungsten sources in WEST, comparison with spectroscopy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Hugo Bufferand</dc:creator>
  <cp:lastModifiedBy>kirschner</cp:lastModifiedBy>
  <cp:revision>92</cp:revision>
  <dcterms:created xsi:type="dcterms:W3CDTF">2020-10-01T07:43:40Z</dcterms:created>
  <dcterms:modified xsi:type="dcterms:W3CDTF">2021-06-29T09:07:45Z</dcterms:modified>
</cp:coreProperties>
</file>