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30" r:id="rId2"/>
    <p:sldId id="257" r:id="rId3"/>
    <p:sldId id="481" r:id="rId4"/>
    <p:sldId id="484" r:id="rId5"/>
    <p:sldId id="486" r:id="rId6"/>
    <p:sldId id="482" r:id="rId7"/>
    <p:sldId id="483" r:id="rId8"/>
    <p:sldId id="487" r:id="rId9"/>
    <p:sldId id="485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8221" autoAdjust="0"/>
  </p:normalViewPr>
  <p:slideViewPr>
    <p:cSldViewPr snapToGrid="0">
      <p:cViewPr>
        <p:scale>
          <a:sx n="100" d="100"/>
          <a:sy n="100" d="100"/>
        </p:scale>
        <p:origin x="-2268" y="-414"/>
      </p:cViewPr>
      <p:guideLst>
        <p:guide orient="horz" pos="2152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0B554C-3A76-4E88-9C23-DF4D4110585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4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8D4D-5855-417E-BD14-BAB4FE1C41D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6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E442FD7-D4A9-42BC-B61A-1D247AC09575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616BF-4C37-404B-9680-076671E37032}" type="slidenum">
              <a:rPr lang="en-US"/>
              <a:pPr/>
              <a:t>‹N°›</a:t>
            </a:fld>
            <a:r>
              <a:rPr lang="en-US">
                <a:solidFill>
                  <a:srgbClr val="000000"/>
                </a:solidFill>
              </a:rPr>
              <a:t>/15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5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5857D-C701-421F-B08A-217E3ADB5B67}" type="slidenum">
              <a:rPr lang="en-US"/>
              <a:pPr/>
              <a:t>‹N°›</a:t>
            </a:fld>
            <a:r>
              <a:rPr lang="en-US">
                <a:solidFill>
                  <a:srgbClr val="000000"/>
                </a:solidFill>
              </a:rPr>
              <a:t>/15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FCF26-2A19-4192-9039-6834190F8074}" type="slidenum">
              <a:rPr lang="en-US"/>
              <a:pPr/>
              <a:t>‹N°›</a:t>
            </a:fld>
            <a:r>
              <a:rPr lang="en-US">
                <a:solidFill>
                  <a:srgbClr val="000000"/>
                </a:solidFill>
              </a:rPr>
              <a:t>/15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9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>
            <a:lvl1pPr>
              <a:defRPr sz="28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itchFamily="18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11760" y="6245225"/>
            <a:ext cx="4896544" cy="47625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b="1" dirty="0" err="1" smtClean="0">
                <a:solidFill>
                  <a:srgbClr val="2D2D8A"/>
                </a:solidFill>
              </a:rPr>
              <a:t>Journées</a:t>
            </a:r>
            <a:r>
              <a:rPr lang="en-US" b="1" dirty="0" smtClean="0">
                <a:solidFill>
                  <a:srgbClr val="2D2D8A"/>
                </a:solidFill>
              </a:rPr>
              <a:t> 3EP Toulouse, 29</a:t>
            </a:r>
            <a:r>
              <a:rPr lang="en-US" b="1" baseline="30000" dirty="0" smtClean="0">
                <a:solidFill>
                  <a:srgbClr val="2D2D8A"/>
                </a:solidFill>
              </a:rPr>
              <a:t>th</a:t>
            </a:r>
            <a:r>
              <a:rPr lang="en-US" b="1" dirty="0" smtClean="0">
                <a:solidFill>
                  <a:srgbClr val="2D2D8A"/>
                </a:solidFill>
              </a:rPr>
              <a:t> February 2016 </a:t>
            </a:r>
            <a:endParaRPr lang="en-US" dirty="0">
              <a:solidFill>
                <a:srgbClr val="2D2D8A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C7C98-FB94-4B7D-BF08-05C49AC5BFEE}" type="slidenum">
              <a:rPr lang="en-US" smtClean="0"/>
              <a:pPr/>
              <a:t>‹N°›</a:t>
            </a:fld>
            <a:endParaRPr 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42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4104456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b="1" dirty="0" err="1" smtClean="0">
                <a:solidFill>
                  <a:srgbClr val="000000"/>
                </a:solidFill>
              </a:rPr>
              <a:t>Journées</a:t>
            </a:r>
            <a:r>
              <a:rPr lang="en-US" b="1" dirty="0" smtClean="0">
                <a:solidFill>
                  <a:srgbClr val="000000"/>
                </a:solidFill>
              </a:rPr>
              <a:t> 3EP Toulouse, 29</a:t>
            </a:r>
            <a:r>
              <a:rPr lang="en-US" b="1" baseline="30000" dirty="0" smtClean="0">
                <a:solidFill>
                  <a:srgbClr val="000000"/>
                </a:solidFill>
              </a:rPr>
              <a:t>th</a:t>
            </a:r>
            <a:r>
              <a:rPr lang="en-US" b="1" dirty="0" smtClean="0">
                <a:solidFill>
                  <a:srgbClr val="000000"/>
                </a:solidFill>
              </a:rPr>
              <a:t> February 2016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32B75-D8EF-484C-B615-DE0B36B49BA2}" type="slidenum">
              <a:rPr lang="en-US"/>
              <a:pPr/>
              <a:t>‹N°›</a:t>
            </a:fld>
            <a:r>
              <a:rPr lang="en-US" dirty="0">
                <a:solidFill>
                  <a:srgbClr val="000000"/>
                </a:solidFill>
              </a:rPr>
              <a:t>/15</a:t>
            </a:r>
            <a:endParaRPr 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8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646E0-B908-40CB-97B1-1210C62AD8AF}" type="slidenum">
              <a:rPr lang="en-US"/>
              <a:pPr/>
              <a:t>‹N°›</a:t>
            </a:fld>
            <a:r>
              <a:rPr lang="en-US">
                <a:solidFill>
                  <a:srgbClr val="000000"/>
                </a:solidFill>
              </a:rPr>
              <a:t>/15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90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30816-3E07-45DC-8871-B0A897CEB169}" type="slidenum">
              <a:rPr lang="en-US"/>
              <a:pPr/>
              <a:t>‹N°›</a:t>
            </a:fld>
            <a:r>
              <a:rPr lang="en-US">
                <a:solidFill>
                  <a:srgbClr val="000000"/>
                </a:solidFill>
              </a:rPr>
              <a:t>/15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42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73B0C-0773-4178-91B3-CB097C47BE95}" type="slidenum">
              <a:rPr lang="en-US"/>
              <a:pPr/>
              <a:t>‹N°›</a:t>
            </a:fld>
            <a:r>
              <a:rPr lang="en-US">
                <a:solidFill>
                  <a:srgbClr val="000000"/>
                </a:solidFill>
              </a:rPr>
              <a:t>/15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3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3AD4B-8CB5-4FDE-89BB-53070F24F53C}" type="slidenum">
              <a:rPr lang="en-US"/>
              <a:pPr/>
              <a:t>‹N°›</a:t>
            </a:fld>
            <a:r>
              <a:rPr lang="en-US">
                <a:solidFill>
                  <a:srgbClr val="000000"/>
                </a:solidFill>
              </a:rPr>
              <a:t>/15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0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02435-D8C7-4BC2-AF8A-7BA3A9CAF910}" type="slidenum">
              <a:rPr lang="en-US"/>
              <a:pPr/>
              <a:t>‹N°›</a:t>
            </a:fld>
            <a:r>
              <a:rPr lang="en-US">
                <a:solidFill>
                  <a:srgbClr val="000000"/>
                </a:solidFill>
              </a:rPr>
              <a:t>/15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0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9F274-1C1B-46DC-913E-2F9BEC30408C}" type="slidenum">
              <a:rPr lang="en-US"/>
              <a:pPr/>
              <a:t>‹N°›</a:t>
            </a:fld>
            <a:r>
              <a:rPr lang="en-US">
                <a:solidFill>
                  <a:srgbClr val="000000"/>
                </a:solidFill>
              </a:rPr>
              <a:t>/15</a:t>
            </a:r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800" y="6245225"/>
            <a:ext cx="42484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Journées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3EP Toulouse, 29</a:t>
            </a:r>
            <a:r>
              <a:rPr lang="en-US" b="1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February 2016 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66FF"/>
                </a:solidFill>
                <a:latin typeface="Times New Roman" pitchFamily="18" charset="0"/>
              </a:defRPr>
            </a:lvl1pPr>
          </a:lstStyle>
          <a:p>
            <a:fld id="{AF06F973-B214-4727-B4A2-405066880691}" type="slidenum">
              <a:rPr lang="en-US">
                <a:cs typeface="Arial" charset="0"/>
              </a:rPr>
              <a:pPr/>
              <a:t>‹N°›</a:t>
            </a:fld>
            <a:r>
              <a:rPr lang="en-US">
                <a:cs typeface="Arial" charset="0"/>
              </a:rPr>
              <a:t>/15</a:t>
            </a:r>
            <a:endParaRPr lang="en-US">
              <a:solidFill>
                <a:srgbClr val="33339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2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55650" y="1546225"/>
            <a:ext cx="7777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latin typeface="Georgia" pitchFamily="18" charset="0"/>
                <a:cs typeface="Arial" charset="0"/>
              </a:rPr>
              <a:t>Development of dust models</a:t>
            </a:r>
            <a:endParaRPr lang="en-US" sz="2800" b="1" dirty="0">
              <a:solidFill>
                <a:srgbClr val="FFFFFF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195" y="3059041"/>
            <a:ext cx="9140805" cy="3238149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r-FR" sz="2000" b="1" dirty="0" smtClean="0"/>
              <a:t>     SP D PWIE   SPD2</a:t>
            </a:r>
            <a:r>
              <a:rPr lang="fr-FR" sz="2000" b="1" dirty="0" smtClean="0"/>
              <a:t>	</a:t>
            </a:r>
            <a:endParaRPr lang="fr-FR" sz="2000" b="1" dirty="0"/>
          </a:p>
          <a:p>
            <a:pPr algn="ctr" eaLnBrk="1" hangingPunct="1"/>
            <a:endParaRPr lang="fr-FR" sz="2000" b="1" dirty="0" smtClean="0"/>
          </a:p>
          <a:p>
            <a:pPr algn="ctr" eaLnBrk="1" hangingPunct="1"/>
            <a:r>
              <a:rPr lang="fr-FR" sz="2000" b="1" dirty="0" smtClean="0"/>
              <a:t>LSPM </a:t>
            </a:r>
            <a:r>
              <a:rPr lang="fr-FR" sz="2000" b="1" dirty="0" smtClean="0"/>
              <a:t>(CNRS ) France </a:t>
            </a:r>
            <a:endParaRPr lang="fr-FR" sz="2000" b="1" dirty="0" smtClean="0"/>
          </a:p>
          <a:p>
            <a:pPr algn="ctr" eaLnBrk="1" hangingPunct="1"/>
            <a:endParaRPr lang="fr-FR" sz="2000" b="1" dirty="0" smtClean="0"/>
          </a:p>
          <a:p>
            <a:pPr algn="ctr" eaLnBrk="1" hangingPunct="1"/>
            <a:r>
              <a:rPr lang="en-US" sz="2000" b="1" dirty="0" smtClean="0"/>
              <a:t>A</a:t>
            </a:r>
            <a:r>
              <a:rPr lang="en-US" sz="2000" b="1" dirty="0"/>
              <a:t>. </a:t>
            </a:r>
            <a:r>
              <a:rPr lang="en-US" sz="2000" b="1" dirty="0" err="1" smtClean="0"/>
              <a:t>Michau</a:t>
            </a:r>
            <a:r>
              <a:rPr lang="en-US" sz="2000" b="1" dirty="0" smtClean="0"/>
              <a:t> and </a:t>
            </a:r>
            <a:r>
              <a:rPr lang="fr-FR" sz="2000" b="1" dirty="0" smtClean="0"/>
              <a:t>K</a:t>
            </a:r>
            <a:r>
              <a:rPr lang="fr-FR" sz="2000" b="1" dirty="0"/>
              <a:t>. </a:t>
            </a:r>
            <a:r>
              <a:rPr lang="fr-FR" sz="2000" b="1" dirty="0" err="1" smtClean="0"/>
              <a:t>Hassouni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0733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47305" y="209550"/>
            <a:ext cx="12522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b="1" dirty="0" err="1">
                <a:solidFill>
                  <a:schemeClr val="bg1"/>
                </a:solidFill>
              </a:rPr>
              <a:t>Outline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9388" y="2666628"/>
            <a:ext cx="888841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800" dirty="0"/>
              <a:t>Objective </a:t>
            </a:r>
            <a:r>
              <a:rPr lang="fr-FR" sz="2000" dirty="0"/>
              <a:t>:  </a:t>
            </a:r>
            <a:r>
              <a:rPr lang="fr-FR" sz="2000" dirty="0" err="1" smtClean="0"/>
              <a:t>provide</a:t>
            </a:r>
            <a:r>
              <a:rPr lang="fr-FR" sz="2000" dirty="0" smtClean="0"/>
              <a:t> possible </a:t>
            </a:r>
            <a:r>
              <a:rPr lang="fr-FR" sz="2000" dirty="0" err="1" smtClean="0"/>
              <a:t>mechnisms</a:t>
            </a:r>
            <a:r>
              <a:rPr lang="fr-FR" sz="2000" dirty="0" smtClean="0"/>
              <a:t> to </a:t>
            </a:r>
            <a:r>
              <a:rPr lang="fr-FR" sz="2000" dirty="0" err="1" smtClean="0"/>
              <a:t>explain</a:t>
            </a:r>
            <a:r>
              <a:rPr lang="fr-FR" sz="2000" dirty="0" smtClean="0"/>
              <a:t> </a:t>
            </a:r>
            <a:r>
              <a:rPr lang="fr-FR" sz="2000" dirty="0" err="1" smtClean="0"/>
              <a:t>dust</a:t>
            </a:r>
            <a:r>
              <a:rPr lang="fr-FR" sz="2000" dirty="0" smtClean="0"/>
              <a:t> formation for </a:t>
            </a:r>
            <a:r>
              <a:rPr lang="fr-FR" sz="2000" b="1" dirty="0" err="1" smtClean="0"/>
              <a:t>different</a:t>
            </a:r>
            <a:r>
              <a:rPr lang="fr-FR" sz="2000" b="1" dirty="0" smtClean="0"/>
              <a:t> 		    scenarios</a:t>
            </a:r>
            <a:r>
              <a:rPr lang="fr-FR" sz="2000" dirty="0" smtClean="0"/>
              <a:t> of machine mode and conditions</a:t>
            </a:r>
            <a:endParaRPr lang="fr-FR" sz="2000" dirty="0"/>
          </a:p>
          <a:p>
            <a:pPr eaLnBrk="1" hangingPunct="1"/>
            <a:endParaRPr lang="fr-FR" sz="1800" dirty="0"/>
          </a:p>
          <a:p>
            <a:pPr marL="342900" indent="-342900" eaLnBrk="1" hangingPunct="1">
              <a:buFont typeface="Wingdings" pitchFamily="2" charset="2"/>
              <a:buChar char="è"/>
            </a:pP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Molecular</a:t>
            </a: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precursor</a:t>
            </a: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 production</a:t>
            </a:r>
          </a:p>
          <a:p>
            <a:pPr marL="342900" indent="-342900" eaLnBrk="1" hangingPunct="1">
              <a:buFont typeface="Wingdings" pitchFamily="2" charset="2"/>
              <a:buChar char="è"/>
            </a:pPr>
            <a:endParaRPr lang="fr-FR" sz="2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Wingdings" pitchFamily="2" charset="2"/>
              <a:buChar char="è"/>
            </a:pP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Possible </a:t>
            </a: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growth</a:t>
            </a: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from</a:t>
            </a: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smaller</a:t>
            </a: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precursors</a:t>
            </a: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 to large </a:t>
            </a: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edifice</a:t>
            </a: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 ( </a:t>
            </a: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nucleation</a:t>
            </a: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 ) </a:t>
            </a:r>
          </a:p>
          <a:p>
            <a:pPr marL="342900" indent="-342900" eaLnBrk="1" hangingPunct="1">
              <a:buFont typeface="Wingdings" pitchFamily="2" charset="2"/>
              <a:buChar char="è"/>
            </a:pPr>
            <a:endParaRPr lang="fr-FR" sz="2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Wingdings" pitchFamily="2" charset="2"/>
              <a:buChar char="è"/>
            </a:pP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Flow of </a:t>
            </a: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molecular</a:t>
            </a:r>
            <a:r>
              <a:rPr lang="fr-FR" sz="20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  <a:sym typeface="Wingdings" pitchFamily="2" charset="2"/>
              </a:rPr>
              <a:t>species</a:t>
            </a:r>
            <a:endParaRPr lang="fr-FR" sz="2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342900" indent="-342900" eaLnBrk="1" hangingPunct="1">
              <a:buFont typeface="Wingdings" pitchFamily="2" charset="2"/>
              <a:buChar char="è"/>
            </a:pPr>
            <a:endParaRPr lang="fr-FR" sz="2000" b="1" dirty="0">
              <a:solidFill>
                <a:srgbClr val="FF0000"/>
              </a:solidFill>
            </a:endParaRPr>
          </a:p>
          <a:p>
            <a:pPr eaLnBrk="1" hangingPunct="1"/>
            <a:endParaRPr lang="fr-FR" sz="2000" b="1" dirty="0" smtClean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2900" y="1151628"/>
            <a:ext cx="872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Explain</a:t>
            </a:r>
            <a:r>
              <a:rPr lang="fr-FR" b="1" dirty="0" smtClean="0"/>
              <a:t> </a:t>
            </a:r>
            <a:r>
              <a:rPr lang="fr-FR" b="1" dirty="0"/>
              <a:t>nm </a:t>
            </a:r>
            <a:r>
              <a:rPr lang="fr-FR" b="1" dirty="0" smtClean="0"/>
              <a:t>size </a:t>
            </a:r>
            <a:r>
              <a:rPr lang="fr-FR" b="1" dirty="0" err="1" smtClean="0"/>
              <a:t>dust</a:t>
            </a:r>
            <a:r>
              <a:rPr lang="fr-FR" b="1" dirty="0" smtClean="0"/>
              <a:t> formation </a:t>
            </a:r>
            <a:r>
              <a:rPr lang="fr-FR" b="1" dirty="0" err="1" smtClean="0"/>
              <a:t>from</a:t>
            </a:r>
            <a:r>
              <a:rPr lang="fr-FR" b="1" dirty="0" smtClean="0"/>
              <a:t> the interaction of plasma to the surface </a:t>
            </a:r>
            <a:r>
              <a:rPr lang="fr-FR" b="1" dirty="0" err="1" smtClean="0"/>
              <a:t>followed</a:t>
            </a:r>
            <a:r>
              <a:rPr lang="fr-FR" b="1" dirty="0" smtClean="0"/>
              <a:t> by possible </a:t>
            </a:r>
            <a:r>
              <a:rPr lang="fr-FR" b="1" dirty="0" err="1" smtClean="0"/>
              <a:t>molecular</a:t>
            </a:r>
            <a:r>
              <a:rPr lang="fr-FR" b="1" dirty="0" smtClean="0"/>
              <a:t> </a:t>
            </a:r>
            <a:r>
              <a:rPr lang="fr-FR" b="1" dirty="0" err="1" smtClean="0"/>
              <a:t>growth</a:t>
            </a:r>
            <a:r>
              <a:rPr lang="fr-FR" b="1" dirty="0" smtClean="0"/>
              <a:t> </a:t>
            </a:r>
            <a:r>
              <a:rPr lang="fr-FR" b="1" dirty="0" err="1" smtClean="0"/>
              <a:t>inside</a:t>
            </a:r>
            <a:r>
              <a:rPr lang="fr-FR" b="1" dirty="0" smtClean="0"/>
              <a:t> the </a:t>
            </a:r>
            <a:r>
              <a:rPr lang="fr-FR" b="1" dirty="0" err="1" smtClean="0"/>
              <a:t>chamber</a:t>
            </a:r>
            <a:r>
              <a:rPr lang="fr-FR" b="1" dirty="0" smtClean="0"/>
              <a:t>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85794"/>
          </a:xfrm>
        </p:spPr>
        <p:txBody>
          <a:bodyPr/>
          <a:lstStyle/>
          <a:p>
            <a:pPr eaLnBrk="1" hangingPunct="1"/>
            <a:r>
              <a:rPr lang="fr-FR" sz="2800" dirty="0" smtClean="0">
                <a:latin typeface="Comic Sans MS" pitchFamily="66" charset="0"/>
              </a:rPr>
              <a:t>Qualitative </a:t>
            </a:r>
            <a:r>
              <a:rPr lang="fr-FR" sz="2800" dirty="0" smtClean="0">
                <a:latin typeface="Comic Sans MS" pitchFamily="66" charset="0"/>
              </a:rPr>
              <a:t>Description</a:t>
            </a:r>
          </a:p>
        </p:txBody>
      </p:sp>
      <p:sp>
        <p:nvSpPr>
          <p:cNvPr id="23557" name="Text Box 19"/>
          <p:cNvSpPr txBox="1">
            <a:spLocks noChangeArrowheads="1"/>
          </p:cNvSpPr>
          <p:nvPr/>
        </p:nvSpPr>
        <p:spPr bwMode="auto">
          <a:xfrm>
            <a:off x="1671813" y="5249845"/>
            <a:ext cx="12442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800" dirty="0" smtClean="0">
                <a:solidFill>
                  <a:schemeClr val="tx2"/>
                </a:solidFill>
                <a:latin typeface="Arial" charset="0"/>
              </a:rPr>
              <a:t>cluster</a:t>
            </a:r>
            <a:endParaRPr lang="fr-FR" sz="2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3558" name="Text Box 21"/>
          <p:cNvSpPr txBox="1">
            <a:spLocks noChangeArrowheads="1"/>
          </p:cNvSpPr>
          <p:nvPr/>
        </p:nvSpPr>
        <p:spPr bwMode="auto">
          <a:xfrm>
            <a:off x="5942391" y="5249845"/>
            <a:ext cx="136608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800" dirty="0" err="1" smtClean="0">
                <a:solidFill>
                  <a:schemeClr val="tx2"/>
                </a:solidFill>
                <a:latin typeface="Arial" charset="0"/>
              </a:rPr>
              <a:t>aerosol</a:t>
            </a:r>
            <a:endParaRPr lang="fr-FR" sz="2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3559" name="AutoShape 23"/>
          <p:cNvSpPr>
            <a:spLocks/>
          </p:cNvSpPr>
          <p:nvPr/>
        </p:nvSpPr>
        <p:spPr bwMode="auto">
          <a:xfrm rot="-5400000">
            <a:off x="2141538" y="3575032"/>
            <a:ext cx="431800" cy="2628900"/>
          </a:xfrm>
          <a:prstGeom prst="leftBrace">
            <a:avLst>
              <a:gd name="adj1" fmla="val 50735"/>
              <a:gd name="adj2" fmla="val 50000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fr-FR"/>
          </a:p>
        </p:txBody>
      </p:sp>
      <p:sp>
        <p:nvSpPr>
          <p:cNvPr id="23560" name="AutoShape 24"/>
          <p:cNvSpPr>
            <a:spLocks/>
          </p:cNvSpPr>
          <p:nvPr/>
        </p:nvSpPr>
        <p:spPr bwMode="auto">
          <a:xfrm rot="-5400000">
            <a:off x="6407944" y="3124976"/>
            <a:ext cx="431800" cy="3671888"/>
          </a:xfrm>
          <a:prstGeom prst="leftBrace">
            <a:avLst>
              <a:gd name="adj1" fmla="val 70864"/>
              <a:gd name="adj2" fmla="val 50000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fr-FR"/>
          </a:p>
        </p:txBody>
      </p:sp>
      <p:sp>
        <p:nvSpPr>
          <p:cNvPr id="23561" name="AutoShape 364"/>
          <p:cNvSpPr>
            <a:spLocks noChangeArrowheads="1"/>
          </p:cNvSpPr>
          <p:nvPr/>
        </p:nvSpPr>
        <p:spPr bwMode="auto">
          <a:xfrm>
            <a:off x="827088" y="2800332"/>
            <a:ext cx="647700" cy="144463"/>
          </a:xfrm>
          <a:prstGeom prst="rightArrow">
            <a:avLst>
              <a:gd name="adj1" fmla="val 50000"/>
              <a:gd name="adj2" fmla="val 11208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62" name="Text Box 365"/>
          <p:cNvSpPr txBox="1">
            <a:spLocks noChangeArrowheads="1"/>
          </p:cNvSpPr>
          <p:nvPr/>
        </p:nvSpPr>
        <p:spPr bwMode="auto">
          <a:xfrm>
            <a:off x="971550" y="2898757"/>
            <a:ext cx="774700" cy="50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GB" sz="1600" b="1" dirty="0" smtClean="0">
                <a:cs typeface="Times New Roman" pitchFamily="18" charset="0"/>
              </a:rPr>
              <a:t>W </a:t>
            </a:r>
            <a:endParaRPr lang="en-GB" sz="1600" b="1" dirty="0">
              <a:cs typeface="Times New Roman" pitchFamily="18" charset="0"/>
            </a:endParaRPr>
          </a:p>
          <a:p>
            <a:endParaRPr lang="en-GB" sz="1600" b="1" baseline="-25000" dirty="0">
              <a:cs typeface="Times New Roman" pitchFamily="18" charset="0"/>
            </a:endParaRPr>
          </a:p>
        </p:txBody>
      </p:sp>
      <p:sp>
        <p:nvSpPr>
          <p:cNvPr id="23564" name="Oval 367"/>
          <p:cNvSpPr>
            <a:spLocks noChangeArrowheads="1"/>
          </p:cNvSpPr>
          <p:nvPr/>
        </p:nvSpPr>
        <p:spPr bwMode="auto">
          <a:xfrm>
            <a:off x="1533525" y="2800332"/>
            <a:ext cx="144463" cy="1444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65" name="Oval 372"/>
          <p:cNvSpPr>
            <a:spLocks noChangeArrowheads="1"/>
          </p:cNvSpPr>
          <p:nvPr/>
        </p:nvSpPr>
        <p:spPr bwMode="auto">
          <a:xfrm>
            <a:off x="1893888" y="2801920"/>
            <a:ext cx="157162" cy="1587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66" name="Oval 374"/>
          <p:cNvSpPr>
            <a:spLocks noChangeArrowheads="1"/>
          </p:cNvSpPr>
          <p:nvPr/>
        </p:nvSpPr>
        <p:spPr bwMode="auto">
          <a:xfrm>
            <a:off x="2325688" y="2765407"/>
            <a:ext cx="258762" cy="2524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67" name="AutoShape 375"/>
          <p:cNvSpPr>
            <a:spLocks noChangeArrowheads="1"/>
          </p:cNvSpPr>
          <p:nvPr/>
        </p:nvSpPr>
        <p:spPr bwMode="auto">
          <a:xfrm>
            <a:off x="2771775" y="2801920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68" name="Oval 380"/>
          <p:cNvSpPr>
            <a:spLocks noChangeArrowheads="1"/>
          </p:cNvSpPr>
          <p:nvPr/>
        </p:nvSpPr>
        <p:spPr bwMode="auto">
          <a:xfrm>
            <a:off x="3348038" y="2728895"/>
            <a:ext cx="312737" cy="287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384"/>
          <p:cNvGrpSpPr>
            <a:grpSpLocks/>
          </p:cNvGrpSpPr>
          <p:nvPr/>
        </p:nvGrpSpPr>
        <p:grpSpPr bwMode="auto">
          <a:xfrm>
            <a:off x="5003800" y="1865295"/>
            <a:ext cx="1528763" cy="595312"/>
            <a:chOff x="3470" y="1888"/>
            <a:chExt cx="963" cy="375"/>
          </a:xfrm>
        </p:grpSpPr>
        <p:sp>
          <p:nvSpPr>
            <p:cNvPr id="23600" name="Oval 385"/>
            <p:cNvSpPr>
              <a:spLocks noChangeArrowheads="1"/>
            </p:cNvSpPr>
            <p:nvPr/>
          </p:nvSpPr>
          <p:spPr bwMode="auto">
            <a:xfrm>
              <a:off x="3470" y="1888"/>
              <a:ext cx="181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1" name="Oval 386"/>
            <p:cNvSpPr>
              <a:spLocks noChangeArrowheads="1"/>
            </p:cNvSpPr>
            <p:nvPr/>
          </p:nvSpPr>
          <p:spPr bwMode="auto">
            <a:xfrm>
              <a:off x="3696" y="1888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2" name="Oval 387"/>
            <p:cNvSpPr>
              <a:spLocks noChangeArrowheads="1"/>
            </p:cNvSpPr>
            <p:nvPr/>
          </p:nvSpPr>
          <p:spPr bwMode="auto">
            <a:xfrm>
              <a:off x="3923" y="1888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3" name="Oval 388"/>
            <p:cNvSpPr>
              <a:spLocks noChangeArrowheads="1"/>
            </p:cNvSpPr>
            <p:nvPr/>
          </p:nvSpPr>
          <p:spPr bwMode="auto">
            <a:xfrm>
              <a:off x="4149" y="1888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4" name="Oval 389"/>
            <p:cNvSpPr>
              <a:spLocks noChangeArrowheads="1"/>
            </p:cNvSpPr>
            <p:nvPr/>
          </p:nvSpPr>
          <p:spPr bwMode="auto">
            <a:xfrm>
              <a:off x="3572" y="2081"/>
              <a:ext cx="181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5" name="Oval 390"/>
            <p:cNvSpPr>
              <a:spLocks noChangeArrowheads="1"/>
            </p:cNvSpPr>
            <p:nvPr/>
          </p:nvSpPr>
          <p:spPr bwMode="auto">
            <a:xfrm>
              <a:off x="3798" y="208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6" name="Oval 391"/>
            <p:cNvSpPr>
              <a:spLocks noChangeArrowheads="1"/>
            </p:cNvSpPr>
            <p:nvPr/>
          </p:nvSpPr>
          <p:spPr bwMode="auto">
            <a:xfrm>
              <a:off x="4025" y="20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607" name="Oval 392"/>
            <p:cNvSpPr>
              <a:spLocks noChangeArrowheads="1"/>
            </p:cNvSpPr>
            <p:nvPr/>
          </p:nvSpPr>
          <p:spPr bwMode="auto">
            <a:xfrm>
              <a:off x="4251" y="208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 393"/>
          <p:cNvGrpSpPr>
            <a:grpSpLocks/>
          </p:cNvGrpSpPr>
          <p:nvPr/>
        </p:nvGrpSpPr>
        <p:grpSpPr bwMode="auto">
          <a:xfrm>
            <a:off x="5148263" y="3160695"/>
            <a:ext cx="1150937" cy="936625"/>
            <a:chOff x="2971" y="2840"/>
            <a:chExt cx="725" cy="590"/>
          </a:xfrm>
        </p:grpSpPr>
        <p:sp>
          <p:nvSpPr>
            <p:cNvPr id="23596" name="Oval 394"/>
            <p:cNvSpPr>
              <a:spLocks noChangeArrowheads="1"/>
            </p:cNvSpPr>
            <p:nvPr/>
          </p:nvSpPr>
          <p:spPr bwMode="auto">
            <a:xfrm>
              <a:off x="2971" y="2840"/>
              <a:ext cx="272" cy="2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97" name="Oval 395"/>
            <p:cNvSpPr>
              <a:spLocks noChangeArrowheads="1"/>
            </p:cNvSpPr>
            <p:nvPr/>
          </p:nvSpPr>
          <p:spPr bwMode="auto">
            <a:xfrm>
              <a:off x="3288" y="2840"/>
              <a:ext cx="272" cy="2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98" name="Oval 396"/>
            <p:cNvSpPr>
              <a:spLocks noChangeArrowheads="1"/>
            </p:cNvSpPr>
            <p:nvPr/>
          </p:nvSpPr>
          <p:spPr bwMode="auto">
            <a:xfrm>
              <a:off x="3107" y="3158"/>
              <a:ext cx="272" cy="2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99" name="Oval 397"/>
            <p:cNvSpPr>
              <a:spLocks noChangeArrowheads="1"/>
            </p:cNvSpPr>
            <p:nvPr/>
          </p:nvSpPr>
          <p:spPr bwMode="auto">
            <a:xfrm>
              <a:off x="3424" y="3158"/>
              <a:ext cx="272" cy="2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3571" name="Text Box 399"/>
          <p:cNvSpPr txBox="1">
            <a:spLocks noChangeArrowheads="1"/>
          </p:cNvSpPr>
          <p:nvPr/>
        </p:nvSpPr>
        <p:spPr bwMode="auto">
          <a:xfrm>
            <a:off x="2805113" y="2168507"/>
            <a:ext cx="1198562" cy="3283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400" b="1" dirty="0" smtClean="0">
                <a:cs typeface="Times New Roman" pitchFamily="18" charset="0"/>
              </a:rPr>
              <a:t>Nucleation</a:t>
            </a:r>
            <a:endParaRPr lang="en-GB" sz="1400" b="1" dirty="0">
              <a:cs typeface="Times New Roman" pitchFamily="18" charset="0"/>
            </a:endParaRPr>
          </a:p>
        </p:txBody>
      </p:sp>
      <p:sp>
        <p:nvSpPr>
          <p:cNvPr id="23572" name="Text Box 400"/>
          <p:cNvSpPr txBox="1">
            <a:spLocks noChangeArrowheads="1"/>
          </p:cNvSpPr>
          <p:nvPr/>
        </p:nvSpPr>
        <p:spPr bwMode="auto">
          <a:xfrm>
            <a:off x="5003800" y="1217595"/>
            <a:ext cx="1468438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400" b="1" dirty="0" smtClean="0">
                <a:cs typeface="Times New Roman" pitchFamily="18" charset="0"/>
              </a:rPr>
              <a:t>sticking</a:t>
            </a:r>
            <a:endParaRPr lang="en-GB" sz="1200" b="1" dirty="0">
              <a:cs typeface="Times New Roman" pitchFamily="18" charset="0"/>
            </a:endParaRPr>
          </a:p>
        </p:txBody>
      </p:sp>
      <p:sp>
        <p:nvSpPr>
          <p:cNvPr id="23573" name="Text Box 401"/>
          <p:cNvSpPr txBox="1">
            <a:spLocks noChangeArrowheads="1"/>
          </p:cNvSpPr>
          <p:nvPr/>
        </p:nvSpPr>
        <p:spPr bwMode="auto">
          <a:xfrm>
            <a:off x="4932363" y="2728895"/>
            <a:ext cx="1338262" cy="3476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400" b="1" dirty="0">
                <a:cs typeface="Times New Roman" pitchFamily="18" charset="0"/>
              </a:rPr>
              <a:t>Coagulation</a:t>
            </a:r>
          </a:p>
        </p:txBody>
      </p:sp>
      <p:sp>
        <p:nvSpPr>
          <p:cNvPr id="23574" name="Text Box 402"/>
          <p:cNvSpPr txBox="1">
            <a:spLocks noChangeArrowheads="1"/>
          </p:cNvSpPr>
          <p:nvPr/>
        </p:nvSpPr>
        <p:spPr bwMode="auto">
          <a:xfrm>
            <a:off x="1258888" y="2225657"/>
            <a:ext cx="1039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cs typeface="Times New Roman" pitchFamily="18" charset="0"/>
              </a:rPr>
              <a:t>Agregation</a:t>
            </a:r>
            <a:endParaRPr lang="fr-FR" sz="1400" b="1" dirty="0">
              <a:cs typeface="Times New Roman" pitchFamily="18" charset="0"/>
            </a:endParaRPr>
          </a:p>
        </p:txBody>
      </p:sp>
      <p:sp>
        <p:nvSpPr>
          <p:cNvPr id="23575" name="AutoShape 403"/>
          <p:cNvSpPr>
            <a:spLocks noChangeArrowheads="1"/>
          </p:cNvSpPr>
          <p:nvPr/>
        </p:nvSpPr>
        <p:spPr bwMode="auto">
          <a:xfrm flipV="1">
            <a:off x="1846263" y="3225822"/>
            <a:ext cx="447675" cy="904875"/>
          </a:xfrm>
          <a:prstGeom prst="upArrow">
            <a:avLst>
              <a:gd name="adj1" fmla="val 50000"/>
              <a:gd name="adj2" fmla="val 50532"/>
            </a:avLst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fr-FR"/>
          </a:p>
        </p:txBody>
      </p:sp>
      <p:sp>
        <p:nvSpPr>
          <p:cNvPr id="23576" name="Text Box 404"/>
          <p:cNvSpPr txBox="1">
            <a:spLocks noChangeArrowheads="1"/>
          </p:cNvSpPr>
          <p:nvPr/>
        </p:nvSpPr>
        <p:spPr bwMode="auto">
          <a:xfrm>
            <a:off x="1158082" y="4157645"/>
            <a:ext cx="1897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 dirty="0" err="1" smtClean="0">
                <a:solidFill>
                  <a:srgbClr val="FF0000"/>
                </a:solidFill>
                <a:cs typeface="Times New Roman" pitchFamily="18" charset="0"/>
              </a:rPr>
              <a:t>losses</a:t>
            </a:r>
            <a:endParaRPr lang="fr-FR" sz="1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3577" name="Text Box 406"/>
          <p:cNvSpPr txBox="1">
            <a:spLocks noChangeArrowheads="1"/>
          </p:cNvSpPr>
          <p:nvPr/>
        </p:nvSpPr>
        <p:spPr bwMode="auto">
          <a:xfrm>
            <a:off x="114098" y="2487089"/>
            <a:ext cx="1159077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r-FR" sz="1600" b="1" dirty="0" smtClean="0">
                <a:cs typeface="Times New Roman" pitchFamily="18" charset="0"/>
              </a:rPr>
              <a:t>Production</a:t>
            </a:r>
            <a:endParaRPr lang="en-GB" sz="1600" b="1" baseline="-25000" dirty="0">
              <a:cs typeface="Times New Roman" pitchFamily="18" charset="0"/>
            </a:endParaRPr>
          </a:p>
        </p:txBody>
      </p:sp>
      <p:sp>
        <p:nvSpPr>
          <p:cNvPr id="23579" name="Line 408"/>
          <p:cNvSpPr>
            <a:spLocks noChangeShapeType="1"/>
          </p:cNvSpPr>
          <p:nvPr/>
        </p:nvSpPr>
        <p:spPr bwMode="auto">
          <a:xfrm flipV="1">
            <a:off x="4067175" y="2297095"/>
            <a:ext cx="865188" cy="5032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3580" name="Line 409"/>
          <p:cNvSpPr>
            <a:spLocks noChangeShapeType="1"/>
          </p:cNvSpPr>
          <p:nvPr/>
        </p:nvSpPr>
        <p:spPr bwMode="auto">
          <a:xfrm>
            <a:off x="4067175" y="3017820"/>
            <a:ext cx="865188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3581" name="Line 410"/>
          <p:cNvSpPr>
            <a:spLocks noChangeShapeType="1"/>
          </p:cNvSpPr>
          <p:nvPr/>
        </p:nvSpPr>
        <p:spPr bwMode="auto">
          <a:xfrm flipV="1">
            <a:off x="6588125" y="3017820"/>
            <a:ext cx="865188" cy="5032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3582" name="Line 411"/>
          <p:cNvSpPr>
            <a:spLocks noChangeShapeType="1"/>
          </p:cNvSpPr>
          <p:nvPr/>
        </p:nvSpPr>
        <p:spPr bwMode="auto">
          <a:xfrm>
            <a:off x="6659563" y="2297095"/>
            <a:ext cx="865187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3583" name="Oval 412"/>
          <p:cNvSpPr>
            <a:spLocks noChangeArrowheads="1"/>
          </p:cNvSpPr>
          <p:nvPr/>
        </p:nvSpPr>
        <p:spPr bwMode="auto">
          <a:xfrm>
            <a:off x="8316913" y="1792270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84" name="Oval 413"/>
          <p:cNvSpPr>
            <a:spLocks noChangeArrowheads="1"/>
          </p:cNvSpPr>
          <p:nvPr/>
        </p:nvSpPr>
        <p:spPr bwMode="auto">
          <a:xfrm>
            <a:off x="7956550" y="2225657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85" name="Oval 414"/>
          <p:cNvSpPr>
            <a:spLocks noChangeArrowheads="1"/>
          </p:cNvSpPr>
          <p:nvPr/>
        </p:nvSpPr>
        <p:spPr bwMode="auto">
          <a:xfrm>
            <a:off x="8316913" y="3305157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86" name="Oval 415"/>
          <p:cNvSpPr>
            <a:spLocks noChangeArrowheads="1"/>
          </p:cNvSpPr>
          <p:nvPr/>
        </p:nvSpPr>
        <p:spPr bwMode="auto">
          <a:xfrm>
            <a:off x="8245475" y="2512995"/>
            <a:ext cx="431800" cy="431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87" name="Oval 416"/>
          <p:cNvSpPr>
            <a:spLocks noChangeArrowheads="1"/>
          </p:cNvSpPr>
          <p:nvPr/>
        </p:nvSpPr>
        <p:spPr bwMode="auto">
          <a:xfrm>
            <a:off x="7885113" y="3160695"/>
            <a:ext cx="287337" cy="288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88" name="Oval 417"/>
          <p:cNvSpPr>
            <a:spLocks noChangeArrowheads="1"/>
          </p:cNvSpPr>
          <p:nvPr/>
        </p:nvSpPr>
        <p:spPr bwMode="auto">
          <a:xfrm>
            <a:off x="7669213" y="2152632"/>
            <a:ext cx="287337" cy="2873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89" name="Oval 418"/>
          <p:cNvSpPr>
            <a:spLocks noChangeArrowheads="1"/>
          </p:cNvSpPr>
          <p:nvPr/>
        </p:nvSpPr>
        <p:spPr bwMode="auto">
          <a:xfrm>
            <a:off x="8388350" y="2944795"/>
            <a:ext cx="288925" cy="288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90" name="Oval 419"/>
          <p:cNvSpPr>
            <a:spLocks noChangeArrowheads="1"/>
          </p:cNvSpPr>
          <p:nvPr/>
        </p:nvSpPr>
        <p:spPr bwMode="auto">
          <a:xfrm>
            <a:off x="7740650" y="2728895"/>
            <a:ext cx="287338" cy="288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91" name="Oval 420"/>
          <p:cNvSpPr>
            <a:spLocks noChangeArrowheads="1"/>
          </p:cNvSpPr>
          <p:nvPr/>
        </p:nvSpPr>
        <p:spPr bwMode="auto">
          <a:xfrm>
            <a:off x="8677275" y="2512995"/>
            <a:ext cx="288925" cy="288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3592" name="Text Box 421"/>
          <p:cNvSpPr txBox="1">
            <a:spLocks noChangeArrowheads="1"/>
          </p:cNvSpPr>
          <p:nvPr/>
        </p:nvSpPr>
        <p:spPr bwMode="auto">
          <a:xfrm>
            <a:off x="7451725" y="928670"/>
            <a:ext cx="1468438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400" b="1" dirty="0" smtClean="0">
                <a:cs typeface="Times New Roman" pitchFamily="18" charset="0"/>
              </a:rPr>
              <a:t>Distribution</a:t>
            </a:r>
            <a:endParaRPr lang="en-GB" sz="1200" b="1" dirty="0">
              <a:cs typeface="Times New Roman" pitchFamily="18" charset="0"/>
            </a:endParaRPr>
          </a:p>
        </p:txBody>
      </p:sp>
      <p:sp>
        <p:nvSpPr>
          <p:cNvPr id="23593" name="AutoShape 422"/>
          <p:cNvSpPr>
            <a:spLocks/>
          </p:cNvSpPr>
          <p:nvPr/>
        </p:nvSpPr>
        <p:spPr bwMode="auto">
          <a:xfrm rot="-5400000">
            <a:off x="2519363" y="892157"/>
            <a:ext cx="287337" cy="2519363"/>
          </a:xfrm>
          <a:prstGeom prst="rightBrace">
            <a:avLst>
              <a:gd name="adj1" fmla="val 7306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fr-FR"/>
          </a:p>
        </p:txBody>
      </p:sp>
      <p:sp>
        <p:nvSpPr>
          <p:cNvPr id="23594" name="Text Box 423"/>
          <p:cNvSpPr txBox="1">
            <a:spLocks noChangeArrowheads="1"/>
          </p:cNvSpPr>
          <p:nvPr/>
        </p:nvSpPr>
        <p:spPr bwMode="auto">
          <a:xfrm>
            <a:off x="1979613" y="1649395"/>
            <a:ext cx="2305050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400" b="1" dirty="0" smtClean="0">
                <a:cs typeface="Times New Roman" pitchFamily="18" charset="0"/>
              </a:rPr>
              <a:t>Molecular growth </a:t>
            </a:r>
            <a:endParaRPr lang="en-GB" sz="12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67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Competition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525" y="1085850"/>
            <a:ext cx="8229600" cy="4525963"/>
          </a:xfrm>
        </p:spPr>
        <p:txBody>
          <a:bodyPr/>
          <a:lstStyle/>
          <a:p>
            <a:r>
              <a:rPr lang="fr-FR" sz="2800" dirty="0" err="1" smtClean="0"/>
              <a:t>Neutral</a:t>
            </a:r>
            <a:r>
              <a:rPr lang="fr-FR" sz="2800" dirty="0" smtClean="0"/>
              <a:t> </a:t>
            </a:r>
            <a:r>
              <a:rPr lang="fr-FR" sz="2800" dirty="0" err="1" smtClean="0"/>
              <a:t>species</a:t>
            </a:r>
            <a:r>
              <a:rPr lang="fr-FR" sz="2800" dirty="0" smtClean="0"/>
              <a:t> : </a:t>
            </a:r>
          </a:p>
          <a:p>
            <a:pPr lvl="1"/>
            <a:r>
              <a:rPr lang="fr-FR" sz="2400" dirty="0" smtClean="0"/>
              <a:t>diffusion </a:t>
            </a:r>
            <a:r>
              <a:rPr lang="fr-FR" sz="2400" dirty="0" err="1" smtClean="0"/>
              <a:t>is</a:t>
            </a:r>
            <a:r>
              <a:rPr lang="fr-FR" sz="2400" dirty="0" smtClean="0"/>
              <a:t> high</a:t>
            </a:r>
          </a:p>
          <a:p>
            <a:pPr lvl="1"/>
            <a:r>
              <a:rPr lang="fr-FR" sz="2400" dirty="0" smtClean="0"/>
              <a:t>High rate of </a:t>
            </a:r>
            <a:r>
              <a:rPr lang="fr-FR" sz="2400" dirty="0" err="1" smtClean="0"/>
              <a:t>losses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makes</a:t>
            </a:r>
            <a:r>
              <a:rPr lang="fr-FR" sz="2400" dirty="0" smtClean="0"/>
              <a:t> </a:t>
            </a:r>
            <a:r>
              <a:rPr lang="fr-FR" sz="2400" dirty="0" err="1" smtClean="0"/>
              <a:t>their</a:t>
            </a:r>
            <a:r>
              <a:rPr lang="fr-FR" sz="2400" dirty="0" smtClean="0"/>
              <a:t> </a:t>
            </a:r>
            <a:r>
              <a:rPr lang="fr-FR" sz="2400" dirty="0" err="1" smtClean="0"/>
              <a:t>growth</a:t>
            </a:r>
            <a:r>
              <a:rPr lang="fr-FR" sz="2400" dirty="0" smtClean="0"/>
              <a:t> inefficient</a:t>
            </a:r>
          </a:p>
          <a:p>
            <a:pPr lvl="1"/>
            <a:endParaRPr lang="fr-FR" sz="2400" dirty="0" smtClean="0"/>
          </a:p>
          <a:p>
            <a:pPr lvl="1" algn="ctr"/>
            <a:r>
              <a:rPr lang="fr-FR" sz="2400" dirty="0" smtClean="0"/>
              <a:t>&gt;</a:t>
            </a:r>
            <a:r>
              <a:rPr lang="fr-FR" sz="2400" dirty="0" smtClean="0">
                <a:solidFill>
                  <a:srgbClr val="C00000"/>
                </a:solidFill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</a:rPr>
              <a:t>Thermodynamics</a:t>
            </a:r>
            <a:r>
              <a:rPr lang="fr-FR" sz="2400" dirty="0" smtClean="0">
                <a:solidFill>
                  <a:srgbClr val="C00000"/>
                </a:solidFill>
              </a:rPr>
              <a:t> (CNT) </a:t>
            </a:r>
            <a:r>
              <a:rPr lang="fr-FR" sz="2400" dirty="0" err="1" smtClean="0">
                <a:solidFill>
                  <a:srgbClr val="C00000"/>
                </a:solidFill>
              </a:rPr>
              <a:t>cannot</a:t>
            </a:r>
            <a:r>
              <a:rPr lang="fr-FR" sz="2400" dirty="0" smtClean="0">
                <a:solidFill>
                  <a:srgbClr val="C00000"/>
                </a:solidFill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</a:rPr>
              <a:t>be</a:t>
            </a:r>
            <a:r>
              <a:rPr lang="fr-FR" sz="2400" dirty="0" smtClean="0">
                <a:solidFill>
                  <a:srgbClr val="C00000"/>
                </a:solidFill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</a:rPr>
              <a:t>used</a:t>
            </a:r>
            <a:r>
              <a:rPr lang="fr-FR" sz="2400" dirty="0" smtClean="0">
                <a:solidFill>
                  <a:srgbClr val="C00000"/>
                </a:solidFill>
              </a:rPr>
              <a:t> in plasma</a:t>
            </a:r>
          </a:p>
          <a:p>
            <a:pPr lvl="1" algn="ctr"/>
            <a:endParaRPr lang="fr-FR" sz="24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fr-FR" sz="2400" dirty="0" err="1" smtClean="0"/>
              <a:t>Usually</a:t>
            </a:r>
            <a:r>
              <a:rPr lang="fr-FR" sz="2400" dirty="0" smtClean="0"/>
              <a:t> in </a:t>
            </a:r>
            <a:r>
              <a:rPr lang="fr-FR" sz="2400" dirty="0" err="1" smtClean="0"/>
              <a:t>laboratory</a:t>
            </a:r>
            <a:r>
              <a:rPr lang="fr-FR" sz="2400" dirty="0" smtClean="0"/>
              <a:t> plasmas </a:t>
            </a:r>
            <a:r>
              <a:rPr lang="fr-FR" sz="2400" dirty="0" err="1" smtClean="0"/>
              <a:t>nucleation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only</a:t>
            </a:r>
            <a:r>
              <a:rPr lang="fr-FR" sz="2400" dirty="0" smtClean="0"/>
              <a:t> possible if a </a:t>
            </a:r>
            <a:r>
              <a:rPr lang="fr-FR" sz="2400" dirty="0" err="1" smtClean="0"/>
              <a:t>trapping</a:t>
            </a:r>
            <a:r>
              <a:rPr lang="fr-FR" sz="2400" dirty="0" smtClean="0"/>
              <a:t> </a:t>
            </a:r>
            <a:r>
              <a:rPr lang="fr-FR" sz="2400" dirty="0" err="1" smtClean="0"/>
              <a:t>mechanism</a:t>
            </a:r>
            <a:r>
              <a:rPr lang="fr-FR" sz="2400" dirty="0" smtClean="0"/>
              <a:t> </a:t>
            </a:r>
            <a:r>
              <a:rPr lang="fr-FR" sz="2400" dirty="0" err="1" smtClean="0"/>
              <a:t>exist</a:t>
            </a:r>
            <a:r>
              <a:rPr lang="fr-FR" sz="2400" dirty="0" err="1"/>
              <a:t>s</a:t>
            </a:r>
            <a:endParaRPr lang="fr-FR" sz="2400" dirty="0" smtClean="0"/>
          </a:p>
          <a:p>
            <a:pPr lvl="1">
              <a:buFont typeface="Symbol"/>
              <a:buChar char="Þ"/>
            </a:pPr>
            <a:r>
              <a:rPr lang="fr-FR" sz="2400" dirty="0" err="1" smtClean="0"/>
              <a:t>increase</a:t>
            </a:r>
            <a:r>
              <a:rPr lang="fr-FR" sz="2400" dirty="0" smtClean="0"/>
              <a:t> the </a:t>
            </a:r>
            <a:r>
              <a:rPr lang="fr-FR" sz="2400" dirty="0" err="1" smtClean="0"/>
              <a:t>residence</a:t>
            </a:r>
            <a:r>
              <a:rPr lang="fr-FR" sz="2400" dirty="0" smtClean="0"/>
              <a:t> time of </a:t>
            </a:r>
            <a:r>
              <a:rPr lang="fr-FR" sz="2400" dirty="0" err="1" smtClean="0"/>
              <a:t>some</a:t>
            </a:r>
            <a:r>
              <a:rPr lang="fr-FR" sz="2400" dirty="0" smtClean="0"/>
              <a:t> </a:t>
            </a:r>
            <a:r>
              <a:rPr lang="fr-FR" sz="2400" dirty="0" err="1" smtClean="0"/>
              <a:t>species</a:t>
            </a:r>
            <a:r>
              <a:rPr lang="fr-FR" sz="2400" dirty="0" smtClean="0"/>
              <a:t> </a:t>
            </a:r>
          </a:p>
          <a:p>
            <a:pPr lvl="1">
              <a:buFont typeface="Symbol"/>
              <a:buChar char="Þ"/>
            </a:pPr>
            <a:r>
              <a:rPr lang="fr-FR" sz="2400" dirty="0" err="1" smtClean="0"/>
              <a:t>Enable</a:t>
            </a:r>
            <a:r>
              <a:rPr lang="fr-FR" sz="2400" dirty="0" smtClean="0"/>
              <a:t> </a:t>
            </a:r>
            <a:r>
              <a:rPr lang="fr-FR" sz="2400" dirty="0" err="1" smtClean="0"/>
              <a:t>molecular</a:t>
            </a:r>
            <a:r>
              <a:rPr lang="fr-FR" sz="2400" dirty="0" smtClean="0"/>
              <a:t> </a:t>
            </a:r>
            <a:r>
              <a:rPr lang="fr-FR" sz="2400" dirty="0" err="1" smtClean="0"/>
              <a:t>growth</a:t>
            </a:r>
            <a:r>
              <a:rPr lang="fr-FR" sz="2400" dirty="0" smtClean="0"/>
              <a:t> </a:t>
            </a:r>
          </a:p>
          <a:p>
            <a:pPr lvl="1" algn="ctr"/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7C98-FB94-4B7D-BF08-05C49AC5BFEE}" type="slidenum">
              <a:rPr lang="en-US" smtClean="0"/>
              <a:pPr/>
              <a:t>4</a:t>
            </a:fld>
            <a:endParaRPr 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2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Control of </a:t>
            </a:r>
            <a:r>
              <a:rPr lang="fr-FR" dirty="0" err="1" smtClean="0"/>
              <a:t>residence</a:t>
            </a:r>
            <a:r>
              <a:rPr lang="fr-FR" dirty="0" smtClean="0"/>
              <a:t> time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825" y="933450"/>
            <a:ext cx="8229600" cy="4525963"/>
          </a:xfrm>
        </p:spPr>
        <p:txBody>
          <a:bodyPr/>
          <a:lstStyle/>
          <a:p>
            <a:r>
              <a:rPr lang="fr-FR" sz="2400" dirty="0" err="1" smtClean="0"/>
              <a:t>Trapping</a:t>
            </a:r>
            <a:r>
              <a:rPr lang="fr-FR" sz="2400" dirty="0" smtClean="0"/>
              <a:t> </a:t>
            </a:r>
          </a:p>
          <a:p>
            <a:pPr lvl="1"/>
            <a:r>
              <a:rPr lang="fr-FR" sz="2000" dirty="0" err="1" smtClean="0"/>
              <a:t>Electrostatic</a:t>
            </a:r>
            <a:r>
              <a:rPr lang="fr-FR" sz="2000" dirty="0" smtClean="0"/>
              <a:t> : </a:t>
            </a:r>
            <a:r>
              <a:rPr lang="fr-FR" sz="2000" dirty="0" err="1" smtClean="0"/>
              <a:t>negative</a:t>
            </a:r>
            <a:r>
              <a:rPr lang="fr-FR" sz="2000" dirty="0" smtClean="0"/>
              <a:t> </a:t>
            </a:r>
            <a:r>
              <a:rPr lang="fr-FR" sz="2000" dirty="0" err="1" smtClean="0"/>
              <a:t>species</a:t>
            </a:r>
            <a:endParaRPr lang="fr-FR" sz="2000" dirty="0" smtClean="0"/>
          </a:p>
          <a:p>
            <a:pPr lvl="1"/>
            <a:r>
              <a:rPr lang="fr-FR" sz="2000" dirty="0" smtClean="0"/>
              <a:t>B </a:t>
            </a:r>
            <a:r>
              <a:rPr lang="fr-FR" sz="2000" dirty="0" err="1" smtClean="0"/>
              <a:t>field</a:t>
            </a:r>
            <a:r>
              <a:rPr lang="fr-FR" sz="2000" dirty="0" smtClean="0"/>
              <a:t> : positive </a:t>
            </a:r>
            <a:r>
              <a:rPr lang="fr-FR" sz="2000" dirty="0" err="1" smtClean="0"/>
              <a:t>species</a:t>
            </a:r>
            <a:endParaRPr lang="fr-FR" sz="2000" dirty="0" smtClean="0"/>
          </a:p>
          <a:p>
            <a:pPr lvl="1"/>
            <a:r>
              <a:rPr lang="fr-FR" sz="2000" dirty="0" smtClean="0"/>
              <a:t>Flow : </a:t>
            </a:r>
            <a:r>
              <a:rPr lang="fr-FR" sz="2000" dirty="0" err="1" smtClean="0"/>
              <a:t>neutral</a:t>
            </a:r>
            <a:r>
              <a:rPr lang="fr-FR" sz="2000" dirty="0" smtClean="0"/>
              <a:t> </a:t>
            </a:r>
            <a:r>
              <a:rPr lang="fr-FR" sz="2000" dirty="0" err="1" smtClean="0"/>
              <a:t>species</a:t>
            </a:r>
            <a:endParaRPr lang="fr-FR" sz="2000" dirty="0" smtClean="0"/>
          </a:p>
          <a:p>
            <a:endParaRPr lang="fr-FR" sz="2800" dirty="0"/>
          </a:p>
          <a:p>
            <a:pPr>
              <a:buFont typeface="Symbol"/>
              <a:buChar char="Þ"/>
            </a:pPr>
            <a:r>
              <a:rPr lang="fr-FR" sz="2400" b="1" dirty="0" err="1" smtClean="0">
                <a:solidFill>
                  <a:srgbClr val="C00000"/>
                </a:solidFill>
              </a:rPr>
              <a:t>Need</a:t>
            </a:r>
            <a:r>
              <a:rPr lang="fr-FR" sz="2400" b="1" dirty="0" smtClean="0">
                <a:solidFill>
                  <a:srgbClr val="C00000"/>
                </a:solidFill>
              </a:rPr>
              <a:t> </a:t>
            </a:r>
            <a:r>
              <a:rPr lang="fr-FR" sz="2400" b="1" dirty="0">
                <a:solidFill>
                  <a:srgbClr val="C00000"/>
                </a:solidFill>
              </a:rPr>
              <a:t>to </a:t>
            </a:r>
            <a:r>
              <a:rPr lang="fr-FR" sz="2400" b="1" dirty="0" err="1">
                <a:solidFill>
                  <a:srgbClr val="C00000"/>
                </a:solidFill>
              </a:rPr>
              <a:t>consider</a:t>
            </a:r>
            <a:r>
              <a:rPr lang="fr-FR" sz="2400" b="1" dirty="0">
                <a:solidFill>
                  <a:srgbClr val="C00000"/>
                </a:solidFill>
              </a:rPr>
              <a:t> all </a:t>
            </a:r>
            <a:r>
              <a:rPr lang="fr-FR" sz="2400" b="1" dirty="0" err="1">
                <a:solidFill>
                  <a:srgbClr val="C00000"/>
                </a:solidFill>
              </a:rPr>
              <a:t>phenomena</a:t>
            </a:r>
            <a:r>
              <a:rPr lang="fr-FR" sz="2400" b="1" dirty="0">
                <a:solidFill>
                  <a:srgbClr val="C00000"/>
                </a:solidFill>
              </a:rPr>
              <a:t> and </a:t>
            </a:r>
            <a:r>
              <a:rPr lang="fr-FR" sz="2400" b="1" dirty="0" err="1">
                <a:solidFill>
                  <a:srgbClr val="C00000"/>
                </a:solidFill>
              </a:rPr>
              <a:t>their</a:t>
            </a:r>
            <a:r>
              <a:rPr lang="fr-FR" sz="2400" b="1" dirty="0">
                <a:solidFill>
                  <a:srgbClr val="C00000"/>
                </a:solidFill>
              </a:rPr>
              <a:t> </a:t>
            </a:r>
            <a:r>
              <a:rPr lang="fr-FR" sz="2400" b="1" dirty="0" err="1">
                <a:solidFill>
                  <a:srgbClr val="C00000"/>
                </a:solidFill>
              </a:rPr>
              <a:t>competition</a:t>
            </a:r>
            <a:r>
              <a:rPr lang="fr-FR" sz="2400" b="1" dirty="0">
                <a:solidFill>
                  <a:srgbClr val="C00000"/>
                </a:solidFill>
              </a:rPr>
              <a:t>  </a:t>
            </a:r>
            <a:r>
              <a:rPr lang="fr-FR" sz="2400" dirty="0"/>
              <a:t>( production, </a:t>
            </a:r>
            <a:r>
              <a:rPr lang="fr-FR" sz="2400" dirty="0" err="1"/>
              <a:t>agregation</a:t>
            </a:r>
            <a:r>
              <a:rPr lang="fr-FR" sz="2400" dirty="0"/>
              <a:t>, diffusion, </a:t>
            </a:r>
            <a:r>
              <a:rPr lang="fr-FR" sz="2400" dirty="0" err="1"/>
              <a:t>charging</a:t>
            </a:r>
            <a:r>
              <a:rPr lang="fr-FR" sz="2400" dirty="0"/>
              <a:t>, E/B transport</a:t>
            </a:r>
            <a:r>
              <a:rPr lang="fr-FR" sz="2400" dirty="0" smtClean="0"/>
              <a:t>)</a:t>
            </a:r>
          </a:p>
          <a:p>
            <a:pPr>
              <a:buFont typeface="Symbol"/>
              <a:buChar char="Þ"/>
            </a:pPr>
            <a:endParaRPr lang="fr-FR" sz="2400" dirty="0"/>
          </a:p>
          <a:p>
            <a:r>
              <a:rPr lang="fr-FR" sz="2400" dirty="0" err="1"/>
              <a:t>Evaluate</a:t>
            </a:r>
            <a:r>
              <a:rPr lang="fr-FR" sz="2400" dirty="0"/>
              <a:t> </a:t>
            </a:r>
            <a:r>
              <a:rPr lang="fr-FR" sz="2400" b="1" dirty="0" err="1"/>
              <a:t>characteristic</a:t>
            </a:r>
            <a:r>
              <a:rPr lang="fr-FR" sz="2400" b="1" dirty="0"/>
              <a:t> times </a:t>
            </a:r>
            <a:r>
              <a:rPr lang="fr-FR" sz="2400" dirty="0"/>
              <a:t>of </a:t>
            </a:r>
            <a:r>
              <a:rPr lang="fr-FR" sz="2400" dirty="0" err="1"/>
              <a:t>these</a:t>
            </a:r>
            <a:r>
              <a:rPr lang="fr-FR" sz="2400" dirty="0"/>
              <a:t> </a:t>
            </a:r>
            <a:r>
              <a:rPr lang="fr-FR" sz="2400" dirty="0" err="1"/>
              <a:t>different</a:t>
            </a:r>
            <a:r>
              <a:rPr lang="fr-FR" sz="2400" dirty="0"/>
              <a:t> </a:t>
            </a:r>
            <a:r>
              <a:rPr lang="fr-FR" sz="2400" dirty="0" err="1"/>
              <a:t>process</a:t>
            </a:r>
            <a:r>
              <a:rPr lang="fr-FR" sz="2400" dirty="0"/>
              <a:t> </a:t>
            </a:r>
            <a:r>
              <a:rPr lang="fr-FR" sz="2400" b="1" dirty="0"/>
              <a:t>as </a:t>
            </a:r>
            <a:r>
              <a:rPr lang="fr-FR" sz="2400" b="1" dirty="0" err="1"/>
              <a:t>function</a:t>
            </a:r>
            <a:r>
              <a:rPr lang="fr-FR" sz="2400" b="1" dirty="0"/>
              <a:t> of the scenario </a:t>
            </a:r>
            <a:r>
              <a:rPr lang="fr-FR" sz="2400" dirty="0" err="1"/>
              <a:t>considered</a:t>
            </a:r>
            <a:endParaRPr lang="fr-FR" sz="2400" dirty="0"/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7C98-FB94-4B7D-BF08-05C49AC5BFEE}" type="slidenum">
              <a:rPr lang="en-US" smtClean="0"/>
              <a:pPr/>
              <a:t>5</a:t>
            </a:fld>
            <a:endParaRPr 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Molecular</a:t>
            </a:r>
            <a:r>
              <a:rPr lang="fr-FR" dirty="0" smtClean="0"/>
              <a:t> </a:t>
            </a:r>
            <a:r>
              <a:rPr lang="fr-FR" dirty="0" err="1" smtClean="0"/>
              <a:t>species</a:t>
            </a:r>
            <a:r>
              <a:rPr lang="fr-FR" dirty="0" smtClean="0"/>
              <a:t> production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950" y="30509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 err="1" smtClean="0">
                <a:solidFill>
                  <a:srgbClr val="C00000"/>
                </a:solidFill>
              </a:rPr>
              <a:t>Dropplet</a:t>
            </a:r>
            <a:r>
              <a:rPr lang="fr-FR" sz="2400" dirty="0" smtClean="0">
                <a:solidFill>
                  <a:srgbClr val="C00000"/>
                </a:solidFill>
              </a:rPr>
              <a:t> </a:t>
            </a:r>
            <a:r>
              <a:rPr lang="fr-FR" sz="2400" dirty="0" err="1" smtClean="0">
                <a:solidFill>
                  <a:srgbClr val="C00000"/>
                </a:solidFill>
              </a:rPr>
              <a:t>evaporation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7C98-FB94-4B7D-BF08-05C49AC5BFEE}" type="slidenum">
              <a:rPr lang="en-US" smtClean="0"/>
              <a:pPr/>
              <a:t>6</a:t>
            </a:fld>
            <a:endParaRPr lang="en-US" dirty="0">
              <a:solidFill>
                <a:srgbClr val="333399"/>
              </a:solidFill>
            </a:endParaRPr>
          </a:p>
        </p:txBody>
      </p:sp>
      <p:grpSp>
        <p:nvGrpSpPr>
          <p:cNvPr id="53" name="Groupe 52"/>
          <p:cNvGrpSpPr/>
          <p:nvPr/>
        </p:nvGrpSpPr>
        <p:grpSpPr>
          <a:xfrm>
            <a:off x="1011288" y="1111170"/>
            <a:ext cx="1901824" cy="1652588"/>
            <a:chOff x="601713" y="1215778"/>
            <a:chExt cx="1901824" cy="165258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601713" y="1788866"/>
              <a:ext cx="215900" cy="10795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grpSp>
          <p:nvGrpSpPr>
            <p:cNvPr id="52" name="Groupe 51"/>
            <p:cNvGrpSpPr/>
            <p:nvPr/>
          </p:nvGrpSpPr>
          <p:grpSpPr>
            <a:xfrm>
              <a:off x="889050" y="1215778"/>
              <a:ext cx="1614487" cy="1644650"/>
              <a:chOff x="889050" y="1215778"/>
              <a:chExt cx="1614487" cy="1644650"/>
            </a:xfrm>
          </p:grpSpPr>
          <p:sp>
            <p:nvSpPr>
              <p:cNvPr id="7" name="AutoShape 10"/>
              <p:cNvSpPr>
                <a:spLocks noChangeArrowheads="1"/>
              </p:cNvSpPr>
              <p:nvPr/>
            </p:nvSpPr>
            <p:spPr bwMode="auto">
              <a:xfrm>
                <a:off x="889050" y="2277816"/>
                <a:ext cx="647700" cy="144463"/>
              </a:xfrm>
              <a:prstGeom prst="rightArrow">
                <a:avLst>
                  <a:gd name="adj1" fmla="val 50000"/>
                  <a:gd name="adj2" fmla="val 112088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8" name="Text Box 11"/>
              <p:cNvSpPr txBox="1">
                <a:spLocks noChangeArrowheads="1"/>
              </p:cNvSpPr>
              <p:nvPr/>
            </p:nvSpPr>
            <p:spPr bwMode="auto">
              <a:xfrm>
                <a:off x="889050" y="2581028"/>
                <a:ext cx="341312" cy="279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r>
                  <a:rPr lang="en-GB" altLang="fr-FR" sz="1200" b="1" dirty="0" smtClean="0">
                    <a:latin typeface="Comic Sans MS" pitchFamily="66" charset="0"/>
                  </a:rPr>
                  <a:t>W</a:t>
                </a:r>
                <a:endParaRPr lang="en-GB" altLang="fr-FR" sz="1200" b="1" baseline="-25000" dirty="0">
                  <a:latin typeface="Comic Sans MS" pitchFamily="66" charset="0"/>
                </a:endParaRPr>
              </a:p>
            </p:txBody>
          </p:sp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 flipH="1">
                <a:off x="912863" y="1585666"/>
                <a:ext cx="68580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endParaRPr lang="fr-FR"/>
              </a:p>
            </p:txBody>
          </p:sp>
          <p:sp>
            <p:nvSpPr>
              <p:cNvPr id="10" name="Text Box 13"/>
              <p:cNvSpPr txBox="1">
                <a:spLocks noChangeArrowheads="1"/>
              </p:cNvSpPr>
              <p:nvPr/>
            </p:nvSpPr>
            <p:spPr bwMode="auto">
              <a:xfrm>
                <a:off x="1070025" y="1215778"/>
                <a:ext cx="960437" cy="279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r>
                  <a:rPr lang="fr-FR" altLang="fr-FR" sz="1200" b="1" dirty="0" err="1" smtClean="0">
                    <a:solidFill>
                      <a:srgbClr val="C00000"/>
                    </a:solidFill>
                    <a:latin typeface="Comic Sans MS" pitchFamily="66" charset="0"/>
                  </a:rPr>
                  <a:t>Sputtering</a:t>
                </a:r>
                <a:endParaRPr lang="fr-FR" altLang="fr-FR" sz="1200" b="1" dirty="0" smtClean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1" name="Oval 14"/>
              <p:cNvSpPr>
                <a:spLocks noChangeArrowheads="1"/>
              </p:cNvSpPr>
              <p:nvPr/>
            </p:nvSpPr>
            <p:spPr bwMode="auto">
              <a:xfrm>
                <a:off x="1566913" y="2149228"/>
                <a:ext cx="144462" cy="1444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2" name="Oval 15"/>
              <p:cNvSpPr>
                <a:spLocks noChangeArrowheads="1"/>
              </p:cNvSpPr>
              <p:nvPr/>
            </p:nvSpPr>
            <p:spPr bwMode="auto">
              <a:xfrm>
                <a:off x="1784400" y="2149228"/>
                <a:ext cx="144462" cy="1444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3" name="Oval 16"/>
              <p:cNvSpPr>
                <a:spLocks noChangeArrowheads="1"/>
              </p:cNvSpPr>
              <p:nvPr/>
            </p:nvSpPr>
            <p:spPr bwMode="auto">
              <a:xfrm>
                <a:off x="1998713" y="2149228"/>
                <a:ext cx="144462" cy="1444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4" name="Oval 17"/>
              <p:cNvSpPr>
                <a:spLocks noChangeArrowheads="1"/>
              </p:cNvSpPr>
              <p:nvPr/>
            </p:nvSpPr>
            <p:spPr bwMode="auto">
              <a:xfrm>
                <a:off x="2214613" y="2149228"/>
                <a:ext cx="144462" cy="1444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5" name="Oval 18"/>
              <p:cNvSpPr>
                <a:spLocks noChangeArrowheads="1"/>
              </p:cNvSpPr>
              <p:nvPr/>
            </p:nvSpPr>
            <p:spPr bwMode="auto">
              <a:xfrm>
                <a:off x="1678038" y="2365128"/>
                <a:ext cx="144462" cy="1444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6" name="Oval 19"/>
              <p:cNvSpPr>
                <a:spLocks noChangeArrowheads="1"/>
              </p:cNvSpPr>
              <p:nvPr/>
            </p:nvSpPr>
            <p:spPr bwMode="auto">
              <a:xfrm>
                <a:off x="1927275" y="2365128"/>
                <a:ext cx="144462" cy="1444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7" name="Oval 20"/>
              <p:cNvSpPr>
                <a:spLocks noChangeArrowheads="1"/>
              </p:cNvSpPr>
              <p:nvPr/>
            </p:nvSpPr>
            <p:spPr bwMode="auto">
              <a:xfrm>
                <a:off x="2143175" y="2365128"/>
                <a:ext cx="144462" cy="1444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18" name="Oval 21"/>
              <p:cNvSpPr>
                <a:spLocks noChangeArrowheads="1"/>
              </p:cNvSpPr>
              <p:nvPr/>
            </p:nvSpPr>
            <p:spPr bwMode="auto">
              <a:xfrm>
                <a:off x="2359075" y="2365128"/>
                <a:ext cx="144462" cy="1444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47" name="Text Box 50"/>
              <p:cNvSpPr txBox="1">
                <a:spLocks noChangeArrowheads="1"/>
              </p:cNvSpPr>
              <p:nvPr/>
            </p:nvSpPr>
            <p:spPr bwMode="auto">
              <a:xfrm>
                <a:off x="1249413" y="1788866"/>
                <a:ext cx="1076325" cy="2971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120000"/>
                  </a:lnSpc>
                </a:pPr>
                <a:r>
                  <a:rPr lang="en-GB" altLang="fr-FR" sz="1200" dirty="0">
                    <a:latin typeface="Comic Sans MS" pitchFamily="66" charset="0"/>
                  </a:rPr>
                  <a:t>Chemistry</a:t>
                </a:r>
              </a:p>
            </p:txBody>
          </p:sp>
        </p:grpSp>
      </p:grpSp>
      <p:sp>
        <p:nvSpPr>
          <p:cNvPr id="54" name="ZoneTexte 53"/>
          <p:cNvSpPr txBox="1"/>
          <p:nvPr/>
        </p:nvSpPr>
        <p:spPr>
          <a:xfrm>
            <a:off x="4810125" y="1111170"/>
            <a:ext cx="40046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C00000"/>
                </a:solidFill>
              </a:rPr>
              <a:t>Sputtering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</a:p>
          <a:p>
            <a:r>
              <a:rPr lang="fr-FR" dirty="0"/>
              <a:t>	</a:t>
            </a:r>
            <a:r>
              <a:rPr lang="fr-FR" dirty="0" smtClean="0"/>
              <a:t>by HE/D ions</a:t>
            </a:r>
          </a:p>
          <a:p>
            <a:r>
              <a:rPr lang="fr-FR" dirty="0"/>
              <a:t>	</a:t>
            </a:r>
            <a:r>
              <a:rPr lang="fr-FR" dirty="0" smtClean="0"/>
              <a:t>by High-Z </a:t>
            </a:r>
            <a:r>
              <a:rPr lang="fr-FR" dirty="0" err="1" smtClean="0"/>
              <a:t>seeding</a:t>
            </a:r>
            <a:r>
              <a:rPr lang="fr-FR" dirty="0" smtClean="0"/>
              <a:t> ions</a:t>
            </a:r>
            <a:endParaRPr lang="fr-FR" dirty="0"/>
          </a:p>
        </p:txBody>
      </p:sp>
      <p:sp>
        <p:nvSpPr>
          <p:cNvPr id="55" name="Ellipse 54"/>
          <p:cNvSpPr/>
          <p:nvPr/>
        </p:nvSpPr>
        <p:spPr>
          <a:xfrm>
            <a:off x="1439491" y="4243502"/>
            <a:ext cx="1440706" cy="1400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W</a:t>
            </a:r>
          </a:p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liquid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 flipV="1">
            <a:off x="2441674" y="3905364"/>
            <a:ext cx="143669" cy="314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 flipV="1">
            <a:off x="2828602" y="4350770"/>
            <a:ext cx="406301" cy="1571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>
            <a:off x="2981374" y="4943704"/>
            <a:ext cx="40630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2828603" y="5381740"/>
            <a:ext cx="406301" cy="1808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>
            <a:off x="2528688" y="5610454"/>
            <a:ext cx="167731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H="1">
            <a:off x="2198788" y="5781904"/>
            <a:ext cx="50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>
            <a:off x="1665338" y="5662956"/>
            <a:ext cx="133450" cy="2903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H="1">
            <a:off x="1227188" y="5465255"/>
            <a:ext cx="279028" cy="1977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H="1">
            <a:off x="1011288" y="4943704"/>
            <a:ext cx="35541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 flipV="1">
            <a:off x="1119238" y="4243502"/>
            <a:ext cx="285657" cy="2644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flipH="1" flipV="1">
            <a:off x="1639937" y="3905364"/>
            <a:ext cx="168230" cy="314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ZoneTexte 79"/>
          <p:cNvSpPr txBox="1"/>
          <p:nvPr/>
        </p:nvSpPr>
        <p:spPr>
          <a:xfrm>
            <a:off x="3524250" y="4223432"/>
            <a:ext cx="972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W gaz</a:t>
            </a:r>
            <a:endParaRPr lang="fr-FR" dirty="0"/>
          </a:p>
        </p:txBody>
      </p:sp>
      <p:sp>
        <p:nvSpPr>
          <p:cNvPr id="81" name="ZoneTexte 80"/>
          <p:cNvSpPr txBox="1"/>
          <p:nvPr/>
        </p:nvSpPr>
        <p:spPr>
          <a:xfrm>
            <a:off x="6181725" y="4243502"/>
            <a:ext cx="2659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Expansion of W </a:t>
            </a:r>
            <a:r>
              <a:rPr lang="fr-FR" dirty="0" err="1" smtClean="0"/>
              <a:t>gas</a:t>
            </a:r>
            <a:endParaRPr lang="fr-FR" dirty="0"/>
          </a:p>
        </p:txBody>
      </p:sp>
      <p:sp>
        <p:nvSpPr>
          <p:cNvPr id="82" name="ZoneTexte 81"/>
          <p:cNvSpPr txBox="1"/>
          <p:nvPr/>
        </p:nvSpPr>
        <p:spPr>
          <a:xfrm>
            <a:off x="5351940" y="2476420"/>
            <a:ext cx="3462807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Interaction </a:t>
            </a:r>
            <a:r>
              <a:rPr lang="fr-FR" dirty="0" err="1" smtClean="0"/>
              <a:t>with</a:t>
            </a:r>
            <a:r>
              <a:rPr lang="fr-FR" dirty="0" smtClean="0"/>
              <a:t> the group 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5735858" y="4910550"/>
            <a:ext cx="2694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Under </a:t>
            </a:r>
            <a:r>
              <a:rPr lang="fr-FR" dirty="0" err="1" smtClean="0">
                <a:solidFill>
                  <a:srgbClr val="C00000"/>
                </a:solidFill>
              </a:rPr>
              <a:t>development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Molecular</a:t>
            </a:r>
            <a:r>
              <a:rPr lang="fr-FR" dirty="0" smtClean="0"/>
              <a:t> </a:t>
            </a:r>
            <a:r>
              <a:rPr lang="fr-FR" dirty="0" err="1" smtClean="0"/>
              <a:t>growth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8" y="1442332"/>
            <a:ext cx="5010149" cy="4525963"/>
          </a:xfrm>
        </p:spPr>
        <p:txBody>
          <a:bodyPr/>
          <a:lstStyle/>
          <a:p>
            <a:pPr lvl="1"/>
            <a:r>
              <a:rPr lang="fr-FR" sz="2400" dirty="0" err="1" smtClean="0">
                <a:solidFill>
                  <a:schemeClr val="bg2"/>
                </a:solidFill>
              </a:rPr>
              <a:t>Neutrals</a:t>
            </a:r>
            <a:r>
              <a:rPr lang="fr-FR" sz="2400" dirty="0" smtClean="0">
                <a:solidFill>
                  <a:schemeClr val="bg2"/>
                </a:solidFill>
              </a:rPr>
              <a:t> : </a:t>
            </a:r>
            <a:r>
              <a:rPr lang="fr-FR" sz="2400" dirty="0" err="1" smtClean="0">
                <a:solidFill>
                  <a:schemeClr val="bg2"/>
                </a:solidFill>
              </a:rPr>
              <a:t>Agregation</a:t>
            </a:r>
            <a:r>
              <a:rPr lang="fr-FR" sz="2400" dirty="0" smtClean="0">
                <a:solidFill>
                  <a:schemeClr val="bg2"/>
                </a:solidFill>
              </a:rPr>
              <a:t> rate </a:t>
            </a:r>
            <a:r>
              <a:rPr lang="fr-FR" sz="2400" dirty="0" err="1" smtClean="0">
                <a:solidFill>
                  <a:schemeClr val="bg2"/>
                </a:solidFill>
              </a:rPr>
              <a:t>computed</a:t>
            </a:r>
            <a:r>
              <a:rPr lang="fr-FR" sz="2400" dirty="0" smtClean="0">
                <a:solidFill>
                  <a:schemeClr val="bg2"/>
                </a:solidFill>
              </a:rPr>
              <a:t> by DM 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 smtClean="0"/>
              <a:t>But </a:t>
            </a:r>
            <a:r>
              <a:rPr lang="fr-FR" sz="2400" dirty="0" err="1" smtClean="0"/>
              <a:t>ionization</a:t>
            </a:r>
            <a:r>
              <a:rPr lang="fr-FR" sz="2400" dirty="0" smtClean="0"/>
              <a:t> of W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highly</a:t>
            </a:r>
            <a:r>
              <a:rPr lang="fr-FR" sz="2400" dirty="0" smtClean="0"/>
              <a:t> probable</a:t>
            </a:r>
          </a:p>
          <a:p>
            <a:pPr lvl="1"/>
            <a:endParaRPr lang="fr-FR" sz="2400" dirty="0" smtClean="0"/>
          </a:p>
          <a:p>
            <a:pPr lvl="1"/>
            <a:r>
              <a:rPr lang="fr-FR" sz="2400" dirty="0" err="1"/>
              <a:t>W</a:t>
            </a:r>
            <a:r>
              <a:rPr lang="fr-FR" sz="2400" baseline="-25000" dirty="0" err="1"/>
              <a:t>m</a:t>
            </a:r>
            <a:r>
              <a:rPr lang="fr-FR" sz="2400" baseline="30000" dirty="0"/>
              <a:t>+</a:t>
            </a:r>
            <a:r>
              <a:rPr lang="fr-FR" sz="2400" dirty="0"/>
              <a:t> +</a:t>
            </a:r>
            <a:r>
              <a:rPr lang="fr-FR" sz="2400" dirty="0" smtClean="0"/>
              <a:t>W</a:t>
            </a:r>
            <a:r>
              <a:rPr lang="fr-FR" sz="2400" baseline="-25000" dirty="0" smtClean="0"/>
              <a:t>n</a:t>
            </a:r>
            <a:r>
              <a:rPr lang="fr-FR" sz="2400" baseline="30000" dirty="0" smtClean="0"/>
              <a:t>0    </a:t>
            </a:r>
          </a:p>
          <a:p>
            <a:pPr lvl="1"/>
            <a:endParaRPr lang="fr-FR" sz="2400" baseline="30000" dirty="0" smtClean="0"/>
          </a:p>
          <a:p>
            <a:pPr lvl="1"/>
            <a:r>
              <a:rPr lang="fr-FR" sz="2400" dirty="0" err="1"/>
              <a:t>W</a:t>
            </a:r>
            <a:r>
              <a:rPr lang="fr-FR" sz="2400" baseline="-25000" dirty="0" err="1"/>
              <a:t>m</a:t>
            </a:r>
            <a:r>
              <a:rPr lang="fr-FR" sz="2400" baseline="30000" dirty="0"/>
              <a:t>+</a:t>
            </a:r>
            <a:r>
              <a:rPr lang="fr-FR" sz="2400" dirty="0"/>
              <a:t> +</a:t>
            </a:r>
            <a:r>
              <a:rPr lang="fr-FR" sz="2400" dirty="0" err="1" smtClean="0"/>
              <a:t>W</a:t>
            </a:r>
            <a:r>
              <a:rPr lang="fr-FR" sz="2400" baseline="-25000" dirty="0" err="1" smtClean="0"/>
              <a:t>n</a:t>
            </a:r>
            <a:r>
              <a:rPr lang="fr-FR" sz="2400" baseline="30000" dirty="0" smtClean="0"/>
              <a:t>+    </a:t>
            </a:r>
            <a:endParaRPr lang="fr-FR" sz="2400" baseline="30000" dirty="0"/>
          </a:p>
          <a:p>
            <a:pPr lvl="1"/>
            <a:endParaRPr lang="fr-FR" sz="2400" dirty="0" smtClean="0"/>
          </a:p>
          <a:p>
            <a:pPr lvl="2"/>
            <a:endParaRPr lang="fr-FR" sz="2000" dirty="0"/>
          </a:p>
          <a:p>
            <a:pPr marL="457200" lvl="1" indent="0">
              <a:buNone/>
            </a:pPr>
            <a:r>
              <a:rPr lang="fr-FR" sz="2400" dirty="0" smtClean="0"/>
              <a:t> </a:t>
            </a:r>
            <a:endParaRPr lang="fr-FR" sz="2400" baseline="-25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7C98-FB94-4B7D-BF08-05C49AC5BFEE}" type="slidenum">
              <a:rPr lang="en-US" smtClean="0"/>
              <a:pPr/>
              <a:t>7</a:t>
            </a:fld>
            <a:endParaRPr lang="en-US" dirty="0">
              <a:solidFill>
                <a:srgbClr val="333399"/>
              </a:solidFill>
            </a:endParaRPr>
          </a:p>
        </p:txBody>
      </p:sp>
      <p:pic>
        <p:nvPicPr>
          <p:cNvPr id="201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731" y="1301323"/>
            <a:ext cx="3819525" cy="153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238500" y="885825"/>
            <a:ext cx="30116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W  -&gt; W</a:t>
            </a:r>
            <a:r>
              <a:rPr lang="fr-FR" b="1" baseline="-25000" dirty="0">
                <a:solidFill>
                  <a:srgbClr val="C00000"/>
                </a:solidFill>
              </a:rPr>
              <a:t>2</a:t>
            </a:r>
            <a:r>
              <a:rPr lang="fr-FR" b="1" dirty="0">
                <a:solidFill>
                  <a:srgbClr val="C00000"/>
                </a:solidFill>
              </a:rPr>
              <a:t> -&gt; …-&gt; </a:t>
            </a:r>
            <a:r>
              <a:rPr lang="fr-FR" b="1" dirty="0" err="1">
                <a:solidFill>
                  <a:srgbClr val="C00000"/>
                </a:solidFill>
              </a:rPr>
              <a:t>W</a:t>
            </a:r>
            <a:r>
              <a:rPr lang="fr-FR" b="1" baseline="-25000" dirty="0" err="1">
                <a:solidFill>
                  <a:srgbClr val="C00000"/>
                </a:solidFill>
              </a:rPr>
              <a:t>n</a:t>
            </a:r>
            <a:r>
              <a:rPr lang="fr-FR" b="1" baseline="-25000" dirty="0">
                <a:solidFill>
                  <a:srgbClr val="C00000"/>
                </a:solidFill>
              </a:rPr>
              <a:t>  </a:t>
            </a:r>
          </a:p>
          <a:p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81625" y="2874317"/>
            <a:ext cx="3462807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Interaction </a:t>
            </a:r>
            <a:r>
              <a:rPr lang="fr-FR" dirty="0" err="1" smtClean="0"/>
              <a:t>with</a:t>
            </a:r>
            <a:r>
              <a:rPr lang="fr-FR" dirty="0" smtClean="0"/>
              <a:t> the group </a:t>
            </a:r>
          </a:p>
          <a:p>
            <a:r>
              <a:rPr lang="fr-FR" dirty="0" smtClean="0"/>
              <a:t>( Probst) </a:t>
            </a: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4933950" y="2990850"/>
            <a:ext cx="295275" cy="345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381625" y="3905249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evaluation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447860" y="4452639"/>
            <a:ext cx="3195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Possible if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repulsion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2895600" y="4219575"/>
            <a:ext cx="2185987" cy="1905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2895599" y="5057775"/>
            <a:ext cx="2185987" cy="1905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952891" y="5438775"/>
            <a:ext cx="2071401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/>
              <a:t>Repulsion</a:t>
            </a:r>
            <a:r>
              <a:rPr lang="fr-FR" dirty="0" smtClean="0"/>
              <a:t> </a:t>
            </a:r>
            <a:r>
              <a:rPr lang="fr-FR" dirty="0" err="1" smtClean="0"/>
              <a:t>term</a:t>
            </a:r>
            <a:endParaRPr lang="fr-FR" dirty="0"/>
          </a:p>
        </p:txBody>
      </p:sp>
      <p:graphicFrame>
        <p:nvGraphicFramePr>
          <p:cNvPr id="18" name="Obje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854984"/>
              </p:ext>
            </p:extLst>
          </p:nvPr>
        </p:nvGraphicFramePr>
        <p:xfrm>
          <a:off x="5762018" y="5226486"/>
          <a:ext cx="216693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9" name="Equation" r:id="rId4" imgW="1625600" imgH="762000" progId="Equation.3">
                  <p:embed/>
                </p:oleObj>
              </mc:Choice>
              <mc:Fallback>
                <p:oleObj name="Equation" r:id="rId4" imgW="1625600" imgH="762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018" y="5226486"/>
                        <a:ext cx="2166937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18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Transport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1330464"/>
            <a:ext cx="8229600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fr-FR" sz="2000" dirty="0"/>
              <a:t>Transport of Positive ions</a:t>
            </a:r>
          </a:p>
          <a:p>
            <a:pPr marL="342900" lvl="1" indent="-342900">
              <a:buFontTx/>
              <a:buChar char="•"/>
            </a:pPr>
            <a:r>
              <a:rPr lang="fr-FR" sz="2000" dirty="0"/>
              <a:t>Transport of </a:t>
            </a:r>
            <a:r>
              <a:rPr lang="fr-FR" sz="2000" dirty="0" err="1" smtClean="0"/>
              <a:t>neutrals</a:t>
            </a:r>
            <a:endParaRPr lang="fr-FR" sz="2000" dirty="0" smtClean="0"/>
          </a:p>
          <a:p>
            <a:pPr marL="742950" lvl="2" indent="-342900"/>
            <a:endParaRPr lang="fr-FR" sz="1800" dirty="0"/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7C98-FB94-4B7D-BF08-05C49AC5BFEE}" type="slidenum">
              <a:rPr lang="en-US" smtClean="0"/>
              <a:pPr/>
              <a:t>8</a:t>
            </a:fld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133046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fr-FR" sz="2000" dirty="0" err="1"/>
              <a:t>Need</a:t>
            </a:r>
            <a:r>
              <a:rPr lang="fr-FR" sz="2000" dirty="0"/>
              <a:t> to </a:t>
            </a:r>
            <a:r>
              <a:rPr lang="fr-FR" sz="2000" dirty="0" err="1"/>
              <a:t>evaluate</a:t>
            </a:r>
            <a:r>
              <a:rPr lang="fr-FR" sz="2000" dirty="0"/>
              <a:t> </a:t>
            </a:r>
            <a:r>
              <a:rPr lang="fr-FR" sz="2000" dirty="0" err="1"/>
              <a:t>their</a:t>
            </a:r>
            <a:r>
              <a:rPr lang="fr-FR" sz="2000" dirty="0"/>
              <a:t> </a:t>
            </a:r>
            <a:r>
              <a:rPr lang="fr-FR" sz="2000" dirty="0" err="1"/>
              <a:t>residence</a:t>
            </a:r>
            <a:r>
              <a:rPr lang="fr-FR" sz="2000" dirty="0"/>
              <a:t> time in the </a:t>
            </a:r>
            <a:r>
              <a:rPr lang="fr-FR" sz="2000" dirty="0" err="1"/>
              <a:t>chamber</a:t>
            </a:r>
            <a:endParaRPr lang="fr-FR" sz="2000" dirty="0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4157882" y="1704975"/>
            <a:ext cx="828235" cy="1905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971800" y="2209800"/>
            <a:ext cx="628650" cy="77152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663369" y="2750492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E, B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600450" y="324073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Flow</a:t>
            </a:r>
            <a:endParaRPr lang="fr-FR" dirty="0"/>
          </a:p>
        </p:txBody>
      </p:sp>
      <p:cxnSp>
        <p:nvCxnSpPr>
          <p:cNvPr id="18" name="Connecteur en angle 17"/>
          <p:cNvCxnSpPr/>
          <p:nvPr/>
        </p:nvCxnSpPr>
        <p:spPr>
          <a:xfrm flipV="1">
            <a:off x="4829175" y="3362325"/>
            <a:ext cx="1047750" cy="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876925" y="3131493"/>
            <a:ext cx="3385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Evaluation of </a:t>
            </a:r>
            <a:r>
              <a:rPr lang="fr-FR" dirty="0" err="1" smtClean="0"/>
              <a:t>species</a:t>
            </a:r>
            <a:r>
              <a:rPr lang="fr-FR" dirty="0" smtClean="0"/>
              <a:t> flux</a:t>
            </a:r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4471604" y="3857625"/>
            <a:ext cx="1052896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5772150" y="4160192"/>
            <a:ext cx="199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Energy</a:t>
            </a:r>
            <a:r>
              <a:rPr lang="fr-FR" dirty="0" smtClean="0"/>
              <a:t> of ions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91988" y="5122216"/>
            <a:ext cx="8018637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use </a:t>
            </a:r>
            <a:r>
              <a:rPr lang="fr-FR" dirty="0" err="1" smtClean="0"/>
              <a:t>existing</a:t>
            </a:r>
            <a:r>
              <a:rPr lang="fr-FR" dirty="0" smtClean="0"/>
              <a:t> estimation </a:t>
            </a:r>
            <a:r>
              <a:rPr lang="fr-FR" dirty="0" err="1" smtClean="0"/>
              <a:t>based</a:t>
            </a:r>
            <a:r>
              <a:rPr lang="fr-FR" dirty="0" smtClean="0"/>
              <a:t> on the data </a:t>
            </a:r>
            <a:r>
              <a:rPr lang="fr-FR" dirty="0" err="1" smtClean="0"/>
              <a:t>published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023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Attendees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3374" y="981075"/>
            <a:ext cx="8696325" cy="4525963"/>
          </a:xfrm>
        </p:spPr>
        <p:txBody>
          <a:bodyPr/>
          <a:lstStyle/>
          <a:p>
            <a:r>
              <a:rPr lang="fr-FR" sz="2400" dirty="0" err="1" smtClean="0"/>
              <a:t>Give</a:t>
            </a:r>
            <a:r>
              <a:rPr lang="fr-FR" sz="2400" dirty="0" smtClean="0"/>
              <a:t> </a:t>
            </a:r>
            <a:r>
              <a:rPr lang="fr-FR" sz="2400" dirty="0" err="1" smtClean="0"/>
              <a:t>evaluation</a:t>
            </a:r>
            <a:r>
              <a:rPr lang="fr-FR" sz="2400" dirty="0" smtClean="0"/>
              <a:t> for the data </a:t>
            </a:r>
            <a:r>
              <a:rPr lang="fr-FR" sz="2400" dirty="0" err="1" smtClean="0"/>
              <a:t>that</a:t>
            </a:r>
            <a:r>
              <a:rPr lang="fr-FR" sz="2400" dirty="0" smtClean="0"/>
              <a:t> are </a:t>
            </a:r>
            <a:r>
              <a:rPr lang="fr-FR" sz="2400" dirty="0" err="1" smtClean="0"/>
              <a:t>needed</a:t>
            </a:r>
            <a:r>
              <a:rPr lang="fr-FR" sz="2400" dirty="0"/>
              <a:t> 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( qualitative) </a:t>
            </a:r>
          </a:p>
          <a:p>
            <a:endParaRPr lang="fr-FR" sz="2400" dirty="0" smtClean="0"/>
          </a:p>
          <a:p>
            <a:r>
              <a:rPr lang="fr-FR" sz="2400" dirty="0" err="1" smtClean="0"/>
              <a:t>analysis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process</a:t>
            </a:r>
            <a:r>
              <a:rPr lang="fr-FR" sz="2400" dirty="0" smtClean="0"/>
              <a:t> </a:t>
            </a:r>
            <a:r>
              <a:rPr lang="fr-FR" sz="2400" dirty="0" err="1" smtClean="0"/>
              <a:t>characterist</a:t>
            </a:r>
            <a:r>
              <a:rPr lang="fr-FR" sz="2400" dirty="0" smtClean="0"/>
              <a:t> time/constant  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 smtClean="0">
                <a:solidFill>
                  <a:schemeClr val="bg2"/>
                </a:solidFill>
              </a:rPr>
              <a:t>=&gt; select  the probable </a:t>
            </a:r>
            <a:r>
              <a:rPr lang="fr-FR" sz="2400" dirty="0" err="1" smtClean="0">
                <a:solidFill>
                  <a:schemeClr val="bg2"/>
                </a:solidFill>
              </a:rPr>
              <a:t>pathway</a:t>
            </a:r>
            <a:r>
              <a:rPr lang="fr-FR" sz="2400" dirty="0" smtClean="0">
                <a:solidFill>
                  <a:schemeClr val="bg2"/>
                </a:solidFill>
              </a:rPr>
              <a:t> </a:t>
            </a:r>
            <a:r>
              <a:rPr lang="fr-FR" sz="2400" b="1" dirty="0" smtClean="0">
                <a:solidFill>
                  <a:schemeClr val="bg2"/>
                </a:solidFill>
              </a:rPr>
              <a:t>as </a:t>
            </a:r>
            <a:r>
              <a:rPr lang="fr-FR" sz="2400" b="1" dirty="0" err="1" smtClean="0">
                <a:solidFill>
                  <a:schemeClr val="bg2"/>
                </a:solidFill>
              </a:rPr>
              <a:t>function</a:t>
            </a:r>
            <a:r>
              <a:rPr lang="fr-FR" sz="2400" b="1" dirty="0" smtClean="0">
                <a:solidFill>
                  <a:schemeClr val="bg2"/>
                </a:solidFill>
              </a:rPr>
              <a:t> of the </a:t>
            </a:r>
            <a:r>
              <a:rPr lang="fr-FR" sz="2400" b="1" dirty="0" err="1" smtClean="0">
                <a:solidFill>
                  <a:schemeClr val="bg2"/>
                </a:solidFill>
              </a:rPr>
              <a:t>selected</a:t>
            </a:r>
            <a:r>
              <a:rPr lang="fr-FR" sz="2400" b="1" dirty="0" smtClean="0">
                <a:solidFill>
                  <a:schemeClr val="bg2"/>
                </a:solidFill>
              </a:rPr>
              <a:t> scenario </a:t>
            </a:r>
            <a:r>
              <a:rPr lang="fr-FR" sz="2400" dirty="0" smtClean="0">
                <a:solidFill>
                  <a:schemeClr val="bg2"/>
                </a:solidFill>
              </a:rPr>
              <a:t>and </a:t>
            </a:r>
            <a:r>
              <a:rPr lang="fr-FR" sz="2400" dirty="0" err="1" smtClean="0">
                <a:solidFill>
                  <a:schemeClr val="bg2"/>
                </a:solidFill>
              </a:rPr>
              <a:t>evaluate</a:t>
            </a:r>
            <a:r>
              <a:rPr lang="fr-FR" sz="2400" dirty="0" smtClean="0">
                <a:solidFill>
                  <a:schemeClr val="bg2"/>
                </a:solidFill>
              </a:rPr>
              <a:t> </a:t>
            </a:r>
            <a:r>
              <a:rPr lang="fr-FR" sz="2400" dirty="0" err="1" smtClean="0">
                <a:solidFill>
                  <a:schemeClr val="bg2"/>
                </a:solidFill>
              </a:rPr>
              <a:t>dust</a:t>
            </a:r>
            <a:r>
              <a:rPr lang="fr-FR" sz="2400" dirty="0" smtClean="0">
                <a:solidFill>
                  <a:schemeClr val="bg2"/>
                </a:solidFill>
              </a:rPr>
              <a:t> formation</a:t>
            </a:r>
            <a:endParaRPr lang="fr-FR" sz="2400" dirty="0">
              <a:solidFill>
                <a:schemeClr val="bg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C7C98-FB94-4B7D-BF08-05C49AC5BFEE}" type="slidenum">
              <a:rPr lang="en-US" smtClean="0"/>
              <a:pPr/>
              <a:t>9</a:t>
            </a:fld>
            <a:endParaRPr 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09098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èle par défau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6048</TotalTime>
  <Words>286</Words>
  <Application>Microsoft Office PowerPoint</Application>
  <PresentationFormat>Affichage à l'écran (4:3)</PresentationFormat>
  <Paragraphs>101</Paragraphs>
  <Slides>9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1_Modèle par défaut</vt:lpstr>
      <vt:lpstr>Equation</vt:lpstr>
      <vt:lpstr>Présentation PowerPoint</vt:lpstr>
      <vt:lpstr>Présentation PowerPoint</vt:lpstr>
      <vt:lpstr>Qualitative Description</vt:lpstr>
      <vt:lpstr>Competition</vt:lpstr>
      <vt:lpstr>Control of residence time</vt:lpstr>
      <vt:lpstr>Molecular species production</vt:lpstr>
      <vt:lpstr>Molecular growth</vt:lpstr>
      <vt:lpstr>Transport </vt:lpstr>
      <vt:lpstr>Attendees</vt:lpstr>
    </vt:vector>
  </TitlesOfParts>
  <Company>hkh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hassouni</dc:creator>
  <cp:lastModifiedBy>amichau</cp:lastModifiedBy>
  <cp:revision>215</cp:revision>
  <dcterms:created xsi:type="dcterms:W3CDTF">2008-10-25T15:24:16Z</dcterms:created>
  <dcterms:modified xsi:type="dcterms:W3CDTF">2021-06-28T06:51:11Z</dcterms:modified>
</cp:coreProperties>
</file>