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76" r:id="rId10"/>
    <p:sldId id="279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DACCD"/>
    <a:srgbClr val="2D2778"/>
    <a:srgbClr val="B3B3B3"/>
    <a:srgbClr val="CCCCCC"/>
    <a:srgbClr val="EFADAD"/>
    <a:srgbClr val="E3F0DB"/>
    <a:srgbClr val="369A2E"/>
    <a:srgbClr val="DEDBD9"/>
    <a:srgbClr val="0F0F0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91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BF8BB-FB64-4CF9-BB7F-A60A8131E132}" type="datetimeFigureOut">
              <a:rPr lang="de-AT" smtClean="0"/>
              <a:t>28.06.2021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0357C-19D5-4386-8AC6-DD0AD4D309C8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8891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5858A-FCF7-4BF9-A6E4-473F1E3BE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18DD5C0-0BAC-4C1C-AA01-E0CE7C184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B4B9F0-9B82-47BA-9783-F3D229BFC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937223-F9BE-4656-8BE2-244BF2DD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E2ED4E-EA40-49CF-A713-34E0D0230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3859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79E81-5464-425B-97FA-DDD87E40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F9FDF55-7840-4772-89D5-EC835084E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F39A26-1F6C-4214-9157-81F06A8F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4EB937-4625-473D-9647-1AFF569F1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2457C8-9AD8-4B0C-A615-EB7619475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183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86146E6-672E-477F-8A9A-2509585C63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6D53C41-36ED-4DBB-B16B-EF33FC786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E652EA-3563-4C6D-B2A0-AF0085BDB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8B3C74-C8C3-429E-AA4E-2E50D03B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AF6E27-87DE-47E3-BFF3-CF8D2E6BF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9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2A24AF-045A-4415-A2D7-D79D16CA4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6B5164-4B0C-4662-82D0-A62FFBA4E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FB23F8-CB65-4BF0-8382-497DB5F7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4703CD-1320-4AFC-B2E0-66586274E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296E8A-FBB8-4CCD-BB1F-8EF4406C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89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31534-2594-4B18-B7B0-379B26D6F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ADF108C-73BE-455C-BCC1-5AC26B6C6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39B50E-882D-4D70-BA12-624F8BF3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51E92C-0DE2-41D2-A823-D9BE70BE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CB64C3-7E44-4E21-9514-2BA15797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070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14EEB-2D28-4711-B729-24E2C586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7AC4C0-CD3D-448C-A242-31C303073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D5D4E1-2AF6-4351-979F-C812BCA51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0E6422-7C99-45E4-84C3-463FAE13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9E13F0-C30B-4FD3-89FD-EE7B5B4A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B00A59D-4282-4613-975E-B7DBD0143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72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B63BB1-C4DA-4ACD-85FB-DF7F1490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0B923A3-7904-4692-9518-4FF178D9C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4E3162A-D2F0-4607-BFB4-E08BB9DCA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C1FE13A-0DAF-4E7B-83BC-4F256C539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1EE7CD-453F-450A-BF9F-18637293A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E5D48EB-2B63-4967-8314-8725B85AD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4949156-A399-4E50-AC0D-30098BEA1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133FB58-2AA8-4BBB-AA07-6D46A445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934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5224F4-47D1-406C-8B94-140C22B5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416CA9-013B-4B87-B466-138743E8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5D117C9-7A8D-416A-ADFD-4EAB301A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EF4D889-C402-4827-A8A2-205AC4EB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90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68DDB71-3B8A-458A-AD81-1B1AB0ED9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D86BD84-8C6E-4CDA-AA89-042B4FABB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7EA9AF-1DA9-43FC-9034-46097126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366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5B7436-8E18-4EDE-A828-5042E856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9A335D-D8EA-4FA7-9BF7-0707AECE0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13E628-E3BB-49E4-8CB0-7B3DB0CE2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A3C1DE-4A9C-487D-93D6-C45CC56D7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52F2BB2-163B-403C-8CE4-3F63C9F0F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EC7021-C930-4A89-A29A-2B00BF8BE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416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2ED5E-491B-40FC-BE24-A4382E779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7ACF5C2-E5AE-461F-9F14-2C9398A54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F84721-3007-4352-8DAC-55EE57FA0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A0284A-09B3-4A53-B7D9-E638893E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21.01.2020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3AEC76A-C438-4544-809E-CC169EA5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Diploma Thesis Cupak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8AEA84-5197-4E30-AAFB-7EC502C8C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9166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50EA57-B2DB-4163-B270-3A3922B4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DE5538-A4BF-45AF-98C6-9EF88F220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5F6049-C016-473C-B3C5-BDDB719675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21.01.2020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46261F-6B3B-4D35-9C95-A11CE46A8F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/>
              <a:t>Diploma Thesis Cupak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439E55-812B-4173-8664-45F5AF1A9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9513A-D86E-4C5E-92AE-75BFEF5488A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359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4.sv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image" Target="../media/image4.sv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816F5CB-D131-42E5-B84C-FC222B0A2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1351" y="2900217"/>
            <a:ext cx="9144000" cy="2800350"/>
          </a:xfrm>
        </p:spPr>
        <p:txBody>
          <a:bodyPr>
            <a:normAutofit lnSpcReduction="10000"/>
          </a:bodyPr>
          <a:lstStyle/>
          <a:p>
            <a:r>
              <a:rPr lang="de-AT" sz="2000" b="1" dirty="0"/>
              <a:t>Christian Cupak, Martina Fellinger, Paul Szabo </a:t>
            </a:r>
            <a:r>
              <a:rPr lang="de-AT" sz="2000" b="1" dirty="0" err="1"/>
              <a:t>and</a:t>
            </a:r>
            <a:r>
              <a:rPr lang="de-AT" sz="2000" b="1" dirty="0"/>
              <a:t> Friedrich Aumayr</a:t>
            </a:r>
            <a:endParaRPr lang="de-AT" sz="2000" dirty="0">
              <a:solidFill>
                <a:srgbClr val="0070C0"/>
              </a:solidFill>
            </a:endParaRPr>
          </a:p>
          <a:p>
            <a:r>
              <a:rPr lang="de-AT" sz="2000" dirty="0"/>
              <a:t>TU Wien (Fusion@ÖAW)</a:t>
            </a:r>
          </a:p>
          <a:p>
            <a:endParaRPr lang="de-AT" sz="2000" dirty="0"/>
          </a:p>
          <a:p>
            <a:endParaRPr lang="de-AT" sz="1600" dirty="0"/>
          </a:p>
          <a:p>
            <a:r>
              <a:rPr lang="en-GB" sz="1400" dirty="0" err="1"/>
              <a:t>SDTrimSP</a:t>
            </a:r>
            <a:r>
              <a:rPr lang="en-GB" sz="1400" dirty="0"/>
              <a:t> related modelling of erosion including morphology, roughness, fuzz</a:t>
            </a:r>
            <a:endParaRPr lang="de-AT" sz="1400" dirty="0"/>
          </a:p>
          <a:p>
            <a:endParaRPr lang="de-AT" sz="1600" dirty="0"/>
          </a:p>
          <a:p>
            <a:endParaRPr lang="de-AT" sz="1600" dirty="0"/>
          </a:p>
          <a:p>
            <a:r>
              <a:rPr lang="de-AT" sz="1600" dirty="0"/>
              <a:t>Kickoff Meeting, June 28</a:t>
            </a:r>
            <a:r>
              <a:rPr lang="de-AT" sz="1600" baseline="30000" dirty="0"/>
              <a:t>th</a:t>
            </a:r>
            <a:r>
              <a:rPr lang="de-AT" sz="1600" dirty="0"/>
              <a:t>, 2021 </a:t>
            </a:r>
            <a:endParaRPr lang="de-AT" dirty="0">
              <a:solidFill>
                <a:srgbClr val="0070C0"/>
              </a:solidFill>
            </a:endParaRPr>
          </a:p>
          <a:p>
            <a:endParaRPr lang="de-AT" dirty="0">
              <a:solidFill>
                <a:srgbClr val="0070C0"/>
              </a:solidFill>
            </a:endParaRPr>
          </a:p>
          <a:p>
            <a:endParaRPr lang="de-AT" dirty="0">
              <a:solidFill>
                <a:srgbClr val="0070C0"/>
              </a:solidFill>
            </a:endParaRPr>
          </a:p>
          <a:p>
            <a:endParaRPr lang="de-AT" dirty="0">
              <a:solidFill>
                <a:srgbClr val="0070C0"/>
              </a:solidFill>
            </a:endParaRPr>
          </a:p>
          <a:p>
            <a:endParaRPr lang="de-AT" dirty="0"/>
          </a:p>
          <a:p>
            <a:endParaRPr lang="de-AT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7F622BF-7DE5-4EC0-BE20-D687083501B5}"/>
              </a:ext>
            </a:extLst>
          </p:cNvPr>
          <p:cNvSpPr txBox="1">
            <a:spLocks/>
          </p:cNvSpPr>
          <p:nvPr/>
        </p:nvSpPr>
        <p:spPr>
          <a:xfrm>
            <a:off x="1878368" y="1381300"/>
            <a:ext cx="8458200" cy="10120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900" b="1" dirty="0">
                <a:solidFill>
                  <a:srgbClr val="000000"/>
                </a:solidFill>
                <a:latin typeface="Calibri" panose="020F0502020204030204" pitchFamily="34" charset="0"/>
              </a:rPr>
              <a:t>PWIE SP-D2 Kickoff Meeting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900" b="1" dirty="0">
                <a:solidFill>
                  <a:srgbClr val="000000"/>
                </a:solidFill>
                <a:latin typeface="Calibri" panose="020F0502020204030204" pitchFamily="34" charset="0"/>
              </a:rPr>
              <a:t>Proposed Plans for tasks in 2021</a:t>
            </a: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5029" y="6160202"/>
            <a:ext cx="2369887" cy="65207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5" y="6152912"/>
            <a:ext cx="3247505" cy="659360"/>
          </a:xfrm>
          <a:prstGeom prst="rect">
            <a:avLst/>
          </a:prstGeom>
        </p:spPr>
      </p:pic>
      <p:grpSp>
        <p:nvGrpSpPr>
          <p:cNvPr id="19" name="Gruppieren 18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60543EF-AD61-4829-B26F-89BF1077F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273050" y="249815"/>
              <a:ext cx="660400" cy="652894"/>
            </a:xfrm>
            <a:prstGeom prst="rect">
              <a:avLst/>
            </a:prstGeom>
          </p:spPr>
        </p:pic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A32EB49E-2556-4018-87E6-BF1AC9325515}"/>
                </a:ext>
              </a:extLst>
            </p:cNvPr>
            <p:cNvSpPr txBox="1">
              <a:spLocks/>
            </p:cNvSpPr>
            <p:nvPr/>
          </p:nvSpPr>
          <p:spPr>
            <a:xfrm>
              <a:off x="1866900" y="171449"/>
              <a:ext cx="8458200" cy="80962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AT" sz="4400" b="1" dirty="0">
                  <a:solidFill>
                    <a:schemeClr val="bg1"/>
                  </a:solidFill>
                </a:rPr>
                <a:t>Diploma Thesis</a:t>
              </a:r>
            </a:p>
          </p:txBody>
        </p:sp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A7E76DE0-0D9F-4708-9483-611F03A86BC4}"/>
                </a:ext>
              </a:extLst>
            </p:cNvPr>
            <p:cNvSpPr/>
            <p:nvPr/>
          </p:nvSpPr>
          <p:spPr>
            <a:xfrm>
              <a:off x="319238" y="336027"/>
              <a:ext cx="11576460" cy="606875"/>
            </a:xfrm>
            <a:custGeom>
              <a:avLst/>
              <a:gdLst>
                <a:gd name="connsiteX0" fmla="*/ 0 w 11576460"/>
                <a:gd name="connsiteY0" fmla="*/ 0 h 606875"/>
                <a:gd name="connsiteX1" fmla="*/ 11576461 w 11576460"/>
                <a:gd name="connsiteY1" fmla="*/ 0 h 606875"/>
                <a:gd name="connsiteX2" fmla="*/ 11576461 w 11576460"/>
                <a:gd name="connsiteY2" fmla="*/ 606875 h 606875"/>
                <a:gd name="connsiteX3" fmla="*/ 0 w 11576460"/>
                <a:gd name="connsiteY3" fmla="*/ 606875 h 60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76460" h="606875">
                  <a:moveTo>
                    <a:pt x="0" y="0"/>
                  </a:moveTo>
                  <a:lnTo>
                    <a:pt x="11576461" y="0"/>
                  </a:lnTo>
                  <a:lnTo>
                    <a:pt x="11576461" y="606875"/>
                  </a:lnTo>
                  <a:lnTo>
                    <a:pt x="0" y="606875"/>
                  </a:lnTo>
                  <a:close/>
                </a:path>
              </a:pathLst>
            </a:custGeom>
            <a:noFill/>
            <a:ln w="266394" cap="flat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3997B12-ABF1-4466-A17A-37FA75A0CF11}"/>
                </a:ext>
              </a:extLst>
            </p:cNvPr>
            <p:cNvSpPr/>
            <p:nvPr/>
          </p:nvSpPr>
          <p:spPr>
            <a:xfrm>
              <a:off x="295121" y="313117"/>
              <a:ext cx="11576460" cy="606875"/>
            </a:xfrm>
            <a:custGeom>
              <a:avLst/>
              <a:gdLst>
                <a:gd name="connsiteX0" fmla="*/ 0 w 11576460"/>
                <a:gd name="connsiteY0" fmla="*/ 0 h 606875"/>
                <a:gd name="connsiteX1" fmla="*/ 11576460 w 11576460"/>
                <a:gd name="connsiteY1" fmla="*/ 0 h 606875"/>
                <a:gd name="connsiteX2" fmla="*/ 11576460 w 11576460"/>
                <a:gd name="connsiteY2" fmla="*/ 606875 h 606875"/>
                <a:gd name="connsiteX3" fmla="*/ 0 w 11576460"/>
                <a:gd name="connsiteY3" fmla="*/ 606875 h 60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576460" h="606875">
                  <a:moveTo>
                    <a:pt x="0" y="0"/>
                  </a:moveTo>
                  <a:lnTo>
                    <a:pt x="11576460" y="0"/>
                  </a:lnTo>
                  <a:lnTo>
                    <a:pt x="11576460" y="606875"/>
                  </a:lnTo>
                  <a:lnTo>
                    <a:pt x="0" y="606875"/>
                  </a:lnTo>
                  <a:close/>
                </a:path>
              </a:pathLst>
            </a:custGeom>
            <a:solidFill>
              <a:srgbClr val="006699"/>
            </a:solidFill>
            <a:ln w="266392" cap="flat">
              <a:solidFill>
                <a:srgbClr val="006699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AT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8C09BCE-E2E0-4A81-A504-AEDDE50A13F7}"/>
                </a:ext>
              </a:extLst>
            </p:cNvPr>
            <p:cNvSpPr/>
            <p:nvPr/>
          </p:nvSpPr>
          <p:spPr>
            <a:xfrm>
              <a:off x="272957" y="951798"/>
              <a:ext cx="675648" cy="0"/>
            </a:xfrm>
            <a:custGeom>
              <a:avLst/>
              <a:gdLst>
                <a:gd name="connsiteX0" fmla="*/ 68277 w 675648"/>
                <a:gd name="connsiteY0" fmla="*/ -670779 h 0"/>
                <a:gd name="connsiteX1" fmla="*/ 607376 w 675648"/>
                <a:gd name="connsiteY1" fmla="*/ -670779 h 0"/>
                <a:gd name="connsiteX2" fmla="*/ 675649 w 675648"/>
                <a:gd name="connsiteY2" fmla="*/ -602999 h 0"/>
                <a:gd name="connsiteX3" fmla="*/ 675649 w 675648"/>
                <a:gd name="connsiteY3" fmla="*/ -67787 h 0"/>
                <a:gd name="connsiteX4" fmla="*/ 607376 w 675648"/>
                <a:gd name="connsiteY4" fmla="*/ 0 h 0"/>
                <a:gd name="connsiteX5" fmla="*/ 68277 w 675648"/>
                <a:gd name="connsiteY5" fmla="*/ 0 h 0"/>
                <a:gd name="connsiteX6" fmla="*/ 0 w 675648"/>
                <a:gd name="connsiteY6" fmla="*/ -67787 h 0"/>
                <a:gd name="connsiteX7" fmla="*/ 0 w 675648"/>
                <a:gd name="connsiteY7" fmla="*/ -602999 h 0"/>
                <a:gd name="connsiteX8" fmla="*/ 68277 w 675648"/>
                <a:gd name="connsiteY8" fmla="*/ -670779 h 0"/>
                <a:gd name="connsiteX9" fmla="*/ 288578 w 675648"/>
                <a:gd name="connsiteY9" fmla="*/ -62661 h 0"/>
                <a:gd name="connsiteX10" fmla="*/ 288578 w 675648"/>
                <a:gd name="connsiteY10" fmla="*/ -180837 h 0"/>
                <a:gd name="connsiteX11" fmla="*/ 265339 w 675648"/>
                <a:gd name="connsiteY11" fmla="*/ -180837 h 0"/>
                <a:gd name="connsiteX12" fmla="*/ 265339 w 675648"/>
                <a:gd name="connsiteY12" fmla="*/ -62661 h 0"/>
                <a:gd name="connsiteX13" fmla="*/ 446581 w 675648"/>
                <a:gd name="connsiteY13" fmla="*/ -62661 h 0"/>
                <a:gd name="connsiteX14" fmla="*/ 446581 w 675648"/>
                <a:gd name="connsiteY14" fmla="*/ -83242 h 0"/>
                <a:gd name="connsiteX15" fmla="*/ 391411 w 675648"/>
                <a:gd name="connsiteY15" fmla="*/ -83242 h 0"/>
                <a:gd name="connsiteX16" fmla="*/ 391411 w 675648"/>
                <a:gd name="connsiteY16" fmla="*/ -111956 h 0"/>
                <a:gd name="connsiteX17" fmla="*/ 438388 w 675648"/>
                <a:gd name="connsiteY17" fmla="*/ -111956 h 0"/>
                <a:gd name="connsiteX18" fmla="*/ 438388 w 675648"/>
                <a:gd name="connsiteY18" fmla="*/ -132540 h 0"/>
                <a:gd name="connsiteX19" fmla="*/ 391411 w 675648"/>
                <a:gd name="connsiteY19" fmla="*/ -132540 h 0"/>
                <a:gd name="connsiteX20" fmla="*/ 391411 w 675648"/>
                <a:gd name="connsiteY20" fmla="*/ -160254 h 0"/>
                <a:gd name="connsiteX21" fmla="*/ 446581 w 675648"/>
                <a:gd name="connsiteY21" fmla="*/ -160254 h 0"/>
                <a:gd name="connsiteX22" fmla="*/ 446581 w 675648"/>
                <a:gd name="connsiteY22" fmla="*/ -180837 h 0"/>
                <a:gd name="connsiteX23" fmla="*/ 368174 w 675648"/>
                <a:gd name="connsiteY23" fmla="*/ -180837 h 0"/>
                <a:gd name="connsiteX24" fmla="*/ 368174 w 675648"/>
                <a:gd name="connsiteY24" fmla="*/ -62661 h 0"/>
                <a:gd name="connsiteX25" fmla="*/ 611431 w 675648"/>
                <a:gd name="connsiteY25" fmla="*/ -62661 h 0"/>
                <a:gd name="connsiteX26" fmla="*/ 611431 w 675648"/>
                <a:gd name="connsiteY26" fmla="*/ -180837 h 0"/>
                <a:gd name="connsiteX27" fmla="*/ 588194 w 675648"/>
                <a:gd name="connsiteY27" fmla="*/ -180837 h 0"/>
                <a:gd name="connsiteX28" fmla="*/ 588194 w 675648"/>
                <a:gd name="connsiteY28" fmla="*/ -108471 h 0"/>
                <a:gd name="connsiteX29" fmla="*/ 541051 w 675648"/>
                <a:gd name="connsiteY29" fmla="*/ -180837 h 0"/>
                <a:gd name="connsiteX30" fmla="*/ 520319 w 675648"/>
                <a:gd name="connsiteY30" fmla="*/ -180837 h 0"/>
                <a:gd name="connsiteX31" fmla="*/ 520319 w 675648"/>
                <a:gd name="connsiteY31" fmla="*/ -62661 h 0"/>
                <a:gd name="connsiteX32" fmla="*/ 543558 w 675648"/>
                <a:gd name="connsiteY32" fmla="*/ -62661 h 0"/>
                <a:gd name="connsiteX33" fmla="*/ 543558 w 675648"/>
                <a:gd name="connsiteY33" fmla="*/ -135194 h 0"/>
                <a:gd name="connsiteX34" fmla="*/ 590700 w 675648"/>
                <a:gd name="connsiteY34" fmla="*/ -62661 h 0"/>
                <a:gd name="connsiteX35" fmla="*/ 203723 w 675648"/>
                <a:gd name="connsiteY35" fmla="*/ -180837 h 0"/>
                <a:gd name="connsiteX36" fmla="*/ 179481 w 675648"/>
                <a:gd name="connsiteY36" fmla="*/ -180837 h 0"/>
                <a:gd name="connsiteX37" fmla="*/ 160924 w 675648"/>
                <a:gd name="connsiteY37" fmla="*/ -106311 h 0"/>
                <a:gd name="connsiteX38" fmla="*/ 139192 w 675648"/>
                <a:gd name="connsiteY38" fmla="*/ -180837 h 0"/>
                <a:gd name="connsiteX39" fmla="*/ 121809 w 675648"/>
                <a:gd name="connsiteY39" fmla="*/ -180837 h 0"/>
                <a:gd name="connsiteX40" fmla="*/ 100074 w 675648"/>
                <a:gd name="connsiteY40" fmla="*/ -106311 h 0"/>
                <a:gd name="connsiteX41" fmla="*/ 81686 w 675648"/>
                <a:gd name="connsiteY41" fmla="*/ -180837 h 0"/>
                <a:gd name="connsiteX42" fmla="*/ 57444 w 675648"/>
                <a:gd name="connsiteY42" fmla="*/ -180837 h 0"/>
                <a:gd name="connsiteX43" fmla="*/ 89209 w 675648"/>
                <a:gd name="connsiteY43" fmla="*/ -62661 h 0"/>
                <a:gd name="connsiteX44" fmla="*/ 108600 w 675648"/>
                <a:gd name="connsiteY44" fmla="*/ -62661 h 0"/>
                <a:gd name="connsiteX45" fmla="*/ 130501 w 675648"/>
                <a:gd name="connsiteY45" fmla="*/ -134367 h 0"/>
                <a:gd name="connsiteX46" fmla="*/ 152401 w 675648"/>
                <a:gd name="connsiteY46" fmla="*/ -62661 h 0"/>
                <a:gd name="connsiteX47" fmla="*/ 171792 w 675648"/>
                <a:gd name="connsiteY47" fmla="*/ -62661 h 0"/>
                <a:gd name="connsiteX48" fmla="*/ 143397 w 675648"/>
                <a:gd name="connsiteY48" fmla="*/ -272618 h 0"/>
                <a:gd name="connsiteX49" fmla="*/ 143397 w 675648"/>
                <a:gd name="connsiteY49" fmla="*/ -510863 h 0"/>
                <a:gd name="connsiteX50" fmla="*/ 215612 w 675648"/>
                <a:gd name="connsiteY50" fmla="*/ -510863 h 0"/>
                <a:gd name="connsiteX51" fmla="*/ 215612 w 675648"/>
                <a:gd name="connsiteY51" fmla="*/ -272618 h 0"/>
                <a:gd name="connsiteX52" fmla="*/ 52000 w 675648"/>
                <a:gd name="connsiteY52" fmla="*/ -602370 h 0"/>
                <a:gd name="connsiteX53" fmla="*/ 304589 w 675648"/>
                <a:gd name="connsiteY53" fmla="*/ -602370 h 0"/>
                <a:gd name="connsiteX54" fmla="*/ 304589 w 675648"/>
                <a:gd name="connsiteY54" fmla="*/ -530678 h 0"/>
                <a:gd name="connsiteX55" fmla="*/ 52000 w 675648"/>
                <a:gd name="connsiteY55" fmla="*/ -530678 h 0"/>
                <a:gd name="connsiteX56" fmla="*/ 466060 w 675648"/>
                <a:gd name="connsiteY56" fmla="*/ -269680 h 0"/>
                <a:gd name="connsiteX57" fmla="*/ 462238 w 675648"/>
                <a:gd name="connsiteY57" fmla="*/ -270001 h 0"/>
                <a:gd name="connsiteX58" fmla="*/ 342189 w 675648"/>
                <a:gd name="connsiteY58" fmla="*/ -402881 h 0"/>
                <a:gd name="connsiteX59" fmla="*/ 342189 w 675648"/>
                <a:gd name="connsiteY59" fmla="*/ -602370 h 0"/>
                <a:gd name="connsiteX60" fmla="*/ 415377 w 675648"/>
                <a:gd name="connsiteY60" fmla="*/ -602370 h 0"/>
                <a:gd name="connsiteX61" fmla="*/ 415261 w 675648"/>
                <a:gd name="connsiteY61" fmla="*/ -404651 h 0"/>
                <a:gd name="connsiteX62" fmla="*/ 462690 w 675648"/>
                <a:gd name="connsiteY62" fmla="*/ -342883 h 0"/>
                <a:gd name="connsiteX63" fmla="*/ 466034 w 675648"/>
                <a:gd name="connsiteY63" fmla="*/ -342193 h 0"/>
                <a:gd name="connsiteX64" fmla="*/ 487973 w 675648"/>
                <a:gd name="connsiteY64" fmla="*/ -342300 h 0"/>
                <a:gd name="connsiteX65" fmla="*/ 490958 w 675648"/>
                <a:gd name="connsiteY65" fmla="*/ -342883 h 0"/>
                <a:gd name="connsiteX66" fmla="*/ 538398 w 675648"/>
                <a:gd name="connsiteY66" fmla="*/ -404651 h 0"/>
                <a:gd name="connsiteX67" fmla="*/ 537774 w 675648"/>
                <a:gd name="connsiteY67" fmla="*/ -602370 h 0"/>
                <a:gd name="connsiteX68" fmla="*/ 611431 w 675648"/>
                <a:gd name="connsiteY68" fmla="*/ -602370 h 0"/>
                <a:gd name="connsiteX69" fmla="*/ 611431 w 675648"/>
                <a:gd name="connsiteY69" fmla="*/ -403611 h 0"/>
                <a:gd name="connsiteX70" fmla="*/ 490958 w 675648"/>
                <a:gd name="connsiteY70" fmla="*/ -269994 h 0"/>
                <a:gd name="connsiteX71" fmla="*/ 487986 w 675648"/>
                <a:gd name="connsiteY71" fmla="*/ -269691 h 0"/>
                <a:gd name="connsiteX72" fmla="*/ 487973 w 675648"/>
                <a:gd name="connsiteY72" fmla="*/ -34230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675648">
                  <a:moveTo>
                    <a:pt x="68277" y="-670779"/>
                  </a:moveTo>
                  <a:lnTo>
                    <a:pt x="607376" y="-670779"/>
                  </a:lnTo>
                  <a:cubicBezTo>
                    <a:pt x="645085" y="-670779"/>
                    <a:pt x="675649" y="-640430"/>
                    <a:pt x="675649" y="-602999"/>
                  </a:cubicBezTo>
                  <a:lnTo>
                    <a:pt x="675649" y="-67787"/>
                  </a:lnTo>
                  <a:cubicBezTo>
                    <a:pt x="675649" y="-30348"/>
                    <a:pt x="645085" y="0"/>
                    <a:pt x="607376" y="0"/>
                  </a:cubicBezTo>
                  <a:lnTo>
                    <a:pt x="68277" y="0"/>
                  </a:lnTo>
                  <a:cubicBezTo>
                    <a:pt x="30568" y="0"/>
                    <a:pt x="0" y="-30348"/>
                    <a:pt x="0" y="-67787"/>
                  </a:cubicBezTo>
                  <a:lnTo>
                    <a:pt x="0" y="-602999"/>
                  </a:lnTo>
                  <a:cubicBezTo>
                    <a:pt x="0" y="-640430"/>
                    <a:pt x="30568" y="-670779"/>
                    <a:pt x="68277" y="-670779"/>
                  </a:cubicBezTo>
                  <a:close/>
                  <a:moveTo>
                    <a:pt x="288578" y="-62661"/>
                  </a:moveTo>
                  <a:lnTo>
                    <a:pt x="288578" y="-180837"/>
                  </a:lnTo>
                  <a:lnTo>
                    <a:pt x="265339" y="-180837"/>
                  </a:lnTo>
                  <a:lnTo>
                    <a:pt x="265339" y="-62661"/>
                  </a:lnTo>
                  <a:close/>
                  <a:moveTo>
                    <a:pt x="446581" y="-62661"/>
                  </a:moveTo>
                  <a:lnTo>
                    <a:pt x="446581" y="-83242"/>
                  </a:lnTo>
                  <a:lnTo>
                    <a:pt x="391411" y="-83242"/>
                  </a:lnTo>
                  <a:lnTo>
                    <a:pt x="391411" y="-111956"/>
                  </a:lnTo>
                  <a:lnTo>
                    <a:pt x="438388" y="-111956"/>
                  </a:lnTo>
                  <a:lnTo>
                    <a:pt x="438388" y="-132540"/>
                  </a:lnTo>
                  <a:lnTo>
                    <a:pt x="391411" y="-132540"/>
                  </a:lnTo>
                  <a:lnTo>
                    <a:pt x="391411" y="-160254"/>
                  </a:lnTo>
                  <a:lnTo>
                    <a:pt x="446581" y="-160254"/>
                  </a:lnTo>
                  <a:lnTo>
                    <a:pt x="446581" y="-180837"/>
                  </a:lnTo>
                  <a:lnTo>
                    <a:pt x="368174" y="-180837"/>
                  </a:lnTo>
                  <a:lnTo>
                    <a:pt x="368174" y="-62661"/>
                  </a:lnTo>
                  <a:close/>
                  <a:moveTo>
                    <a:pt x="611431" y="-62661"/>
                  </a:moveTo>
                  <a:lnTo>
                    <a:pt x="611431" y="-180837"/>
                  </a:lnTo>
                  <a:lnTo>
                    <a:pt x="588194" y="-180837"/>
                  </a:lnTo>
                  <a:lnTo>
                    <a:pt x="588194" y="-108471"/>
                  </a:lnTo>
                  <a:lnTo>
                    <a:pt x="541051" y="-180837"/>
                  </a:lnTo>
                  <a:lnTo>
                    <a:pt x="520319" y="-180837"/>
                  </a:lnTo>
                  <a:lnTo>
                    <a:pt x="520319" y="-62661"/>
                  </a:lnTo>
                  <a:lnTo>
                    <a:pt x="543558" y="-62661"/>
                  </a:lnTo>
                  <a:lnTo>
                    <a:pt x="543558" y="-135194"/>
                  </a:lnTo>
                  <a:lnTo>
                    <a:pt x="590700" y="-62661"/>
                  </a:lnTo>
                  <a:close/>
                  <a:moveTo>
                    <a:pt x="203723" y="-180837"/>
                  </a:moveTo>
                  <a:lnTo>
                    <a:pt x="179481" y="-180837"/>
                  </a:lnTo>
                  <a:lnTo>
                    <a:pt x="160924" y="-106311"/>
                  </a:lnTo>
                  <a:lnTo>
                    <a:pt x="139192" y="-180837"/>
                  </a:lnTo>
                  <a:lnTo>
                    <a:pt x="121809" y="-180837"/>
                  </a:lnTo>
                  <a:lnTo>
                    <a:pt x="100074" y="-106311"/>
                  </a:lnTo>
                  <a:lnTo>
                    <a:pt x="81686" y="-180837"/>
                  </a:lnTo>
                  <a:lnTo>
                    <a:pt x="57444" y="-180837"/>
                  </a:lnTo>
                  <a:lnTo>
                    <a:pt x="89209" y="-62661"/>
                  </a:lnTo>
                  <a:lnTo>
                    <a:pt x="108600" y="-62661"/>
                  </a:lnTo>
                  <a:lnTo>
                    <a:pt x="130501" y="-134367"/>
                  </a:lnTo>
                  <a:lnTo>
                    <a:pt x="152401" y="-62661"/>
                  </a:lnTo>
                  <a:lnTo>
                    <a:pt x="171792" y="-62661"/>
                  </a:lnTo>
                  <a:close/>
                  <a:moveTo>
                    <a:pt x="143397" y="-272618"/>
                  </a:moveTo>
                  <a:lnTo>
                    <a:pt x="143397" y="-510863"/>
                  </a:lnTo>
                  <a:lnTo>
                    <a:pt x="215612" y="-510863"/>
                  </a:lnTo>
                  <a:lnTo>
                    <a:pt x="215612" y="-272618"/>
                  </a:lnTo>
                  <a:close/>
                  <a:moveTo>
                    <a:pt x="52000" y="-602370"/>
                  </a:moveTo>
                  <a:lnTo>
                    <a:pt x="304589" y="-602370"/>
                  </a:lnTo>
                  <a:lnTo>
                    <a:pt x="304589" y="-530678"/>
                  </a:lnTo>
                  <a:lnTo>
                    <a:pt x="52000" y="-530678"/>
                  </a:lnTo>
                  <a:close/>
                  <a:moveTo>
                    <a:pt x="466060" y="-269680"/>
                  </a:moveTo>
                  <a:lnTo>
                    <a:pt x="462238" y="-270001"/>
                  </a:lnTo>
                  <a:cubicBezTo>
                    <a:pt x="394538" y="-277019"/>
                    <a:pt x="342189" y="-333810"/>
                    <a:pt x="342189" y="-402881"/>
                  </a:cubicBezTo>
                  <a:lnTo>
                    <a:pt x="342189" y="-602370"/>
                  </a:lnTo>
                  <a:lnTo>
                    <a:pt x="415377" y="-602370"/>
                  </a:lnTo>
                  <a:lnTo>
                    <a:pt x="415261" y="-404651"/>
                  </a:lnTo>
                  <a:cubicBezTo>
                    <a:pt x="415261" y="-375735"/>
                    <a:pt x="435513" y="-349728"/>
                    <a:pt x="462690" y="-342883"/>
                  </a:cubicBezTo>
                  <a:cubicBezTo>
                    <a:pt x="463884" y="-342599"/>
                    <a:pt x="464811" y="-342407"/>
                    <a:pt x="466034" y="-342193"/>
                  </a:cubicBezTo>
                  <a:close/>
                  <a:moveTo>
                    <a:pt x="487973" y="-342300"/>
                  </a:moveTo>
                  <a:cubicBezTo>
                    <a:pt x="489072" y="-342499"/>
                    <a:pt x="489888" y="-342629"/>
                    <a:pt x="490958" y="-342883"/>
                  </a:cubicBezTo>
                  <a:cubicBezTo>
                    <a:pt x="518143" y="-349728"/>
                    <a:pt x="538398" y="-375735"/>
                    <a:pt x="538398" y="-404651"/>
                  </a:cubicBezTo>
                  <a:lnTo>
                    <a:pt x="537774" y="-602370"/>
                  </a:lnTo>
                  <a:lnTo>
                    <a:pt x="611431" y="-602370"/>
                  </a:lnTo>
                  <a:lnTo>
                    <a:pt x="611431" y="-403611"/>
                  </a:lnTo>
                  <a:cubicBezTo>
                    <a:pt x="611502" y="-334540"/>
                    <a:pt x="558666" y="-277096"/>
                    <a:pt x="490958" y="-269994"/>
                  </a:cubicBezTo>
                  <a:lnTo>
                    <a:pt x="487986" y="-269691"/>
                  </a:lnTo>
                  <a:lnTo>
                    <a:pt x="487973" y="-342300"/>
                  </a:lnTo>
                </a:path>
              </a:pathLst>
            </a:custGeom>
            <a:solidFill>
              <a:srgbClr val="FFFFFF"/>
            </a:solidFill>
            <a:ln w="54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AT"/>
            </a:p>
          </p:txBody>
        </p: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8EFBDC55-76AC-47B9-B257-36B16E19A3E2}"/>
                </a:ext>
              </a:extLst>
            </p:cNvPr>
            <p:cNvGrpSpPr/>
            <p:nvPr/>
          </p:nvGrpSpPr>
          <p:grpSpPr>
            <a:xfrm>
              <a:off x="10055266" y="271201"/>
              <a:ext cx="1969650" cy="706971"/>
              <a:chOff x="7535695" y="283762"/>
              <a:chExt cx="1969650" cy="706971"/>
            </a:xfrm>
          </p:grpSpPr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AD52D81C-1882-4BF9-B2A9-2722BCF743CB}"/>
                  </a:ext>
                </a:extLst>
              </p:cNvPr>
              <p:cNvSpPr/>
              <p:nvPr/>
            </p:nvSpPr>
            <p:spPr>
              <a:xfrm>
                <a:off x="7535695" y="283762"/>
                <a:ext cx="1876754" cy="70697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E5A3B9E3-DC1F-4B18-8F82-956716A99CB4}"/>
                  </a:ext>
                </a:extLst>
              </p:cNvPr>
              <p:cNvGrpSpPr/>
              <p:nvPr/>
            </p:nvGrpSpPr>
            <p:grpSpPr>
              <a:xfrm>
                <a:off x="7596110" y="336530"/>
                <a:ext cx="1909235" cy="615268"/>
                <a:chOff x="5105423" y="6078734"/>
                <a:chExt cx="2091442" cy="673986"/>
              </a:xfrm>
            </p:grpSpPr>
            <p:pic>
              <p:nvPicPr>
                <p:cNvPr id="13" name="Grafik 12">
                  <a:extLst>
                    <a:ext uri="{FF2B5EF4-FFF2-40B4-BE49-F238E27FC236}">
                      <a16:creationId xmlns:a16="http://schemas.microsoft.com/office/drawing/2014/main" id="{9C319ADB-0E16-49B1-8256-5C0688EB02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05423" y="6078734"/>
                  <a:ext cx="689908" cy="673986"/>
                </a:xfrm>
                <a:prstGeom prst="rect">
                  <a:avLst/>
                </a:prstGeom>
              </p:spPr>
            </p:pic>
            <p:sp>
              <p:nvSpPr>
                <p:cNvPr id="23" name="Textfeld 22">
                  <a:extLst>
                    <a:ext uri="{FF2B5EF4-FFF2-40B4-BE49-F238E27FC236}">
                      <a16:creationId xmlns:a16="http://schemas.microsoft.com/office/drawing/2014/main" id="{4D4363EF-7C1E-4144-A0D2-0AB77C6022C4}"/>
                    </a:ext>
                  </a:extLst>
                </p:cNvPr>
                <p:cNvSpPr txBox="1"/>
                <p:nvPr/>
              </p:nvSpPr>
              <p:spPr>
                <a:xfrm>
                  <a:off x="5668113" y="6230802"/>
                  <a:ext cx="1528752" cy="442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  <a:spcBef>
                      <a:spcPts val="1000"/>
                    </a:spcBef>
                  </a:pPr>
                  <a:r>
                    <a:rPr lang="en-GB" sz="1400" dirty="0"/>
                    <a:t>Fusion@ÖAW</a:t>
                  </a:r>
                  <a:br>
                    <a:rPr lang="en-GB" sz="1400" dirty="0"/>
                  </a:br>
                  <a:r>
                    <a:rPr lang="en-GB" sz="1400" dirty="0"/>
                    <a:t>Vienna, Austria</a:t>
                  </a:r>
                </a:p>
              </p:txBody>
            </p:sp>
          </p:grpSp>
        </p:grpSp>
        <p:grpSp>
          <p:nvGrpSpPr>
            <p:cNvPr id="17" name="Gruppieren 16"/>
            <p:cNvGrpSpPr/>
            <p:nvPr/>
          </p:nvGrpSpPr>
          <p:grpSpPr>
            <a:xfrm>
              <a:off x="1056402" y="271201"/>
              <a:ext cx="681912" cy="680597"/>
              <a:chOff x="970677" y="271201"/>
              <a:chExt cx="681912" cy="680597"/>
            </a:xfrm>
          </p:grpSpPr>
          <p:sp>
            <p:nvSpPr>
              <p:cNvPr id="7" name="Abgerundetes Rechteck 6"/>
              <p:cNvSpPr/>
              <p:nvPr/>
            </p:nvSpPr>
            <p:spPr>
              <a:xfrm>
                <a:off x="970677" y="271201"/>
                <a:ext cx="681912" cy="680597"/>
              </a:xfrm>
              <a:prstGeom prst="roundRect">
                <a:avLst>
                  <a:gd name="adj" fmla="val 1271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Grafik 20"/>
              <p:cNvPicPr>
                <a:picLocks noChangeAspect="1"/>
              </p:cNvPicPr>
              <p:nvPr/>
            </p:nvPicPr>
            <p:blipFill rotWithShape="1">
              <a:blip r:embed="rId2"/>
              <a:srcRect l="3579" t="6864" r="73592" b="7828"/>
              <a:stretch/>
            </p:blipFill>
            <p:spPr>
              <a:xfrm>
                <a:off x="1037007" y="330047"/>
                <a:ext cx="548287" cy="5667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861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nhaltsplatzhalter 4" descr="Stability.pdf"/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rgbClr val="00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7" b="-2328"/>
          <a:stretch>
            <a:fillRect/>
          </a:stretch>
        </p:blipFill>
        <p:spPr>
          <a:xfrm>
            <a:off x="6394724" y="3129494"/>
            <a:ext cx="4431751" cy="2770801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8873" y="1307353"/>
            <a:ext cx="10514215" cy="4351338"/>
          </a:xfrm>
        </p:spPr>
        <p:txBody>
          <a:bodyPr>
            <a:normAutofit/>
          </a:bodyPr>
          <a:lstStyle/>
          <a:p>
            <a:r>
              <a:rPr lang="de-AT" sz="2000" dirty="0"/>
              <a:t>QCM </a:t>
            </a:r>
            <a:r>
              <a:rPr lang="de-AT" sz="2000" dirty="0" err="1"/>
              <a:t>electronics</a:t>
            </a:r>
            <a:r>
              <a:rPr lang="de-AT" sz="2000" dirty="0"/>
              <a:t> -&gt; </a:t>
            </a:r>
            <a:r>
              <a:rPr lang="de-AT" sz="2000" dirty="0" err="1"/>
              <a:t>regulation</a:t>
            </a:r>
            <a:r>
              <a:rPr lang="de-AT" sz="2000" dirty="0"/>
              <a:t> </a:t>
            </a:r>
            <a:r>
              <a:rPr lang="de-AT" sz="2000" dirty="0" err="1"/>
              <a:t>loop</a:t>
            </a:r>
            <a:r>
              <a:rPr lang="de-AT" sz="2000" dirty="0"/>
              <a:t>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drive</a:t>
            </a:r>
            <a:r>
              <a:rPr lang="de-AT" sz="2000" dirty="0"/>
              <a:t> </a:t>
            </a:r>
            <a:r>
              <a:rPr lang="de-AT" sz="2000" dirty="0" err="1"/>
              <a:t>quartz</a:t>
            </a:r>
            <a:r>
              <a:rPr lang="de-AT" sz="2000" dirty="0"/>
              <a:t> in </a:t>
            </a:r>
            <a:r>
              <a:rPr lang="de-AT" sz="2000" dirty="0" err="1"/>
              <a:t>resonance</a:t>
            </a:r>
            <a:endParaRPr lang="de-AT" sz="2000" dirty="0"/>
          </a:p>
          <a:p>
            <a:r>
              <a:rPr lang="de-AT" sz="2000" dirty="0" err="1"/>
              <a:t>Resonance</a:t>
            </a:r>
            <a:r>
              <a:rPr lang="de-AT" sz="2000" dirty="0"/>
              <a:t> </a:t>
            </a:r>
            <a:r>
              <a:rPr lang="de-AT" sz="2000" dirty="0" err="1"/>
              <a:t>frequency</a:t>
            </a:r>
            <a:r>
              <a:rPr lang="de-AT" sz="2000" dirty="0"/>
              <a:t> </a:t>
            </a:r>
            <a:r>
              <a:rPr lang="de-AT" sz="2000" dirty="0" err="1"/>
              <a:t>changes</a:t>
            </a:r>
            <a:r>
              <a:rPr lang="de-AT" sz="2000" dirty="0"/>
              <a:t> due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mass</a:t>
            </a:r>
            <a:r>
              <a:rPr lang="de-AT" sz="2000" dirty="0"/>
              <a:t> </a:t>
            </a:r>
            <a:r>
              <a:rPr lang="de-AT" sz="2000" dirty="0" err="1"/>
              <a:t>loss</a:t>
            </a:r>
            <a:r>
              <a:rPr lang="de-AT" sz="2000" dirty="0"/>
              <a:t> in </a:t>
            </a:r>
            <a:r>
              <a:rPr lang="de-AT" sz="2000" dirty="0" err="1"/>
              <a:t>experiments</a:t>
            </a:r>
            <a:endParaRPr lang="de-AT" sz="2000" dirty="0"/>
          </a:p>
          <a:p>
            <a:endParaRPr lang="en-US" sz="2000" dirty="0"/>
          </a:p>
        </p:txBody>
      </p:sp>
      <p:cxnSp>
        <p:nvCxnSpPr>
          <p:cNvPr id="40" name="Gerade Verbindung mit Pfeil 39"/>
          <p:cNvCxnSpPr/>
          <p:nvPr/>
        </p:nvCxnSpPr>
        <p:spPr>
          <a:xfrm>
            <a:off x="5858916" y="2562235"/>
            <a:ext cx="453318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nhaltsplatzhalter 6" descr="BVD.pdf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-3806"/>
          <a:stretch>
            <a:fillRect/>
          </a:stretch>
        </p:blipFill>
        <p:spPr>
          <a:xfrm>
            <a:off x="784989" y="3172739"/>
            <a:ext cx="3922372" cy="2989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/>
              <p:cNvSpPr/>
              <p:nvPr/>
            </p:nvSpPr>
            <p:spPr>
              <a:xfrm>
                <a:off x="3764044" y="2212706"/>
                <a:ext cx="1530932" cy="767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𝛥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b>
                          </m:sSub>
                        </m:den>
                      </m:f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−9</m:t>
                          </m:r>
                        </m:sup>
                      </m:sSup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hteck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044" y="2212706"/>
                <a:ext cx="1530932" cy="7671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hteck 42"/>
          <p:cNvSpPr/>
          <p:nvPr/>
        </p:nvSpPr>
        <p:spPr>
          <a:xfrm>
            <a:off x="6562826" y="2374785"/>
            <a:ext cx="479097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≈ 90 [</a:t>
            </a:r>
            <a:r>
              <a:rPr lang="en-US" altLang="en-US" sz="2000" dirty="0" err="1">
                <a:solidFill>
                  <a:srgbClr val="000000"/>
                </a:solidFill>
                <a:cs typeface="Arial" panose="020B0604020202020204" pitchFamily="34" charset="0"/>
              </a:rPr>
              <a:t>pg</a:t>
            </a: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/s] ≈ 3⋅10</a:t>
            </a:r>
            <a:r>
              <a:rPr lang="en-US" altLang="en-US" sz="20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-4</a:t>
            </a:r>
            <a:r>
              <a:rPr lang="en-US" alt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 [W monolayers/s]</a:t>
            </a:r>
          </a:p>
          <a:p>
            <a:endParaRPr lang="en-US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948237" y="2396619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Sensitivity: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418873" y="5942873"/>
            <a:ext cx="5170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989"/>
                </a:solidFill>
              </a:rPr>
              <a:t>[G. </a:t>
            </a:r>
            <a:r>
              <a:rPr lang="en-US" sz="1400" dirty="0" err="1">
                <a:solidFill>
                  <a:srgbClr val="898989"/>
                </a:solidFill>
              </a:rPr>
              <a:t>Hayderer</a:t>
            </a:r>
            <a:r>
              <a:rPr lang="en-US" sz="1400" dirty="0">
                <a:solidFill>
                  <a:srgbClr val="898989"/>
                </a:solidFill>
              </a:rPr>
              <a:t> et al., Rev. Sci. </a:t>
            </a:r>
            <a:r>
              <a:rPr lang="en-US" sz="1400" dirty="0" err="1">
                <a:solidFill>
                  <a:srgbClr val="898989"/>
                </a:solidFill>
              </a:rPr>
              <a:t>Instrum</a:t>
            </a:r>
            <a:r>
              <a:rPr lang="en-US" sz="1400" dirty="0">
                <a:solidFill>
                  <a:srgbClr val="898989"/>
                </a:solidFill>
              </a:rPr>
              <a:t>., 70 (1999) 3696-3700.]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223205" y="5888561"/>
            <a:ext cx="3470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989"/>
                </a:solidFill>
              </a:rPr>
              <a:t>[K. </a:t>
            </a:r>
            <a:r>
              <a:rPr lang="en-US" sz="1400" dirty="0" err="1">
                <a:solidFill>
                  <a:srgbClr val="898989"/>
                </a:solidFill>
              </a:rPr>
              <a:t>Dobes</a:t>
            </a:r>
            <a:r>
              <a:rPr lang="en-US" sz="1400" dirty="0">
                <a:solidFill>
                  <a:srgbClr val="898989"/>
                </a:solidFill>
              </a:rPr>
              <a:t>, PhD thesis, TU Wien (2014)]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DCEB5E8-14F4-4E38-A459-B0601A43C59E}"/>
              </a:ext>
            </a:extLst>
          </p:cNvPr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E1F5DBB2-4848-47AB-A0C2-18BD312F4372}"/>
                </a:ext>
              </a:extLst>
            </p:cNvPr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grpSp>
            <p:nvGrpSpPr>
              <p:cNvPr id="30" name="Gruppieren 29">
                <a:extLst>
                  <a:ext uri="{FF2B5EF4-FFF2-40B4-BE49-F238E27FC236}">
                    <a16:creationId xmlns:a16="http://schemas.microsoft.com/office/drawing/2014/main" id="{30BB56CB-7239-4EC1-8195-CFDA0359F9A7}"/>
                  </a:ext>
                </a:extLst>
              </p:cNvPr>
              <p:cNvGrpSpPr/>
              <p:nvPr/>
            </p:nvGrpSpPr>
            <p:grpSpPr>
              <a:xfrm>
                <a:off x="272957" y="171449"/>
                <a:ext cx="11622741" cy="809625"/>
                <a:chOff x="272957" y="171449"/>
                <a:chExt cx="11622741" cy="809625"/>
              </a:xfrm>
            </p:grpSpPr>
            <p:pic>
              <p:nvPicPr>
                <p:cNvPr id="41" name="Grafik 40">
                  <a:extLst>
                    <a:ext uri="{FF2B5EF4-FFF2-40B4-BE49-F238E27FC236}">
                      <a16:creationId xmlns:a16="http://schemas.microsoft.com/office/drawing/2014/main" id="{F2037F2C-16F1-48D9-BCBD-BB5C663B5A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050" y="249815"/>
                  <a:ext cx="660400" cy="652894"/>
                </a:xfrm>
                <a:prstGeom prst="rect">
                  <a:avLst/>
                </a:prstGeom>
              </p:spPr>
            </p:pic>
            <p:sp>
              <p:nvSpPr>
                <p:cNvPr id="42" name="Titel 1">
                  <a:extLst>
                    <a:ext uri="{FF2B5EF4-FFF2-40B4-BE49-F238E27FC236}">
                      <a16:creationId xmlns:a16="http://schemas.microsoft.com/office/drawing/2014/main" id="{A168E4E3-7DB2-4D65-9E1E-26F2EE38A57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66900" y="171449"/>
                  <a:ext cx="8458200" cy="8096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rmAutofit fontScale="975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de-AT" sz="4400" b="1" dirty="0">
                      <a:solidFill>
                        <a:schemeClr val="bg1"/>
                      </a:solidFill>
                    </a:rPr>
                    <a:t>Diploma Thesis</a:t>
                  </a:r>
                </a:p>
              </p:txBody>
            </p:sp>
            <p:grpSp>
              <p:nvGrpSpPr>
                <p:cNvPr id="44" name="Gruppieren 43">
                  <a:extLst>
                    <a:ext uri="{FF2B5EF4-FFF2-40B4-BE49-F238E27FC236}">
                      <a16:creationId xmlns:a16="http://schemas.microsoft.com/office/drawing/2014/main" id="{380B767D-9365-49DD-9572-6CA56C874F10}"/>
                    </a:ext>
                  </a:extLst>
                </p:cNvPr>
                <p:cNvGrpSpPr/>
                <p:nvPr/>
              </p:nvGrpSpPr>
              <p:grpSpPr>
                <a:xfrm>
                  <a:off x="272957" y="313117"/>
                  <a:ext cx="11622741" cy="638681"/>
                  <a:chOff x="272957" y="313117"/>
                  <a:chExt cx="11622741" cy="638681"/>
                </a:xfrm>
              </p:grpSpPr>
              <p:grpSp>
                <p:nvGrpSpPr>
                  <p:cNvPr id="48" name="Grafik 1">
                    <a:extLst>
                      <a:ext uri="{FF2B5EF4-FFF2-40B4-BE49-F238E27FC236}">
                        <a16:creationId xmlns:a16="http://schemas.microsoft.com/office/drawing/2014/main" id="{0C5059F0-9C63-4DAD-BB3A-B88B1AA25D77}"/>
                      </a:ext>
                    </a:extLst>
                  </p:cNvPr>
                  <p:cNvGrpSpPr/>
                  <p:nvPr/>
                </p:nvGrpSpPr>
                <p:grpSpPr>
                  <a:xfrm>
                    <a:off x="272957" y="313117"/>
                    <a:ext cx="11622741" cy="638681"/>
                    <a:chOff x="272957" y="313117"/>
                    <a:chExt cx="11622741" cy="638681"/>
                  </a:xfrm>
                </p:grpSpPr>
                <p:sp>
                  <p:nvSpPr>
                    <p:cNvPr id="50" name="Freihandform: Form 51">
                      <a:extLst>
                        <a:ext uri="{FF2B5EF4-FFF2-40B4-BE49-F238E27FC236}">
                          <a16:creationId xmlns:a16="http://schemas.microsoft.com/office/drawing/2014/main" id="{90F05471-E84E-4411-9FAF-B32C50EC2A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238" y="336027"/>
                      <a:ext cx="11576460" cy="606875"/>
                    </a:xfrm>
                    <a:custGeom>
                      <a:avLst/>
                      <a:gdLst>
                        <a:gd name="connsiteX0" fmla="*/ 0 w 11576460"/>
                        <a:gd name="connsiteY0" fmla="*/ 0 h 606875"/>
                        <a:gd name="connsiteX1" fmla="*/ 11576461 w 11576460"/>
                        <a:gd name="connsiteY1" fmla="*/ 0 h 606875"/>
                        <a:gd name="connsiteX2" fmla="*/ 11576461 w 11576460"/>
                        <a:gd name="connsiteY2" fmla="*/ 606875 h 606875"/>
                        <a:gd name="connsiteX3" fmla="*/ 0 w 11576460"/>
                        <a:gd name="connsiteY3" fmla="*/ 606875 h 606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576460" h="606875">
                          <a:moveTo>
                            <a:pt x="0" y="0"/>
                          </a:moveTo>
                          <a:lnTo>
                            <a:pt x="11576461" y="0"/>
                          </a:lnTo>
                          <a:lnTo>
                            <a:pt x="11576461" y="606875"/>
                          </a:lnTo>
                          <a:lnTo>
                            <a:pt x="0" y="606875"/>
                          </a:lnTo>
                          <a:close/>
                        </a:path>
                      </a:pathLst>
                    </a:custGeom>
                    <a:noFill/>
                    <a:ln w="266394" cap="flat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de-AT"/>
                    </a:p>
                  </p:txBody>
                </p:sp>
                <p:sp>
                  <p:nvSpPr>
                    <p:cNvPr id="51" name="Freihandform: Form 52">
                      <a:extLst>
                        <a:ext uri="{FF2B5EF4-FFF2-40B4-BE49-F238E27FC236}">
                          <a16:creationId xmlns:a16="http://schemas.microsoft.com/office/drawing/2014/main" id="{E2CAECA2-9861-4B86-96C6-2455D4D5D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5121" y="313117"/>
                      <a:ext cx="11576460" cy="606875"/>
                    </a:xfrm>
                    <a:custGeom>
                      <a:avLst/>
                      <a:gdLst>
                        <a:gd name="connsiteX0" fmla="*/ 0 w 11576460"/>
                        <a:gd name="connsiteY0" fmla="*/ 0 h 606875"/>
                        <a:gd name="connsiteX1" fmla="*/ 11576460 w 11576460"/>
                        <a:gd name="connsiteY1" fmla="*/ 0 h 606875"/>
                        <a:gd name="connsiteX2" fmla="*/ 11576460 w 11576460"/>
                        <a:gd name="connsiteY2" fmla="*/ 606875 h 606875"/>
                        <a:gd name="connsiteX3" fmla="*/ 0 w 11576460"/>
                        <a:gd name="connsiteY3" fmla="*/ 606875 h 606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576460" h="606875">
                          <a:moveTo>
                            <a:pt x="0" y="0"/>
                          </a:moveTo>
                          <a:lnTo>
                            <a:pt x="11576460" y="0"/>
                          </a:lnTo>
                          <a:lnTo>
                            <a:pt x="11576460" y="606875"/>
                          </a:lnTo>
                          <a:lnTo>
                            <a:pt x="0" y="606875"/>
                          </a:lnTo>
                          <a:close/>
                        </a:path>
                      </a:pathLst>
                    </a:custGeom>
                    <a:solidFill>
                      <a:srgbClr val="006699"/>
                    </a:solidFill>
                    <a:ln w="266392" cap="flat">
                      <a:solidFill>
                        <a:srgbClr val="006699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de-AT"/>
                    </a:p>
                  </p:txBody>
                </p:sp>
                <p:sp>
                  <p:nvSpPr>
                    <p:cNvPr id="52" name="Freihandform: Form 53">
                      <a:extLst>
                        <a:ext uri="{FF2B5EF4-FFF2-40B4-BE49-F238E27FC236}">
                          <a16:creationId xmlns:a16="http://schemas.microsoft.com/office/drawing/2014/main" id="{6E682ED3-F3F7-44F6-B88E-3C8B37103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57" y="951798"/>
                      <a:ext cx="675648" cy="0"/>
                    </a:xfrm>
                    <a:custGeom>
                      <a:avLst/>
                      <a:gdLst>
                        <a:gd name="connsiteX0" fmla="*/ 68277 w 675648"/>
                        <a:gd name="connsiteY0" fmla="*/ -670779 h 0"/>
                        <a:gd name="connsiteX1" fmla="*/ 607376 w 675648"/>
                        <a:gd name="connsiteY1" fmla="*/ -670779 h 0"/>
                        <a:gd name="connsiteX2" fmla="*/ 675649 w 675648"/>
                        <a:gd name="connsiteY2" fmla="*/ -602999 h 0"/>
                        <a:gd name="connsiteX3" fmla="*/ 675649 w 675648"/>
                        <a:gd name="connsiteY3" fmla="*/ -67787 h 0"/>
                        <a:gd name="connsiteX4" fmla="*/ 607376 w 675648"/>
                        <a:gd name="connsiteY4" fmla="*/ 0 h 0"/>
                        <a:gd name="connsiteX5" fmla="*/ 68277 w 675648"/>
                        <a:gd name="connsiteY5" fmla="*/ 0 h 0"/>
                        <a:gd name="connsiteX6" fmla="*/ 0 w 675648"/>
                        <a:gd name="connsiteY6" fmla="*/ -67787 h 0"/>
                        <a:gd name="connsiteX7" fmla="*/ 0 w 675648"/>
                        <a:gd name="connsiteY7" fmla="*/ -602999 h 0"/>
                        <a:gd name="connsiteX8" fmla="*/ 68277 w 675648"/>
                        <a:gd name="connsiteY8" fmla="*/ -670779 h 0"/>
                        <a:gd name="connsiteX9" fmla="*/ 288578 w 675648"/>
                        <a:gd name="connsiteY9" fmla="*/ -62661 h 0"/>
                        <a:gd name="connsiteX10" fmla="*/ 288578 w 675648"/>
                        <a:gd name="connsiteY10" fmla="*/ -180837 h 0"/>
                        <a:gd name="connsiteX11" fmla="*/ 265339 w 675648"/>
                        <a:gd name="connsiteY11" fmla="*/ -180837 h 0"/>
                        <a:gd name="connsiteX12" fmla="*/ 265339 w 675648"/>
                        <a:gd name="connsiteY12" fmla="*/ -62661 h 0"/>
                        <a:gd name="connsiteX13" fmla="*/ 446581 w 675648"/>
                        <a:gd name="connsiteY13" fmla="*/ -62661 h 0"/>
                        <a:gd name="connsiteX14" fmla="*/ 446581 w 675648"/>
                        <a:gd name="connsiteY14" fmla="*/ -83242 h 0"/>
                        <a:gd name="connsiteX15" fmla="*/ 391411 w 675648"/>
                        <a:gd name="connsiteY15" fmla="*/ -83242 h 0"/>
                        <a:gd name="connsiteX16" fmla="*/ 391411 w 675648"/>
                        <a:gd name="connsiteY16" fmla="*/ -111956 h 0"/>
                        <a:gd name="connsiteX17" fmla="*/ 438388 w 675648"/>
                        <a:gd name="connsiteY17" fmla="*/ -111956 h 0"/>
                        <a:gd name="connsiteX18" fmla="*/ 438388 w 675648"/>
                        <a:gd name="connsiteY18" fmla="*/ -132540 h 0"/>
                        <a:gd name="connsiteX19" fmla="*/ 391411 w 675648"/>
                        <a:gd name="connsiteY19" fmla="*/ -132540 h 0"/>
                        <a:gd name="connsiteX20" fmla="*/ 391411 w 675648"/>
                        <a:gd name="connsiteY20" fmla="*/ -160254 h 0"/>
                        <a:gd name="connsiteX21" fmla="*/ 446581 w 675648"/>
                        <a:gd name="connsiteY21" fmla="*/ -160254 h 0"/>
                        <a:gd name="connsiteX22" fmla="*/ 446581 w 675648"/>
                        <a:gd name="connsiteY22" fmla="*/ -180837 h 0"/>
                        <a:gd name="connsiteX23" fmla="*/ 368174 w 675648"/>
                        <a:gd name="connsiteY23" fmla="*/ -180837 h 0"/>
                        <a:gd name="connsiteX24" fmla="*/ 368174 w 675648"/>
                        <a:gd name="connsiteY24" fmla="*/ -62661 h 0"/>
                        <a:gd name="connsiteX25" fmla="*/ 611431 w 675648"/>
                        <a:gd name="connsiteY25" fmla="*/ -62661 h 0"/>
                        <a:gd name="connsiteX26" fmla="*/ 611431 w 675648"/>
                        <a:gd name="connsiteY26" fmla="*/ -180837 h 0"/>
                        <a:gd name="connsiteX27" fmla="*/ 588194 w 675648"/>
                        <a:gd name="connsiteY27" fmla="*/ -180837 h 0"/>
                        <a:gd name="connsiteX28" fmla="*/ 588194 w 675648"/>
                        <a:gd name="connsiteY28" fmla="*/ -108471 h 0"/>
                        <a:gd name="connsiteX29" fmla="*/ 541051 w 675648"/>
                        <a:gd name="connsiteY29" fmla="*/ -180837 h 0"/>
                        <a:gd name="connsiteX30" fmla="*/ 520319 w 675648"/>
                        <a:gd name="connsiteY30" fmla="*/ -180837 h 0"/>
                        <a:gd name="connsiteX31" fmla="*/ 520319 w 675648"/>
                        <a:gd name="connsiteY31" fmla="*/ -62661 h 0"/>
                        <a:gd name="connsiteX32" fmla="*/ 543558 w 675648"/>
                        <a:gd name="connsiteY32" fmla="*/ -62661 h 0"/>
                        <a:gd name="connsiteX33" fmla="*/ 543558 w 675648"/>
                        <a:gd name="connsiteY33" fmla="*/ -135194 h 0"/>
                        <a:gd name="connsiteX34" fmla="*/ 590700 w 675648"/>
                        <a:gd name="connsiteY34" fmla="*/ -62661 h 0"/>
                        <a:gd name="connsiteX35" fmla="*/ 203723 w 675648"/>
                        <a:gd name="connsiteY35" fmla="*/ -180837 h 0"/>
                        <a:gd name="connsiteX36" fmla="*/ 179481 w 675648"/>
                        <a:gd name="connsiteY36" fmla="*/ -180837 h 0"/>
                        <a:gd name="connsiteX37" fmla="*/ 160924 w 675648"/>
                        <a:gd name="connsiteY37" fmla="*/ -106311 h 0"/>
                        <a:gd name="connsiteX38" fmla="*/ 139192 w 675648"/>
                        <a:gd name="connsiteY38" fmla="*/ -180837 h 0"/>
                        <a:gd name="connsiteX39" fmla="*/ 121809 w 675648"/>
                        <a:gd name="connsiteY39" fmla="*/ -180837 h 0"/>
                        <a:gd name="connsiteX40" fmla="*/ 100074 w 675648"/>
                        <a:gd name="connsiteY40" fmla="*/ -106311 h 0"/>
                        <a:gd name="connsiteX41" fmla="*/ 81686 w 675648"/>
                        <a:gd name="connsiteY41" fmla="*/ -180837 h 0"/>
                        <a:gd name="connsiteX42" fmla="*/ 57444 w 675648"/>
                        <a:gd name="connsiteY42" fmla="*/ -180837 h 0"/>
                        <a:gd name="connsiteX43" fmla="*/ 89209 w 675648"/>
                        <a:gd name="connsiteY43" fmla="*/ -62661 h 0"/>
                        <a:gd name="connsiteX44" fmla="*/ 108600 w 675648"/>
                        <a:gd name="connsiteY44" fmla="*/ -62661 h 0"/>
                        <a:gd name="connsiteX45" fmla="*/ 130501 w 675648"/>
                        <a:gd name="connsiteY45" fmla="*/ -134367 h 0"/>
                        <a:gd name="connsiteX46" fmla="*/ 152401 w 675648"/>
                        <a:gd name="connsiteY46" fmla="*/ -62661 h 0"/>
                        <a:gd name="connsiteX47" fmla="*/ 171792 w 675648"/>
                        <a:gd name="connsiteY47" fmla="*/ -62661 h 0"/>
                        <a:gd name="connsiteX48" fmla="*/ 143397 w 675648"/>
                        <a:gd name="connsiteY48" fmla="*/ -272618 h 0"/>
                        <a:gd name="connsiteX49" fmla="*/ 143397 w 675648"/>
                        <a:gd name="connsiteY49" fmla="*/ -510863 h 0"/>
                        <a:gd name="connsiteX50" fmla="*/ 215612 w 675648"/>
                        <a:gd name="connsiteY50" fmla="*/ -510863 h 0"/>
                        <a:gd name="connsiteX51" fmla="*/ 215612 w 675648"/>
                        <a:gd name="connsiteY51" fmla="*/ -272618 h 0"/>
                        <a:gd name="connsiteX52" fmla="*/ 52000 w 675648"/>
                        <a:gd name="connsiteY52" fmla="*/ -602370 h 0"/>
                        <a:gd name="connsiteX53" fmla="*/ 304589 w 675648"/>
                        <a:gd name="connsiteY53" fmla="*/ -602370 h 0"/>
                        <a:gd name="connsiteX54" fmla="*/ 304589 w 675648"/>
                        <a:gd name="connsiteY54" fmla="*/ -530678 h 0"/>
                        <a:gd name="connsiteX55" fmla="*/ 52000 w 675648"/>
                        <a:gd name="connsiteY55" fmla="*/ -530678 h 0"/>
                        <a:gd name="connsiteX56" fmla="*/ 466060 w 675648"/>
                        <a:gd name="connsiteY56" fmla="*/ -269680 h 0"/>
                        <a:gd name="connsiteX57" fmla="*/ 462238 w 675648"/>
                        <a:gd name="connsiteY57" fmla="*/ -270001 h 0"/>
                        <a:gd name="connsiteX58" fmla="*/ 342189 w 675648"/>
                        <a:gd name="connsiteY58" fmla="*/ -402881 h 0"/>
                        <a:gd name="connsiteX59" fmla="*/ 342189 w 675648"/>
                        <a:gd name="connsiteY59" fmla="*/ -602370 h 0"/>
                        <a:gd name="connsiteX60" fmla="*/ 415377 w 675648"/>
                        <a:gd name="connsiteY60" fmla="*/ -602370 h 0"/>
                        <a:gd name="connsiteX61" fmla="*/ 415261 w 675648"/>
                        <a:gd name="connsiteY61" fmla="*/ -404651 h 0"/>
                        <a:gd name="connsiteX62" fmla="*/ 462690 w 675648"/>
                        <a:gd name="connsiteY62" fmla="*/ -342883 h 0"/>
                        <a:gd name="connsiteX63" fmla="*/ 466034 w 675648"/>
                        <a:gd name="connsiteY63" fmla="*/ -342193 h 0"/>
                        <a:gd name="connsiteX64" fmla="*/ 487973 w 675648"/>
                        <a:gd name="connsiteY64" fmla="*/ -342300 h 0"/>
                        <a:gd name="connsiteX65" fmla="*/ 490958 w 675648"/>
                        <a:gd name="connsiteY65" fmla="*/ -342883 h 0"/>
                        <a:gd name="connsiteX66" fmla="*/ 538398 w 675648"/>
                        <a:gd name="connsiteY66" fmla="*/ -404651 h 0"/>
                        <a:gd name="connsiteX67" fmla="*/ 537774 w 675648"/>
                        <a:gd name="connsiteY67" fmla="*/ -602370 h 0"/>
                        <a:gd name="connsiteX68" fmla="*/ 611431 w 675648"/>
                        <a:gd name="connsiteY68" fmla="*/ -602370 h 0"/>
                        <a:gd name="connsiteX69" fmla="*/ 611431 w 675648"/>
                        <a:gd name="connsiteY69" fmla="*/ -403611 h 0"/>
                        <a:gd name="connsiteX70" fmla="*/ 490958 w 675648"/>
                        <a:gd name="connsiteY70" fmla="*/ -269994 h 0"/>
                        <a:gd name="connsiteX71" fmla="*/ 487986 w 675648"/>
                        <a:gd name="connsiteY71" fmla="*/ -269691 h 0"/>
                        <a:gd name="connsiteX72" fmla="*/ 487973 w 675648"/>
                        <a:gd name="connsiteY72" fmla="*/ -34230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</a:cxnLst>
                      <a:rect l="l" t="t" r="r" b="b"/>
                      <a:pathLst>
                        <a:path w="675648">
                          <a:moveTo>
                            <a:pt x="68277" y="-670779"/>
                          </a:moveTo>
                          <a:lnTo>
                            <a:pt x="607376" y="-670779"/>
                          </a:lnTo>
                          <a:cubicBezTo>
                            <a:pt x="645085" y="-670779"/>
                            <a:pt x="675649" y="-640430"/>
                            <a:pt x="675649" y="-602999"/>
                          </a:cubicBezTo>
                          <a:lnTo>
                            <a:pt x="675649" y="-67787"/>
                          </a:lnTo>
                          <a:cubicBezTo>
                            <a:pt x="675649" y="-30348"/>
                            <a:pt x="645085" y="0"/>
                            <a:pt x="607376" y="0"/>
                          </a:cubicBezTo>
                          <a:lnTo>
                            <a:pt x="68277" y="0"/>
                          </a:lnTo>
                          <a:cubicBezTo>
                            <a:pt x="30568" y="0"/>
                            <a:pt x="0" y="-30348"/>
                            <a:pt x="0" y="-67787"/>
                          </a:cubicBezTo>
                          <a:lnTo>
                            <a:pt x="0" y="-602999"/>
                          </a:lnTo>
                          <a:cubicBezTo>
                            <a:pt x="0" y="-640430"/>
                            <a:pt x="30568" y="-670779"/>
                            <a:pt x="68277" y="-670779"/>
                          </a:cubicBezTo>
                          <a:close/>
                          <a:moveTo>
                            <a:pt x="288578" y="-62661"/>
                          </a:moveTo>
                          <a:lnTo>
                            <a:pt x="288578" y="-180837"/>
                          </a:lnTo>
                          <a:lnTo>
                            <a:pt x="265339" y="-180837"/>
                          </a:lnTo>
                          <a:lnTo>
                            <a:pt x="265339" y="-62661"/>
                          </a:lnTo>
                          <a:close/>
                          <a:moveTo>
                            <a:pt x="446581" y="-62661"/>
                          </a:moveTo>
                          <a:lnTo>
                            <a:pt x="446581" y="-83242"/>
                          </a:lnTo>
                          <a:lnTo>
                            <a:pt x="391411" y="-83242"/>
                          </a:lnTo>
                          <a:lnTo>
                            <a:pt x="391411" y="-111956"/>
                          </a:lnTo>
                          <a:lnTo>
                            <a:pt x="438388" y="-111956"/>
                          </a:lnTo>
                          <a:lnTo>
                            <a:pt x="438388" y="-132540"/>
                          </a:lnTo>
                          <a:lnTo>
                            <a:pt x="391411" y="-132540"/>
                          </a:lnTo>
                          <a:lnTo>
                            <a:pt x="391411" y="-160254"/>
                          </a:lnTo>
                          <a:lnTo>
                            <a:pt x="446581" y="-160254"/>
                          </a:lnTo>
                          <a:lnTo>
                            <a:pt x="446581" y="-180837"/>
                          </a:lnTo>
                          <a:lnTo>
                            <a:pt x="368174" y="-180837"/>
                          </a:lnTo>
                          <a:lnTo>
                            <a:pt x="368174" y="-62661"/>
                          </a:lnTo>
                          <a:close/>
                          <a:moveTo>
                            <a:pt x="611431" y="-62661"/>
                          </a:moveTo>
                          <a:lnTo>
                            <a:pt x="611431" y="-180837"/>
                          </a:lnTo>
                          <a:lnTo>
                            <a:pt x="588194" y="-180837"/>
                          </a:lnTo>
                          <a:lnTo>
                            <a:pt x="588194" y="-108471"/>
                          </a:lnTo>
                          <a:lnTo>
                            <a:pt x="541051" y="-180837"/>
                          </a:lnTo>
                          <a:lnTo>
                            <a:pt x="520319" y="-180837"/>
                          </a:lnTo>
                          <a:lnTo>
                            <a:pt x="520319" y="-62661"/>
                          </a:lnTo>
                          <a:lnTo>
                            <a:pt x="543558" y="-62661"/>
                          </a:lnTo>
                          <a:lnTo>
                            <a:pt x="543558" y="-135194"/>
                          </a:lnTo>
                          <a:lnTo>
                            <a:pt x="590700" y="-62661"/>
                          </a:lnTo>
                          <a:close/>
                          <a:moveTo>
                            <a:pt x="203723" y="-180837"/>
                          </a:moveTo>
                          <a:lnTo>
                            <a:pt x="179481" y="-180837"/>
                          </a:lnTo>
                          <a:lnTo>
                            <a:pt x="160924" y="-106311"/>
                          </a:lnTo>
                          <a:lnTo>
                            <a:pt x="139192" y="-180837"/>
                          </a:lnTo>
                          <a:lnTo>
                            <a:pt x="121809" y="-180837"/>
                          </a:lnTo>
                          <a:lnTo>
                            <a:pt x="100074" y="-106311"/>
                          </a:lnTo>
                          <a:lnTo>
                            <a:pt x="81686" y="-180837"/>
                          </a:lnTo>
                          <a:lnTo>
                            <a:pt x="57444" y="-180837"/>
                          </a:lnTo>
                          <a:lnTo>
                            <a:pt x="89209" y="-62661"/>
                          </a:lnTo>
                          <a:lnTo>
                            <a:pt x="108600" y="-62661"/>
                          </a:lnTo>
                          <a:lnTo>
                            <a:pt x="130501" y="-134367"/>
                          </a:lnTo>
                          <a:lnTo>
                            <a:pt x="152401" y="-62661"/>
                          </a:lnTo>
                          <a:lnTo>
                            <a:pt x="171792" y="-62661"/>
                          </a:lnTo>
                          <a:close/>
                          <a:moveTo>
                            <a:pt x="143397" y="-272618"/>
                          </a:moveTo>
                          <a:lnTo>
                            <a:pt x="143397" y="-510863"/>
                          </a:lnTo>
                          <a:lnTo>
                            <a:pt x="215612" y="-510863"/>
                          </a:lnTo>
                          <a:lnTo>
                            <a:pt x="215612" y="-272618"/>
                          </a:lnTo>
                          <a:close/>
                          <a:moveTo>
                            <a:pt x="52000" y="-602370"/>
                          </a:moveTo>
                          <a:lnTo>
                            <a:pt x="304589" y="-602370"/>
                          </a:lnTo>
                          <a:lnTo>
                            <a:pt x="304589" y="-530678"/>
                          </a:lnTo>
                          <a:lnTo>
                            <a:pt x="52000" y="-530678"/>
                          </a:lnTo>
                          <a:close/>
                          <a:moveTo>
                            <a:pt x="466060" y="-269680"/>
                          </a:moveTo>
                          <a:lnTo>
                            <a:pt x="462238" y="-270001"/>
                          </a:lnTo>
                          <a:cubicBezTo>
                            <a:pt x="394538" y="-277019"/>
                            <a:pt x="342189" y="-333810"/>
                            <a:pt x="342189" y="-402881"/>
                          </a:cubicBezTo>
                          <a:lnTo>
                            <a:pt x="342189" y="-602370"/>
                          </a:lnTo>
                          <a:lnTo>
                            <a:pt x="415377" y="-602370"/>
                          </a:lnTo>
                          <a:lnTo>
                            <a:pt x="415261" y="-404651"/>
                          </a:lnTo>
                          <a:cubicBezTo>
                            <a:pt x="415261" y="-375735"/>
                            <a:pt x="435513" y="-349728"/>
                            <a:pt x="462690" y="-342883"/>
                          </a:cubicBezTo>
                          <a:cubicBezTo>
                            <a:pt x="463884" y="-342599"/>
                            <a:pt x="464811" y="-342407"/>
                            <a:pt x="466034" y="-342193"/>
                          </a:cubicBezTo>
                          <a:close/>
                          <a:moveTo>
                            <a:pt x="487973" y="-342300"/>
                          </a:moveTo>
                          <a:cubicBezTo>
                            <a:pt x="489072" y="-342499"/>
                            <a:pt x="489888" y="-342629"/>
                            <a:pt x="490958" y="-342883"/>
                          </a:cubicBezTo>
                          <a:cubicBezTo>
                            <a:pt x="518143" y="-349728"/>
                            <a:pt x="538398" y="-375735"/>
                            <a:pt x="538398" y="-404651"/>
                          </a:cubicBezTo>
                          <a:lnTo>
                            <a:pt x="537774" y="-602370"/>
                          </a:lnTo>
                          <a:lnTo>
                            <a:pt x="611431" y="-602370"/>
                          </a:lnTo>
                          <a:lnTo>
                            <a:pt x="611431" y="-403611"/>
                          </a:lnTo>
                          <a:cubicBezTo>
                            <a:pt x="611502" y="-334540"/>
                            <a:pt x="558666" y="-277096"/>
                            <a:pt x="490958" y="-269994"/>
                          </a:cubicBezTo>
                          <a:lnTo>
                            <a:pt x="487986" y="-269691"/>
                          </a:lnTo>
                          <a:lnTo>
                            <a:pt x="487973" y="-34230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5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AT"/>
                    </a:p>
                  </p:txBody>
                </p:sp>
              </p:grpSp>
              <p:sp>
                <p:nvSpPr>
                  <p:cNvPr id="49" name="Textfeld 48">
                    <a:extLst>
                      <a:ext uri="{FF2B5EF4-FFF2-40B4-BE49-F238E27FC236}">
                        <a16:creationId xmlns:a16="http://schemas.microsoft.com/office/drawing/2014/main" id="{271FEA0A-4F19-423D-951C-8E2EF11955D3}"/>
                      </a:ext>
                    </a:extLst>
                  </p:cNvPr>
                  <p:cNvSpPr txBox="1"/>
                  <p:nvPr/>
                </p:nvSpPr>
                <p:spPr>
                  <a:xfrm>
                    <a:off x="4730801" y="343314"/>
                    <a:ext cx="270510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de-AT" sz="3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32" name="Gruppieren 31">
                <a:extLst>
                  <a:ext uri="{FF2B5EF4-FFF2-40B4-BE49-F238E27FC236}">
                    <a16:creationId xmlns:a16="http://schemas.microsoft.com/office/drawing/2014/main" id="{3EF12DF1-81D6-462F-8D33-1211FB4969C7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3" name="Rechteck: abgerundete Ecken 42">
                  <a:extLst>
                    <a:ext uri="{FF2B5EF4-FFF2-40B4-BE49-F238E27FC236}">
                      <a16:creationId xmlns:a16="http://schemas.microsoft.com/office/drawing/2014/main" id="{9EF85F10-FF10-44AF-A331-DBCD8F083863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4" name="Gruppieren 33">
                  <a:extLst>
                    <a:ext uri="{FF2B5EF4-FFF2-40B4-BE49-F238E27FC236}">
                      <a16:creationId xmlns:a16="http://schemas.microsoft.com/office/drawing/2014/main" id="{5085563D-83E6-4C69-8225-53E3E14C72D1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5" name="Grafik 34">
                    <a:extLst>
                      <a:ext uri="{FF2B5EF4-FFF2-40B4-BE49-F238E27FC236}">
                        <a16:creationId xmlns:a16="http://schemas.microsoft.com/office/drawing/2014/main" id="{83F874C2-755A-456B-8A36-F481DE3E30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36" name="Textfeld 35">
                    <a:extLst>
                      <a:ext uri="{FF2B5EF4-FFF2-40B4-BE49-F238E27FC236}">
                        <a16:creationId xmlns:a16="http://schemas.microsoft.com/office/drawing/2014/main" id="{02C30A67-68BC-4984-B690-6DFE4C82FF5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</p:grp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2551177" y="346672"/>
              <a:ext cx="6683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Details QCM </a:t>
              </a:r>
              <a:r>
                <a:rPr lang="de-AT" sz="3200" dirty="0" err="1">
                  <a:solidFill>
                    <a:schemeClr val="bg1"/>
                  </a:solidFill>
                </a:rPr>
                <a:t>performance</a:t>
              </a:r>
              <a:endParaRPr lang="de-AT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957" y="6339410"/>
            <a:ext cx="4114800" cy="365125"/>
          </a:xfrm>
        </p:spPr>
        <p:txBody>
          <a:bodyPr/>
          <a:lstStyle/>
          <a:p>
            <a:pPr algn="l"/>
            <a:r>
              <a:rPr lang="de-AT" dirty="0" err="1"/>
              <a:t>Fusionday</a:t>
            </a:r>
            <a:r>
              <a:rPr lang="de-AT" dirty="0"/>
              <a:t> Talk Cupak 2020</a:t>
            </a:r>
          </a:p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54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7656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2</a:t>
            </a:fld>
            <a:endParaRPr lang="de-AT" dirty="0"/>
          </a:p>
        </p:txBody>
      </p:sp>
      <p:sp>
        <p:nvSpPr>
          <p:cNvPr id="37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" y="6422482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03" y="1386714"/>
            <a:ext cx="11410544" cy="473976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de-AT" sz="2000" dirty="0"/>
          </a:p>
          <a:p>
            <a:pPr marL="0" lvl="1" indent="0" algn="ctr">
              <a:buNone/>
            </a:pPr>
            <a:r>
              <a:rPr lang="de-AT" sz="2000" dirty="0" err="1"/>
              <a:t>Eurofusion</a:t>
            </a:r>
            <a:r>
              <a:rPr lang="de-AT" sz="2000" dirty="0"/>
              <a:t> PWIE SP-D.2 (</a:t>
            </a:r>
            <a:r>
              <a:rPr lang="en-US" sz="2000" dirty="0"/>
              <a:t>Production of Atomic/Molecular and Surface Data</a:t>
            </a:r>
            <a:r>
              <a:rPr lang="de-AT" sz="2000" dirty="0"/>
              <a:t>) </a:t>
            </a:r>
            <a:r>
              <a:rPr lang="de-AT" sz="2000" b="1" u="sng" dirty="0"/>
              <a:t>2021</a:t>
            </a:r>
            <a:r>
              <a:rPr lang="de-AT" sz="2000" dirty="0"/>
              <a:t>/01/01 – 2022/12/31</a:t>
            </a:r>
          </a:p>
          <a:p>
            <a:pPr marL="0" lvl="1" indent="0" algn="ctr">
              <a:buNone/>
            </a:pPr>
            <a:endParaRPr lang="de-AT" sz="2000" dirty="0"/>
          </a:p>
          <a:p>
            <a:pPr marL="0" lvl="1" indent="0" algn="ctr">
              <a:buNone/>
            </a:pPr>
            <a:endParaRPr lang="de-AT" sz="2000" dirty="0"/>
          </a:p>
          <a:p>
            <a:pPr marL="0" lvl="1" indent="0" algn="ctr">
              <a:buNone/>
            </a:pPr>
            <a:r>
              <a:rPr lang="de-AT" sz="2000" dirty="0" err="1"/>
              <a:t>Our</a:t>
            </a:r>
            <a:r>
              <a:rPr lang="de-AT" sz="2000" dirty="0"/>
              <a:t> </a:t>
            </a:r>
            <a:r>
              <a:rPr lang="de-AT" sz="2000" dirty="0" err="1"/>
              <a:t>deliverables</a:t>
            </a:r>
            <a:r>
              <a:rPr lang="de-AT" sz="2000" dirty="0"/>
              <a:t>:</a:t>
            </a:r>
            <a:endParaRPr lang="de-AT" sz="1600" dirty="0"/>
          </a:p>
          <a:p>
            <a:pPr marL="0" indent="0" algn="ctr">
              <a:buNone/>
            </a:pPr>
            <a:r>
              <a:rPr lang="en-US" sz="2000" dirty="0"/>
              <a:t>Erosion information of surfaces including morphology, roughness, fuzz (ÖAW)</a:t>
            </a:r>
          </a:p>
          <a:p>
            <a:pPr marL="0" indent="0" algn="ctr">
              <a:buNone/>
            </a:pPr>
            <a:endParaRPr lang="de-AT" sz="1200" dirty="0"/>
          </a:p>
          <a:p>
            <a:pPr marL="0" indent="0" algn="ctr">
              <a:buNone/>
            </a:pPr>
            <a:endParaRPr lang="de-AT" sz="1200" dirty="0"/>
          </a:p>
          <a:p>
            <a:pPr marL="0" indent="0" algn="ctr">
              <a:buNone/>
            </a:pPr>
            <a:r>
              <a:rPr lang="de-AT" sz="2000" dirty="0"/>
              <a:t>This </a:t>
            </a:r>
            <a:r>
              <a:rPr lang="de-AT" sz="2000" dirty="0" err="1"/>
              <a:t>presentation</a:t>
            </a:r>
            <a:r>
              <a:rPr lang="de-AT" sz="2000" dirty="0"/>
              <a:t>:</a:t>
            </a:r>
          </a:p>
          <a:p>
            <a:pPr marL="447675" indent="-447675" algn="ctr">
              <a:buNone/>
            </a:pPr>
            <a:r>
              <a:rPr lang="de-AT" sz="2000" dirty="0" err="1"/>
              <a:t>Overview</a:t>
            </a:r>
            <a:r>
              <a:rPr lang="de-AT" sz="2000" dirty="0"/>
              <a:t> on </a:t>
            </a:r>
            <a:r>
              <a:rPr lang="de-AT" sz="2000" dirty="0" err="1"/>
              <a:t>our</a:t>
            </a:r>
            <a:r>
              <a:rPr lang="de-AT" sz="2000" dirty="0"/>
              <a:t> </a:t>
            </a:r>
            <a:r>
              <a:rPr lang="de-AT" sz="2000" dirty="0" err="1"/>
              <a:t>recent</a:t>
            </a:r>
            <a:r>
              <a:rPr lang="de-AT" sz="2000" dirty="0"/>
              <a:t> BCA </a:t>
            </a:r>
            <a:r>
              <a:rPr lang="de-AT" sz="2000" dirty="0" err="1"/>
              <a:t>code</a:t>
            </a:r>
            <a:r>
              <a:rPr lang="de-AT" sz="2000" dirty="0"/>
              <a:t> </a:t>
            </a:r>
            <a:r>
              <a:rPr lang="de-AT" sz="2000" dirty="0" err="1"/>
              <a:t>studies</a:t>
            </a:r>
            <a:r>
              <a:rPr lang="de-AT" sz="2000" dirty="0"/>
              <a:t> </a:t>
            </a:r>
          </a:p>
          <a:p>
            <a:pPr marL="447675" indent="-447675" algn="ctr">
              <a:buNone/>
            </a:pPr>
            <a:r>
              <a:rPr lang="de-AT" sz="2000" dirty="0" err="1"/>
              <a:t>Current</a:t>
            </a:r>
            <a:r>
              <a:rPr lang="de-AT" sz="2000" dirty="0"/>
              <a:t> </a:t>
            </a:r>
            <a:r>
              <a:rPr lang="de-AT" sz="2000" dirty="0" err="1"/>
              <a:t>developments</a:t>
            </a:r>
            <a:r>
              <a:rPr lang="de-AT" sz="2000" dirty="0"/>
              <a:t> </a:t>
            </a:r>
          </a:p>
          <a:p>
            <a:pPr marL="447675" indent="-447675" algn="ctr">
              <a:buNone/>
            </a:pPr>
            <a:r>
              <a:rPr lang="de-AT" sz="2000" dirty="0"/>
              <a:t>Key </a:t>
            </a:r>
            <a:r>
              <a:rPr lang="de-AT" sz="2000" dirty="0" err="1"/>
              <a:t>goals</a:t>
            </a:r>
            <a:r>
              <a:rPr lang="de-AT" sz="2000" dirty="0"/>
              <a:t> </a:t>
            </a:r>
            <a:r>
              <a:rPr lang="de-AT" sz="2000" dirty="0" err="1"/>
              <a:t>for</a:t>
            </a:r>
            <a:r>
              <a:rPr lang="de-AT" sz="2000" dirty="0"/>
              <a:t> </a:t>
            </a:r>
            <a:r>
              <a:rPr lang="de-AT" sz="2000" dirty="0" err="1"/>
              <a:t>this</a:t>
            </a:r>
            <a:r>
              <a:rPr lang="de-AT" sz="2000" dirty="0"/>
              <a:t> SP-D </a:t>
            </a:r>
            <a:r>
              <a:rPr lang="de-AT" sz="2000" dirty="0" err="1"/>
              <a:t>task</a:t>
            </a:r>
            <a:endParaRPr lang="en-US" sz="2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58892" y="317934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0543EF-AD61-4829-B26F-89BF1077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73050" y="249815"/>
                <a:ext cx="660400" cy="652894"/>
              </a:xfrm>
              <a:prstGeom prst="rect">
                <a:avLst/>
              </a:prstGeom>
            </p:spPr>
          </p:pic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A32EB49E-2556-4018-87E6-BF1AC9325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6900" y="171449"/>
                <a:ext cx="8458200" cy="8096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AT" sz="4400" b="1" dirty="0">
                    <a:solidFill>
                      <a:schemeClr val="bg1"/>
                    </a:solidFill>
                  </a:rPr>
                  <a:t>Diploma Thesis</a:t>
                </a:r>
              </a:p>
            </p:txBody>
          </p:sp>
          <p:sp>
            <p:nvSpPr>
              <p:cNvPr id="28" name="Freihandform: Form 5">
                <a:extLst>
                  <a:ext uri="{FF2B5EF4-FFF2-40B4-BE49-F238E27FC236}">
                    <a16:creationId xmlns:a16="http://schemas.microsoft.com/office/drawing/2014/main" id="{A7E76DE0-0D9F-4708-9483-611F03A86BC4}"/>
                  </a:ext>
                </a:extLst>
              </p:cNvPr>
              <p:cNvSpPr/>
              <p:nvPr/>
            </p:nvSpPr>
            <p:spPr>
              <a:xfrm>
                <a:off x="319238" y="33602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1 w 11576460"/>
                  <a:gd name="connsiteY1" fmla="*/ 0 h 606875"/>
                  <a:gd name="connsiteX2" fmla="*/ 11576461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1" y="0"/>
                    </a:lnTo>
                    <a:lnTo>
                      <a:pt x="11576461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noFill/>
              <a:ln w="266394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8">
                <a:extLst>
                  <a:ext uri="{FF2B5EF4-FFF2-40B4-BE49-F238E27FC236}">
                    <a16:creationId xmlns:a16="http://schemas.microsoft.com/office/drawing/2014/main" id="{33997B12-ABF1-4466-A17A-37FA75A0CF11}"/>
                  </a:ext>
                </a:extLst>
              </p:cNvPr>
              <p:cNvSpPr/>
              <p:nvPr/>
            </p:nvSpPr>
            <p:spPr>
              <a:xfrm>
                <a:off x="295121" y="31311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0 w 11576460"/>
                  <a:gd name="connsiteY1" fmla="*/ 0 h 606875"/>
                  <a:gd name="connsiteX2" fmla="*/ 11576460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0" y="0"/>
                    </a:lnTo>
                    <a:lnTo>
                      <a:pt x="11576460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solidFill>
                <a:srgbClr val="006699"/>
              </a:solidFill>
              <a:ln w="266392" cap="flat">
                <a:solidFill>
                  <a:srgbClr val="00669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11">
                <a:extLst>
                  <a:ext uri="{FF2B5EF4-FFF2-40B4-BE49-F238E27FC236}">
                    <a16:creationId xmlns:a16="http://schemas.microsoft.com/office/drawing/2014/main" id="{48C09BCE-E2E0-4A81-A504-AEDDE50A13F7}"/>
                  </a:ext>
                </a:extLst>
              </p:cNvPr>
              <p:cNvSpPr/>
              <p:nvPr/>
            </p:nvSpPr>
            <p:spPr>
              <a:xfrm>
                <a:off x="272957" y="951798"/>
                <a:ext cx="675648" cy="0"/>
              </a:xfrm>
              <a:custGeom>
                <a:avLst/>
                <a:gdLst>
                  <a:gd name="connsiteX0" fmla="*/ 68277 w 675648"/>
                  <a:gd name="connsiteY0" fmla="*/ -670779 h 0"/>
                  <a:gd name="connsiteX1" fmla="*/ 607376 w 675648"/>
                  <a:gd name="connsiteY1" fmla="*/ -670779 h 0"/>
                  <a:gd name="connsiteX2" fmla="*/ 675649 w 675648"/>
                  <a:gd name="connsiteY2" fmla="*/ -602999 h 0"/>
                  <a:gd name="connsiteX3" fmla="*/ 675649 w 675648"/>
                  <a:gd name="connsiteY3" fmla="*/ -67787 h 0"/>
                  <a:gd name="connsiteX4" fmla="*/ 607376 w 675648"/>
                  <a:gd name="connsiteY4" fmla="*/ 0 h 0"/>
                  <a:gd name="connsiteX5" fmla="*/ 68277 w 675648"/>
                  <a:gd name="connsiteY5" fmla="*/ 0 h 0"/>
                  <a:gd name="connsiteX6" fmla="*/ 0 w 675648"/>
                  <a:gd name="connsiteY6" fmla="*/ -67787 h 0"/>
                  <a:gd name="connsiteX7" fmla="*/ 0 w 675648"/>
                  <a:gd name="connsiteY7" fmla="*/ -602999 h 0"/>
                  <a:gd name="connsiteX8" fmla="*/ 68277 w 675648"/>
                  <a:gd name="connsiteY8" fmla="*/ -670779 h 0"/>
                  <a:gd name="connsiteX9" fmla="*/ 288578 w 675648"/>
                  <a:gd name="connsiteY9" fmla="*/ -62661 h 0"/>
                  <a:gd name="connsiteX10" fmla="*/ 288578 w 675648"/>
                  <a:gd name="connsiteY10" fmla="*/ -180837 h 0"/>
                  <a:gd name="connsiteX11" fmla="*/ 265339 w 675648"/>
                  <a:gd name="connsiteY11" fmla="*/ -180837 h 0"/>
                  <a:gd name="connsiteX12" fmla="*/ 265339 w 675648"/>
                  <a:gd name="connsiteY12" fmla="*/ -62661 h 0"/>
                  <a:gd name="connsiteX13" fmla="*/ 446581 w 675648"/>
                  <a:gd name="connsiteY13" fmla="*/ -62661 h 0"/>
                  <a:gd name="connsiteX14" fmla="*/ 446581 w 675648"/>
                  <a:gd name="connsiteY14" fmla="*/ -83242 h 0"/>
                  <a:gd name="connsiteX15" fmla="*/ 391411 w 675648"/>
                  <a:gd name="connsiteY15" fmla="*/ -83242 h 0"/>
                  <a:gd name="connsiteX16" fmla="*/ 391411 w 675648"/>
                  <a:gd name="connsiteY16" fmla="*/ -111956 h 0"/>
                  <a:gd name="connsiteX17" fmla="*/ 438388 w 675648"/>
                  <a:gd name="connsiteY17" fmla="*/ -111956 h 0"/>
                  <a:gd name="connsiteX18" fmla="*/ 438388 w 675648"/>
                  <a:gd name="connsiteY18" fmla="*/ -132540 h 0"/>
                  <a:gd name="connsiteX19" fmla="*/ 391411 w 675648"/>
                  <a:gd name="connsiteY19" fmla="*/ -132540 h 0"/>
                  <a:gd name="connsiteX20" fmla="*/ 391411 w 675648"/>
                  <a:gd name="connsiteY20" fmla="*/ -160254 h 0"/>
                  <a:gd name="connsiteX21" fmla="*/ 446581 w 675648"/>
                  <a:gd name="connsiteY21" fmla="*/ -160254 h 0"/>
                  <a:gd name="connsiteX22" fmla="*/ 446581 w 675648"/>
                  <a:gd name="connsiteY22" fmla="*/ -180837 h 0"/>
                  <a:gd name="connsiteX23" fmla="*/ 368174 w 675648"/>
                  <a:gd name="connsiteY23" fmla="*/ -180837 h 0"/>
                  <a:gd name="connsiteX24" fmla="*/ 368174 w 675648"/>
                  <a:gd name="connsiteY24" fmla="*/ -62661 h 0"/>
                  <a:gd name="connsiteX25" fmla="*/ 611431 w 675648"/>
                  <a:gd name="connsiteY25" fmla="*/ -62661 h 0"/>
                  <a:gd name="connsiteX26" fmla="*/ 611431 w 675648"/>
                  <a:gd name="connsiteY26" fmla="*/ -180837 h 0"/>
                  <a:gd name="connsiteX27" fmla="*/ 588194 w 675648"/>
                  <a:gd name="connsiteY27" fmla="*/ -180837 h 0"/>
                  <a:gd name="connsiteX28" fmla="*/ 588194 w 675648"/>
                  <a:gd name="connsiteY28" fmla="*/ -108471 h 0"/>
                  <a:gd name="connsiteX29" fmla="*/ 541051 w 675648"/>
                  <a:gd name="connsiteY29" fmla="*/ -180837 h 0"/>
                  <a:gd name="connsiteX30" fmla="*/ 520319 w 675648"/>
                  <a:gd name="connsiteY30" fmla="*/ -180837 h 0"/>
                  <a:gd name="connsiteX31" fmla="*/ 520319 w 675648"/>
                  <a:gd name="connsiteY31" fmla="*/ -62661 h 0"/>
                  <a:gd name="connsiteX32" fmla="*/ 543558 w 675648"/>
                  <a:gd name="connsiteY32" fmla="*/ -62661 h 0"/>
                  <a:gd name="connsiteX33" fmla="*/ 543558 w 675648"/>
                  <a:gd name="connsiteY33" fmla="*/ -135194 h 0"/>
                  <a:gd name="connsiteX34" fmla="*/ 590700 w 675648"/>
                  <a:gd name="connsiteY34" fmla="*/ -62661 h 0"/>
                  <a:gd name="connsiteX35" fmla="*/ 203723 w 675648"/>
                  <a:gd name="connsiteY35" fmla="*/ -180837 h 0"/>
                  <a:gd name="connsiteX36" fmla="*/ 179481 w 675648"/>
                  <a:gd name="connsiteY36" fmla="*/ -180837 h 0"/>
                  <a:gd name="connsiteX37" fmla="*/ 160924 w 675648"/>
                  <a:gd name="connsiteY37" fmla="*/ -106311 h 0"/>
                  <a:gd name="connsiteX38" fmla="*/ 139192 w 675648"/>
                  <a:gd name="connsiteY38" fmla="*/ -180837 h 0"/>
                  <a:gd name="connsiteX39" fmla="*/ 121809 w 675648"/>
                  <a:gd name="connsiteY39" fmla="*/ -180837 h 0"/>
                  <a:gd name="connsiteX40" fmla="*/ 100074 w 675648"/>
                  <a:gd name="connsiteY40" fmla="*/ -106311 h 0"/>
                  <a:gd name="connsiteX41" fmla="*/ 81686 w 675648"/>
                  <a:gd name="connsiteY41" fmla="*/ -180837 h 0"/>
                  <a:gd name="connsiteX42" fmla="*/ 57444 w 675648"/>
                  <a:gd name="connsiteY42" fmla="*/ -180837 h 0"/>
                  <a:gd name="connsiteX43" fmla="*/ 89209 w 675648"/>
                  <a:gd name="connsiteY43" fmla="*/ -62661 h 0"/>
                  <a:gd name="connsiteX44" fmla="*/ 108600 w 675648"/>
                  <a:gd name="connsiteY44" fmla="*/ -62661 h 0"/>
                  <a:gd name="connsiteX45" fmla="*/ 130501 w 675648"/>
                  <a:gd name="connsiteY45" fmla="*/ -134367 h 0"/>
                  <a:gd name="connsiteX46" fmla="*/ 152401 w 675648"/>
                  <a:gd name="connsiteY46" fmla="*/ -62661 h 0"/>
                  <a:gd name="connsiteX47" fmla="*/ 171792 w 675648"/>
                  <a:gd name="connsiteY47" fmla="*/ -62661 h 0"/>
                  <a:gd name="connsiteX48" fmla="*/ 143397 w 675648"/>
                  <a:gd name="connsiteY48" fmla="*/ -272618 h 0"/>
                  <a:gd name="connsiteX49" fmla="*/ 143397 w 675648"/>
                  <a:gd name="connsiteY49" fmla="*/ -510863 h 0"/>
                  <a:gd name="connsiteX50" fmla="*/ 215612 w 675648"/>
                  <a:gd name="connsiteY50" fmla="*/ -510863 h 0"/>
                  <a:gd name="connsiteX51" fmla="*/ 215612 w 675648"/>
                  <a:gd name="connsiteY51" fmla="*/ -272618 h 0"/>
                  <a:gd name="connsiteX52" fmla="*/ 52000 w 675648"/>
                  <a:gd name="connsiteY52" fmla="*/ -602370 h 0"/>
                  <a:gd name="connsiteX53" fmla="*/ 304589 w 675648"/>
                  <a:gd name="connsiteY53" fmla="*/ -602370 h 0"/>
                  <a:gd name="connsiteX54" fmla="*/ 304589 w 675648"/>
                  <a:gd name="connsiteY54" fmla="*/ -530678 h 0"/>
                  <a:gd name="connsiteX55" fmla="*/ 52000 w 675648"/>
                  <a:gd name="connsiteY55" fmla="*/ -530678 h 0"/>
                  <a:gd name="connsiteX56" fmla="*/ 466060 w 675648"/>
                  <a:gd name="connsiteY56" fmla="*/ -269680 h 0"/>
                  <a:gd name="connsiteX57" fmla="*/ 462238 w 675648"/>
                  <a:gd name="connsiteY57" fmla="*/ -270001 h 0"/>
                  <a:gd name="connsiteX58" fmla="*/ 342189 w 675648"/>
                  <a:gd name="connsiteY58" fmla="*/ -402881 h 0"/>
                  <a:gd name="connsiteX59" fmla="*/ 342189 w 675648"/>
                  <a:gd name="connsiteY59" fmla="*/ -602370 h 0"/>
                  <a:gd name="connsiteX60" fmla="*/ 415377 w 675648"/>
                  <a:gd name="connsiteY60" fmla="*/ -602370 h 0"/>
                  <a:gd name="connsiteX61" fmla="*/ 415261 w 675648"/>
                  <a:gd name="connsiteY61" fmla="*/ -404651 h 0"/>
                  <a:gd name="connsiteX62" fmla="*/ 462690 w 675648"/>
                  <a:gd name="connsiteY62" fmla="*/ -342883 h 0"/>
                  <a:gd name="connsiteX63" fmla="*/ 466034 w 675648"/>
                  <a:gd name="connsiteY63" fmla="*/ -342193 h 0"/>
                  <a:gd name="connsiteX64" fmla="*/ 487973 w 675648"/>
                  <a:gd name="connsiteY64" fmla="*/ -342300 h 0"/>
                  <a:gd name="connsiteX65" fmla="*/ 490958 w 675648"/>
                  <a:gd name="connsiteY65" fmla="*/ -342883 h 0"/>
                  <a:gd name="connsiteX66" fmla="*/ 538398 w 675648"/>
                  <a:gd name="connsiteY66" fmla="*/ -404651 h 0"/>
                  <a:gd name="connsiteX67" fmla="*/ 537774 w 675648"/>
                  <a:gd name="connsiteY67" fmla="*/ -602370 h 0"/>
                  <a:gd name="connsiteX68" fmla="*/ 611431 w 675648"/>
                  <a:gd name="connsiteY68" fmla="*/ -602370 h 0"/>
                  <a:gd name="connsiteX69" fmla="*/ 611431 w 675648"/>
                  <a:gd name="connsiteY69" fmla="*/ -403611 h 0"/>
                  <a:gd name="connsiteX70" fmla="*/ 490958 w 675648"/>
                  <a:gd name="connsiteY70" fmla="*/ -269994 h 0"/>
                  <a:gd name="connsiteX71" fmla="*/ 487986 w 675648"/>
                  <a:gd name="connsiteY71" fmla="*/ -269691 h 0"/>
                  <a:gd name="connsiteX72" fmla="*/ 487973 w 675648"/>
                  <a:gd name="connsiteY72" fmla="*/ -3423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75648">
                    <a:moveTo>
                      <a:pt x="68277" y="-670779"/>
                    </a:moveTo>
                    <a:lnTo>
                      <a:pt x="607376" y="-670779"/>
                    </a:lnTo>
                    <a:cubicBezTo>
                      <a:pt x="645085" y="-670779"/>
                      <a:pt x="675649" y="-640430"/>
                      <a:pt x="675649" y="-602999"/>
                    </a:cubicBezTo>
                    <a:lnTo>
                      <a:pt x="675649" y="-67787"/>
                    </a:lnTo>
                    <a:cubicBezTo>
                      <a:pt x="675649" y="-30348"/>
                      <a:pt x="645085" y="0"/>
                      <a:pt x="607376" y="0"/>
                    </a:cubicBezTo>
                    <a:lnTo>
                      <a:pt x="68277" y="0"/>
                    </a:lnTo>
                    <a:cubicBezTo>
                      <a:pt x="30568" y="0"/>
                      <a:pt x="0" y="-30348"/>
                      <a:pt x="0" y="-67787"/>
                    </a:cubicBezTo>
                    <a:lnTo>
                      <a:pt x="0" y="-602999"/>
                    </a:lnTo>
                    <a:cubicBezTo>
                      <a:pt x="0" y="-640430"/>
                      <a:pt x="30568" y="-670779"/>
                      <a:pt x="68277" y="-670779"/>
                    </a:cubicBezTo>
                    <a:close/>
                    <a:moveTo>
                      <a:pt x="288578" y="-62661"/>
                    </a:moveTo>
                    <a:lnTo>
                      <a:pt x="288578" y="-180837"/>
                    </a:lnTo>
                    <a:lnTo>
                      <a:pt x="265339" y="-180837"/>
                    </a:lnTo>
                    <a:lnTo>
                      <a:pt x="265339" y="-62661"/>
                    </a:lnTo>
                    <a:close/>
                    <a:moveTo>
                      <a:pt x="446581" y="-62661"/>
                    </a:moveTo>
                    <a:lnTo>
                      <a:pt x="446581" y="-83242"/>
                    </a:lnTo>
                    <a:lnTo>
                      <a:pt x="391411" y="-83242"/>
                    </a:lnTo>
                    <a:lnTo>
                      <a:pt x="391411" y="-111956"/>
                    </a:lnTo>
                    <a:lnTo>
                      <a:pt x="438388" y="-111956"/>
                    </a:lnTo>
                    <a:lnTo>
                      <a:pt x="438388" y="-132540"/>
                    </a:lnTo>
                    <a:lnTo>
                      <a:pt x="391411" y="-132540"/>
                    </a:lnTo>
                    <a:lnTo>
                      <a:pt x="391411" y="-160254"/>
                    </a:lnTo>
                    <a:lnTo>
                      <a:pt x="446581" y="-160254"/>
                    </a:lnTo>
                    <a:lnTo>
                      <a:pt x="446581" y="-180837"/>
                    </a:lnTo>
                    <a:lnTo>
                      <a:pt x="368174" y="-180837"/>
                    </a:lnTo>
                    <a:lnTo>
                      <a:pt x="368174" y="-62661"/>
                    </a:lnTo>
                    <a:close/>
                    <a:moveTo>
                      <a:pt x="611431" y="-62661"/>
                    </a:moveTo>
                    <a:lnTo>
                      <a:pt x="611431" y="-180837"/>
                    </a:lnTo>
                    <a:lnTo>
                      <a:pt x="588194" y="-180837"/>
                    </a:lnTo>
                    <a:lnTo>
                      <a:pt x="588194" y="-108471"/>
                    </a:lnTo>
                    <a:lnTo>
                      <a:pt x="541051" y="-180837"/>
                    </a:lnTo>
                    <a:lnTo>
                      <a:pt x="520319" y="-180837"/>
                    </a:lnTo>
                    <a:lnTo>
                      <a:pt x="520319" y="-62661"/>
                    </a:lnTo>
                    <a:lnTo>
                      <a:pt x="543558" y="-62661"/>
                    </a:lnTo>
                    <a:lnTo>
                      <a:pt x="543558" y="-135194"/>
                    </a:lnTo>
                    <a:lnTo>
                      <a:pt x="590700" y="-62661"/>
                    </a:lnTo>
                    <a:close/>
                    <a:moveTo>
                      <a:pt x="203723" y="-180837"/>
                    </a:moveTo>
                    <a:lnTo>
                      <a:pt x="179481" y="-180837"/>
                    </a:lnTo>
                    <a:lnTo>
                      <a:pt x="160924" y="-106311"/>
                    </a:lnTo>
                    <a:lnTo>
                      <a:pt x="139192" y="-180837"/>
                    </a:lnTo>
                    <a:lnTo>
                      <a:pt x="121809" y="-180837"/>
                    </a:lnTo>
                    <a:lnTo>
                      <a:pt x="100074" y="-106311"/>
                    </a:lnTo>
                    <a:lnTo>
                      <a:pt x="81686" y="-180837"/>
                    </a:lnTo>
                    <a:lnTo>
                      <a:pt x="57444" y="-180837"/>
                    </a:lnTo>
                    <a:lnTo>
                      <a:pt x="89209" y="-62661"/>
                    </a:lnTo>
                    <a:lnTo>
                      <a:pt x="108600" y="-62661"/>
                    </a:lnTo>
                    <a:lnTo>
                      <a:pt x="130501" y="-134367"/>
                    </a:lnTo>
                    <a:lnTo>
                      <a:pt x="152401" y="-62661"/>
                    </a:lnTo>
                    <a:lnTo>
                      <a:pt x="171792" y="-62661"/>
                    </a:lnTo>
                    <a:close/>
                    <a:moveTo>
                      <a:pt x="143397" y="-272618"/>
                    </a:moveTo>
                    <a:lnTo>
                      <a:pt x="143397" y="-510863"/>
                    </a:lnTo>
                    <a:lnTo>
                      <a:pt x="215612" y="-510863"/>
                    </a:lnTo>
                    <a:lnTo>
                      <a:pt x="215612" y="-272618"/>
                    </a:lnTo>
                    <a:close/>
                    <a:moveTo>
                      <a:pt x="52000" y="-602370"/>
                    </a:moveTo>
                    <a:lnTo>
                      <a:pt x="304589" y="-602370"/>
                    </a:lnTo>
                    <a:lnTo>
                      <a:pt x="304589" y="-530678"/>
                    </a:lnTo>
                    <a:lnTo>
                      <a:pt x="52000" y="-530678"/>
                    </a:lnTo>
                    <a:close/>
                    <a:moveTo>
                      <a:pt x="466060" y="-269680"/>
                    </a:moveTo>
                    <a:lnTo>
                      <a:pt x="462238" y="-270001"/>
                    </a:lnTo>
                    <a:cubicBezTo>
                      <a:pt x="394538" y="-277019"/>
                      <a:pt x="342189" y="-333810"/>
                      <a:pt x="342189" y="-402881"/>
                    </a:cubicBezTo>
                    <a:lnTo>
                      <a:pt x="342189" y="-602370"/>
                    </a:lnTo>
                    <a:lnTo>
                      <a:pt x="415377" y="-602370"/>
                    </a:lnTo>
                    <a:lnTo>
                      <a:pt x="415261" y="-404651"/>
                    </a:lnTo>
                    <a:cubicBezTo>
                      <a:pt x="415261" y="-375735"/>
                      <a:pt x="435513" y="-349728"/>
                      <a:pt x="462690" y="-342883"/>
                    </a:cubicBezTo>
                    <a:cubicBezTo>
                      <a:pt x="463884" y="-342599"/>
                      <a:pt x="464811" y="-342407"/>
                      <a:pt x="466034" y="-342193"/>
                    </a:cubicBezTo>
                    <a:close/>
                    <a:moveTo>
                      <a:pt x="487973" y="-342300"/>
                    </a:moveTo>
                    <a:cubicBezTo>
                      <a:pt x="489072" y="-342499"/>
                      <a:pt x="489888" y="-342629"/>
                      <a:pt x="490958" y="-342883"/>
                    </a:cubicBezTo>
                    <a:cubicBezTo>
                      <a:pt x="518143" y="-349728"/>
                      <a:pt x="538398" y="-375735"/>
                      <a:pt x="538398" y="-404651"/>
                    </a:cubicBezTo>
                    <a:lnTo>
                      <a:pt x="537774" y="-602370"/>
                    </a:lnTo>
                    <a:lnTo>
                      <a:pt x="611431" y="-602370"/>
                    </a:lnTo>
                    <a:lnTo>
                      <a:pt x="611431" y="-403611"/>
                    </a:lnTo>
                    <a:cubicBezTo>
                      <a:pt x="611502" y="-334540"/>
                      <a:pt x="558666" y="-277096"/>
                      <a:pt x="490958" y="-269994"/>
                    </a:cubicBezTo>
                    <a:lnTo>
                      <a:pt x="487986" y="-269691"/>
                    </a:lnTo>
                    <a:lnTo>
                      <a:pt x="487973" y="-342300"/>
                    </a:lnTo>
                  </a:path>
                </a:pathLst>
              </a:custGeom>
              <a:solidFill>
                <a:srgbClr val="FFFFFF"/>
              </a:solidFill>
              <a:ln w="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EFBDC55-76AC-47B9-B257-36B16E19A3E2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5" name="Rechteck: abgerundete Ecken 24">
                  <a:extLst>
                    <a:ext uri="{FF2B5EF4-FFF2-40B4-BE49-F238E27FC236}">
                      <a16:creationId xmlns:a16="http://schemas.microsoft.com/office/drawing/2014/main" id="{AD52D81C-1882-4BF9-B2A9-2722BCF743CB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E5A3B9E3-DC1F-4B18-8F82-956716A99CB4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8" name="Grafik 37">
                    <a:extLst>
                      <a:ext uri="{FF2B5EF4-FFF2-40B4-BE49-F238E27FC236}">
                        <a16:creationId xmlns:a16="http://schemas.microsoft.com/office/drawing/2014/main" id="{9C319ADB-0E16-49B1-8256-5C0688EB0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D4363EF-7C1E-4144-A0D2-0AB77C602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1056402" y="271201"/>
                <a:ext cx="681912" cy="680597"/>
                <a:chOff x="970677" y="271201"/>
                <a:chExt cx="681912" cy="680597"/>
              </a:xfrm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970677" y="271201"/>
                  <a:ext cx="681912" cy="680597"/>
                </a:xfrm>
                <a:prstGeom prst="roundRect">
                  <a:avLst>
                    <a:gd name="adj" fmla="val 127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579" t="6864" r="73592" b="7828"/>
                <a:stretch/>
              </p:blipFill>
              <p:spPr>
                <a:xfrm>
                  <a:off x="1037007" y="330047"/>
                  <a:ext cx="548287" cy="566787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45067" y="322751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576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3</a:t>
            </a:fld>
            <a:endParaRPr lang="de-AT" dirty="0"/>
          </a:p>
        </p:txBody>
      </p:sp>
      <p:sp>
        <p:nvSpPr>
          <p:cNvPr id="37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" y="6422482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03" y="1224789"/>
            <a:ext cx="11410544" cy="375411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sz="2000" dirty="0"/>
              <a:t>Key </a:t>
            </a:r>
            <a:r>
              <a:rPr lang="de-DE" sz="2000" dirty="0" err="1"/>
              <a:t>goal</a:t>
            </a:r>
            <a:r>
              <a:rPr lang="de-DE" sz="2000" dirty="0"/>
              <a:t>: </a:t>
            </a:r>
            <a:r>
              <a:rPr lang="de-DE" sz="2000" dirty="0" err="1"/>
              <a:t>Simulate</a:t>
            </a:r>
            <a:r>
              <a:rPr lang="de-DE" sz="2000" dirty="0"/>
              <a:t> </a:t>
            </a:r>
            <a:r>
              <a:rPr lang="de-DE" sz="2000" dirty="0" err="1"/>
              <a:t>preferential</a:t>
            </a:r>
            <a:r>
              <a:rPr lang="de-DE" sz="2000" dirty="0"/>
              <a:t> </a:t>
            </a:r>
            <a:r>
              <a:rPr lang="de-DE" sz="2000" dirty="0" err="1"/>
              <a:t>sputtering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FeW</a:t>
            </a:r>
            <a:r>
              <a:rPr lang="de-DE" sz="2000" dirty="0"/>
              <a:t> (1.5 at. % W) </a:t>
            </a:r>
            <a:r>
              <a:rPr lang="de-DE" sz="2000" dirty="0" err="1"/>
              <a:t>under</a:t>
            </a:r>
            <a:r>
              <a:rPr lang="de-DE" sz="2000" dirty="0"/>
              <a:t> 45°, 250eV D </a:t>
            </a:r>
            <a:r>
              <a:rPr lang="de-DE" sz="2000" dirty="0" err="1"/>
              <a:t>bombardment</a:t>
            </a:r>
            <a:endParaRPr lang="de-DE" sz="2000" dirty="0"/>
          </a:p>
          <a:p>
            <a:pPr marL="0" lvl="1" indent="0">
              <a:buNone/>
            </a:pPr>
            <a:endParaRPr lang="de-DE" sz="2000" dirty="0"/>
          </a:p>
          <a:p>
            <a:pPr marL="0" lvl="1" indent="0" algn="ctr">
              <a:buNone/>
            </a:pPr>
            <a:endParaRPr lang="de-AT" sz="2000" dirty="0"/>
          </a:p>
          <a:p>
            <a:pPr marL="0" lvl="1" indent="0" algn="ctr">
              <a:buNone/>
            </a:pPr>
            <a:endParaRPr lang="de-AT" sz="2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58892" y="317934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0543EF-AD61-4829-B26F-89BF1077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73050" y="249815"/>
                <a:ext cx="660400" cy="652894"/>
              </a:xfrm>
              <a:prstGeom prst="rect">
                <a:avLst/>
              </a:prstGeom>
            </p:spPr>
          </p:pic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A32EB49E-2556-4018-87E6-BF1AC9325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6900" y="171449"/>
                <a:ext cx="8458200" cy="8096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AT" sz="4400" b="1" dirty="0">
                    <a:solidFill>
                      <a:schemeClr val="bg1"/>
                    </a:solidFill>
                  </a:rPr>
                  <a:t>Diploma Thesis</a:t>
                </a:r>
              </a:p>
            </p:txBody>
          </p:sp>
          <p:sp>
            <p:nvSpPr>
              <p:cNvPr id="28" name="Freihandform: Form 5">
                <a:extLst>
                  <a:ext uri="{FF2B5EF4-FFF2-40B4-BE49-F238E27FC236}">
                    <a16:creationId xmlns:a16="http://schemas.microsoft.com/office/drawing/2014/main" id="{A7E76DE0-0D9F-4708-9483-611F03A86BC4}"/>
                  </a:ext>
                </a:extLst>
              </p:cNvPr>
              <p:cNvSpPr/>
              <p:nvPr/>
            </p:nvSpPr>
            <p:spPr>
              <a:xfrm>
                <a:off x="319238" y="33602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1 w 11576460"/>
                  <a:gd name="connsiteY1" fmla="*/ 0 h 606875"/>
                  <a:gd name="connsiteX2" fmla="*/ 11576461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1" y="0"/>
                    </a:lnTo>
                    <a:lnTo>
                      <a:pt x="11576461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noFill/>
              <a:ln w="266394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8">
                <a:extLst>
                  <a:ext uri="{FF2B5EF4-FFF2-40B4-BE49-F238E27FC236}">
                    <a16:creationId xmlns:a16="http://schemas.microsoft.com/office/drawing/2014/main" id="{33997B12-ABF1-4466-A17A-37FA75A0CF11}"/>
                  </a:ext>
                </a:extLst>
              </p:cNvPr>
              <p:cNvSpPr/>
              <p:nvPr/>
            </p:nvSpPr>
            <p:spPr>
              <a:xfrm>
                <a:off x="295121" y="31311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0 w 11576460"/>
                  <a:gd name="connsiteY1" fmla="*/ 0 h 606875"/>
                  <a:gd name="connsiteX2" fmla="*/ 11576460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0" y="0"/>
                    </a:lnTo>
                    <a:lnTo>
                      <a:pt x="11576460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solidFill>
                <a:srgbClr val="006699"/>
              </a:solidFill>
              <a:ln w="266392" cap="flat">
                <a:solidFill>
                  <a:srgbClr val="00669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11">
                <a:extLst>
                  <a:ext uri="{FF2B5EF4-FFF2-40B4-BE49-F238E27FC236}">
                    <a16:creationId xmlns:a16="http://schemas.microsoft.com/office/drawing/2014/main" id="{48C09BCE-E2E0-4A81-A504-AEDDE50A13F7}"/>
                  </a:ext>
                </a:extLst>
              </p:cNvPr>
              <p:cNvSpPr/>
              <p:nvPr/>
            </p:nvSpPr>
            <p:spPr>
              <a:xfrm>
                <a:off x="272957" y="951798"/>
                <a:ext cx="675648" cy="0"/>
              </a:xfrm>
              <a:custGeom>
                <a:avLst/>
                <a:gdLst>
                  <a:gd name="connsiteX0" fmla="*/ 68277 w 675648"/>
                  <a:gd name="connsiteY0" fmla="*/ -670779 h 0"/>
                  <a:gd name="connsiteX1" fmla="*/ 607376 w 675648"/>
                  <a:gd name="connsiteY1" fmla="*/ -670779 h 0"/>
                  <a:gd name="connsiteX2" fmla="*/ 675649 w 675648"/>
                  <a:gd name="connsiteY2" fmla="*/ -602999 h 0"/>
                  <a:gd name="connsiteX3" fmla="*/ 675649 w 675648"/>
                  <a:gd name="connsiteY3" fmla="*/ -67787 h 0"/>
                  <a:gd name="connsiteX4" fmla="*/ 607376 w 675648"/>
                  <a:gd name="connsiteY4" fmla="*/ 0 h 0"/>
                  <a:gd name="connsiteX5" fmla="*/ 68277 w 675648"/>
                  <a:gd name="connsiteY5" fmla="*/ 0 h 0"/>
                  <a:gd name="connsiteX6" fmla="*/ 0 w 675648"/>
                  <a:gd name="connsiteY6" fmla="*/ -67787 h 0"/>
                  <a:gd name="connsiteX7" fmla="*/ 0 w 675648"/>
                  <a:gd name="connsiteY7" fmla="*/ -602999 h 0"/>
                  <a:gd name="connsiteX8" fmla="*/ 68277 w 675648"/>
                  <a:gd name="connsiteY8" fmla="*/ -670779 h 0"/>
                  <a:gd name="connsiteX9" fmla="*/ 288578 w 675648"/>
                  <a:gd name="connsiteY9" fmla="*/ -62661 h 0"/>
                  <a:gd name="connsiteX10" fmla="*/ 288578 w 675648"/>
                  <a:gd name="connsiteY10" fmla="*/ -180837 h 0"/>
                  <a:gd name="connsiteX11" fmla="*/ 265339 w 675648"/>
                  <a:gd name="connsiteY11" fmla="*/ -180837 h 0"/>
                  <a:gd name="connsiteX12" fmla="*/ 265339 w 675648"/>
                  <a:gd name="connsiteY12" fmla="*/ -62661 h 0"/>
                  <a:gd name="connsiteX13" fmla="*/ 446581 w 675648"/>
                  <a:gd name="connsiteY13" fmla="*/ -62661 h 0"/>
                  <a:gd name="connsiteX14" fmla="*/ 446581 w 675648"/>
                  <a:gd name="connsiteY14" fmla="*/ -83242 h 0"/>
                  <a:gd name="connsiteX15" fmla="*/ 391411 w 675648"/>
                  <a:gd name="connsiteY15" fmla="*/ -83242 h 0"/>
                  <a:gd name="connsiteX16" fmla="*/ 391411 w 675648"/>
                  <a:gd name="connsiteY16" fmla="*/ -111956 h 0"/>
                  <a:gd name="connsiteX17" fmla="*/ 438388 w 675648"/>
                  <a:gd name="connsiteY17" fmla="*/ -111956 h 0"/>
                  <a:gd name="connsiteX18" fmla="*/ 438388 w 675648"/>
                  <a:gd name="connsiteY18" fmla="*/ -132540 h 0"/>
                  <a:gd name="connsiteX19" fmla="*/ 391411 w 675648"/>
                  <a:gd name="connsiteY19" fmla="*/ -132540 h 0"/>
                  <a:gd name="connsiteX20" fmla="*/ 391411 w 675648"/>
                  <a:gd name="connsiteY20" fmla="*/ -160254 h 0"/>
                  <a:gd name="connsiteX21" fmla="*/ 446581 w 675648"/>
                  <a:gd name="connsiteY21" fmla="*/ -160254 h 0"/>
                  <a:gd name="connsiteX22" fmla="*/ 446581 w 675648"/>
                  <a:gd name="connsiteY22" fmla="*/ -180837 h 0"/>
                  <a:gd name="connsiteX23" fmla="*/ 368174 w 675648"/>
                  <a:gd name="connsiteY23" fmla="*/ -180837 h 0"/>
                  <a:gd name="connsiteX24" fmla="*/ 368174 w 675648"/>
                  <a:gd name="connsiteY24" fmla="*/ -62661 h 0"/>
                  <a:gd name="connsiteX25" fmla="*/ 611431 w 675648"/>
                  <a:gd name="connsiteY25" fmla="*/ -62661 h 0"/>
                  <a:gd name="connsiteX26" fmla="*/ 611431 w 675648"/>
                  <a:gd name="connsiteY26" fmla="*/ -180837 h 0"/>
                  <a:gd name="connsiteX27" fmla="*/ 588194 w 675648"/>
                  <a:gd name="connsiteY27" fmla="*/ -180837 h 0"/>
                  <a:gd name="connsiteX28" fmla="*/ 588194 w 675648"/>
                  <a:gd name="connsiteY28" fmla="*/ -108471 h 0"/>
                  <a:gd name="connsiteX29" fmla="*/ 541051 w 675648"/>
                  <a:gd name="connsiteY29" fmla="*/ -180837 h 0"/>
                  <a:gd name="connsiteX30" fmla="*/ 520319 w 675648"/>
                  <a:gd name="connsiteY30" fmla="*/ -180837 h 0"/>
                  <a:gd name="connsiteX31" fmla="*/ 520319 w 675648"/>
                  <a:gd name="connsiteY31" fmla="*/ -62661 h 0"/>
                  <a:gd name="connsiteX32" fmla="*/ 543558 w 675648"/>
                  <a:gd name="connsiteY32" fmla="*/ -62661 h 0"/>
                  <a:gd name="connsiteX33" fmla="*/ 543558 w 675648"/>
                  <a:gd name="connsiteY33" fmla="*/ -135194 h 0"/>
                  <a:gd name="connsiteX34" fmla="*/ 590700 w 675648"/>
                  <a:gd name="connsiteY34" fmla="*/ -62661 h 0"/>
                  <a:gd name="connsiteX35" fmla="*/ 203723 w 675648"/>
                  <a:gd name="connsiteY35" fmla="*/ -180837 h 0"/>
                  <a:gd name="connsiteX36" fmla="*/ 179481 w 675648"/>
                  <a:gd name="connsiteY36" fmla="*/ -180837 h 0"/>
                  <a:gd name="connsiteX37" fmla="*/ 160924 w 675648"/>
                  <a:gd name="connsiteY37" fmla="*/ -106311 h 0"/>
                  <a:gd name="connsiteX38" fmla="*/ 139192 w 675648"/>
                  <a:gd name="connsiteY38" fmla="*/ -180837 h 0"/>
                  <a:gd name="connsiteX39" fmla="*/ 121809 w 675648"/>
                  <a:gd name="connsiteY39" fmla="*/ -180837 h 0"/>
                  <a:gd name="connsiteX40" fmla="*/ 100074 w 675648"/>
                  <a:gd name="connsiteY40" fmla="*/ -106311 h 0"/>
                  <a:gd name="connsiteX41" fmla="*/ 81686 w 675648"/>
                  <a:gd name="connsiteY41" fmla="*/ -180837 h 0"/>
                  <a:gd name="connsiteX42" fmla="*/ 57444 w 675648"/>
                  <a:gd name="connsiteY42" fmla="*/ -180837 h 0"/>
                  <a:gd name="connsiteX43" fmla="*/ 89209 w 675648"/>
                  <a:gd name="connsiteY43" fmla="*/ -62661 h 0"/>
                  <a:gd name="connsiteX44" fmla="*/ 108600 w 675648"/>
                  <a:gd name="connsiteY44" fmla="*/ -62661 h 0"/>
                  <a:gd name="connsiteX45" fmla="*/ 130501 w 675648"/>
                  <a:gd name="connsiteY45" fmla="*/ -134367 h 0"/>
                  <a:gd name="connsiteX46" fmla="*/ 152401 w 675648"/>
                  <a:gd name="connsiteY46" fmla="*/ -62661 h 0"/>
                  <a:gd name="connsiteX47" fmla="*/ 171792 w 675648"/>
                  <a:gd name="connsiteY47" fmla="*/ -62661 h 0"/>
                  <a:gd name="connsiteX48" fmla="*/ 143397 w 675648"/>
                  <a:gd name="connsiteY48" fmla="*/ -272618 h 0"/>
                  <a:gd name="connsiteX49" fmla="*/ 143397 w 675648"/>
                  <a:gd name="connsiteY49" fmla="*/ -510863 h 0"/>
                  <a:gd name="connsiteX50" fmla="*/ 215612 w 675648"/>
                  <a:gd name="connsiteY50" fmla="*/ -510863 h 0"/>
                  <a:gd name="connsiteX51" fmla="*/ 215612 w 675648"/>
                  <a:gd name="connsiteY51" fmla="*/ -272618 h 0"/>
                  <a:gd name="connsiteX52" fmla="*/ 52000 w 675648"/>
                  <a:gd name="connsiteY52" fmla="*/ -602370 h 0"/>
                  <a:gd name="connsiteX53" fmla="*/ 304589 w 675648"/>
                  <a:gd name="connsiteY53" fmla="*/ -602370 h 0"/>
                  <a:gd name="connsiteX54" fmla="*/ 304589 w 675648"/>
                  <a:gd name="connsiteY54" fmla="*/ -530678 h 0"/>
                  <a:gd name="connsiteX55" fmla="*/ 52000 w 675648"/>
                  <a:gd name="connsiteY55" fmla="*/ -530678 h 0"/>
                  <a:gd name="connsiteX56" fmla="*/ 466060 w 675648"/>
                  <a:gd name="connsiteY56" fmla="*/ -269680 h 0"/>
                  <a:gd name="connsiteX57" fmla="*/ 462238 w 675648"/>
                  <a:gd name="connsiteY57" fmla="*/ -270001 h 0"/>
                  <a:gd name="connsiteX58" fmla="*/ 342189 w 675648"/>
                  <a:gd name="connsiteY58" fmla="*/ -402881 h 0"/>
                  <a:gd name="connsiteX59" fmla="*/ 342189 w 675648"/>
                  <a:gd name="connsiteY59" fmla="*/ -602370 h 0"/>
                  <a:gd name="connsiteX60" fmla="*/ 415377 w 675648"/>
                  <a:gd name="connsiteY60" fmla="*/ -602370 h 0"/>
                  <a:gd name="connsiteX61" fmla="*/ 415261 w 675648"/>
                  <a:gd name="connsiteY61" fmla="*/ -404651 h 0"/>
                  <a:gd name="connsiteX62" fmla="*/ 462690 w 675648"/>
                  <a:gd name="connsiteY62" fmla="*/ -342883 h 0"/>
                  <a:gd name="connsiteX63" fmla="*/ 466034 w 675648"/>
                  <a:gd name="connsiteY63" fmla="*/ -342193 h 0"/>
                  <a:gd name="connsiteX64" fmla="*/ 487973 w 675648"/>
                  <a:gd name="connsiteY64" fmla="*/ -342300 h 0"/>
                  <a:gd name="connsiteX65" fmla="*/ 490958 w 675648"/>
                  <a:gd name="connsiteY65" fmla="*/ -342883 h 0"/>
                  <a:gd name="connsiteX66" fmla="*/ 538398 w 675648"/>
                  <a:gd name="connsiteY66" fmla="*/ -404651 h 0"/>
                  <a:gd name="connsiteX67" fmla="*/ 537774 w 675648"/>
                  <a:gd name="connsiteY67" fmla="*/ -602370 h 0"/>
                  <a:gd name="connsiteX68" fmla="*/ 611431 w 675648"/>
                  <a:gd name="connsiteY68" fmla="*/ -602370 h 0"/>
                  <a:gd name="connsiteX69" fmla="*/ 611431 w 675648"/>
                  <a:gd name="connsiteY69" fmla="*/ -403611 h 0"/>
                  <a:gd name="connsiteX70" fmla="*/ 490958 w 675648"/>
                  <a:gd name="connsiteY70" fmla="*/ -269994 h 0"/>
                  <a:gd name="connsiteX71" fmla="*/ 487986 w 675648"/>
                  <a:gd name="connsiteY71" fmla="*/ -269691 h 0"/>
                  <a:gd name="connsiteX72" fmla="*/ 487973 w 675648"/>
                  <a:gd name="connsiteY72" fmla="*/ -3423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75648">
                    <a:moveTo>
                      <a:pt x="68277" y="-670779"/>
                    </a:moveTo>
                    <a:lnTo>
                      <a:pt x="607376" y="-670779"/>
                    </a:lnTo>
                    <a:cubicBezTo>
                      <a:pt x="645085" y="-670779"/>
                      <a:pt x="675649" y="-640430"/>
                      <a:pt x="675649" y="-602999"/>
                    </a:cubicBezTo>
                    <a:lnTo>
                      <a:pt x="675649" y="-67787"/>
                    </a:lnTo>
                    <a:cubicBezTo>
                      <a:pt x="675649" y="-30348"/>
                      <a:pt x="645085" y="0"/>
                      <a:pt x="607376" y="0"/>
                    </a:cubicBezTo>
                    <a:lnTo>
                      <a:pt x="68277" y="0"/>
                    </a:lnTo>
                    <a:cubicBezTo>
                      <a:pt x="30568" y="0"/>
                      <a:pt x="0" y="-30348"/>
                      <a:pt x="0" y="-67787"/>
                    </a:cubicBezTo>
                    <a:lnTo>
                      <a:pt x="0" y="-602999"/>
                    </a:lnTo>
                    <a:cubicBezTo>
                      <a:pt x="0" y="-640430"/>
                      <a:pt x="30568" y="-670779"/>
                      <a:pt x="68277" y="-670779"/>
                    </a:cubicBezTo>
                    <a:close/>
                    <a:moveTo>
                      <a:pt x="288578" y="-62661"/>
                    </a:moveTo>
                    <a:lnTo>
                      <a:pt x="288578" y="-180837"/>
                    </a:lnTo>
                    <a:lnTo>
                      <a:pt x="265339" y="-180837"/>
                    </a:lnTo>
                    <a:lnTo>
                      <a:pt x="265339" y="-62661"/>
                    </a:lnTo>
                    <a:close/>
                    <a:moveTo>
                      <a:pt x="446581" y="-62661"/>
                    </a:moveTo>
                    <a:lnTo>
                      <a:pt x="446581" y="-83242"/>
                    </a:lnTo>
                    <a:lnTo>
                      <a:pt x="391411" y="-83242"/>
                    </a:lnTo>
                    <a:lnTo>
                      <a:pt x="391411" y="-111956"/>
                    </a:lnTo>
                    <a:lnTo>
                      <a:pt x="438388" y="-111956"/>
                    </a:lnTo>
                    <a:lnTo>
                      <a:pt x="438388" y="-132540"/>
                    </a:lnTo>
                    <a:lnTo>
                      <a:pt x="391411" y="-132540"/>
                    </a:lnTo>
                    <a:lnTo>
                      <a:pt x="391411" y="-160254"/>
                    </a:lnTo>
                    <a:lnTo>
                      <a:pt x="446581" y="-160254"/>
                    </a:lnTo>
                    <a:lnTo>
                      <a:pt x="446581" y="-180837"/>
                    </a:lnTo>
                    <a:lnTo>
                      <a:pt x="368174" y="-180837"/>
                    </a:lnTo>
                    <a:lnTo>
                      <a:pt x="368174" y="-62661"/>
                    </a:lnTo>
                    <a:close/>
                    <a:moveTo>
                      <a:pt x="611431" y="-62661"/>
                    </a:moveTo>
                    <a:lnTo>
                      <a:pt x="611431" y="-180837"/>
                    </a:lnTo>
                    <a:lnTo>
                      <a:pt x="588194" y="-180837"/>
                    </a:lnTo>
                    <a:lnTo>
                      <a:pt x="588194" y="-108471"/>
                    </a:lnTo>
                    <a:lnTo>
                      <a:pt x="541051" y="-180837"/>
                    </a:lnTo>
                    <a:lnTo>
                      <a:pt x="520319" y="-180837"/>
                    </a:lnTo>
                    <a:lnTo>
                      <a:pt x="520319" y="-62661"/>
                    </a:lnTo>
                    <a:lnTo>
                      <a:pt x="543558" y="-62661"/>
                    </a:lnTo>
                    <a:lnTo>
                      <a:pt x="543558" y="-135194"/>
                    </a:lnTo>
                    <a:lnTo>
                      <a:pt x="590700" y="-62661"/>
                    </a:lnTo>
                    <a:close/>
                    <a:moveTo>
                      <a:pt x="203723" y="-180837"/>
                    </a:moveTo>
                    <a:lnTo>
                      <a:pt x="179481" y="-180837"/>
                    </a:lnTo>
                    <a:lnTo>
                      <a:pt x="160924" y="-106311"/>
                    </a:lnTo>
                    <a:lnTo>
                      <a:pt x="139192" y="-180837"/>
                    </a:lnTo>
                    <a:lnTo>
                      <a:pt x="121809" y="-180837"/>
                    </a:lnTo>
                    <a:lnTo>
                      <a:pt x="100074" y="-106311"/>
                    </a:lnTo>
                    <a:lnTo>
                      <a:pt x="81686" y="-180837"/>
                    </a:lnTo>
                    <a:lnTo>
                      <a:pt x="57444" y="-180837"/>
                    </a:lnTo>
                    <a:lnTo>
                      <a:pt x="89209" y="-62661"/>
                    </a:lnTo>
                    <a:lnTo>
                      <a:pt x="108600" y="-62661"/>
                    </a:lnTo>
                    <a:lnTo>
                      <a:pt x="130501" y="-134367"/>
                    </a:lnTo>
                    <a:lnTo>
                      <a:pt x="152401" y="-62661"/>
                    </a:lnTo>
                    <a:lnTo>
                      <a:pt x="171792" y="-62661"/>
                    </a:lnTo>
                    <a:close/>
                    <a:moveTo>
                      <a:pt x="143397" y="-272618"/>
                    </a:moveTo>
                    <a:lnTo>
                      <a:pt x="143397" y="-510863"/>
                    </a:lnTo>
                    <a:lnTo>
                      <a:pt x="215612" y="-510863"/>
                    </a:lnTo>
                    <a:lnTo>
                      <a:pt x="215612" y="-272618"/>
                    </a:lnTo>
                    <a:close/>
                    <a:moveTo>
                      <a:pt x="52000" y="-602370"/>
                    </a:moveTo>
                    <a:lnTo>
                      <a:pt x="304589" y="-602370"/>
                    </a:lnTo>
                    <a:lnTo>
                      <a:pt x="304589" y="-530678"/>
                    </a:lnTo>
                    <a:lnTo>
                      <a:pt x="52000" y="-530678"/>
                    </a:lnTo>
                    <a:close/>
                    <a:moveTo>
                      <a:pt x="466060" y="-269680"/>
                    </a:moveTo>
                    <a:lnTo>
                      <a:pt x="462238" y="-270001"/>
                    </a:lnTo>
                    <a:cubicBezTo>
                      <a:pt x="394538" y="-277019"/>
                      <a:pt x="342189" y="-333810"/>
                      <a:pt x="342189" y="-402881"/>
                    </a:cubicBezTo>
                    <a:lnTo>
                      <a:pt x="342189" y="-602370"/>
                    </a:lnTo>
                    <a:lnTo>
                      <a:pt x="415377" y="-602370"/>
                    </a:lnTo>
                    <a:lnTo>
                      <a:pt x="415261" y="-404651"/>
                    </a:lnTo>
                    <a:cubicBezTo>
                      <a:pt x="415261" y="-375735"/>
                      <a:pt x="435513" y="-349728"/>
                      <a:pt x="462690" y="-342883"/>
                    </a:cubicBezTo>
                    <a:cubicBezTo>
                      <a:pt x="463884" y="-342599"/>
                      <a:pt x="464811" y="-342407"/>
                      <a:pt x="466034" y="-342193"/>
                    </a:cubicBezTo>
                    <a:close/>
                    <a:moveTo>
                      <a:pt x="487973" y="-342300"/>
                    </a:moveTo>
                    <a:cubicBezTo>
                      <a:pt x="489072" y="-342499"/>
                      <a:pt x="489888" y="-342629"/>
                      <a:pt x="490958" y="-342883"/>
                    </a:cubicBezTo>
                    <a:cubicBezTo>
                      <a:pt x="518143" y="-349728"/>
                      <a:pt x="538398" y="-375735"/>
                      <a:pt x="538398" y="-404651"/>
                    </a:cubicBezTo>
                    <a:lnTo>
                      <a:pt x="537774" y="-602370"/>
                    </a:lnTo>
                    <a:lnTo>
                      <a:pt x="611431" y="-602370"/>
                    </a:lnTo>
                    <a:lnTo>
                      <a:pt x="611431" y="-403611"/>
                    </a:lnTo>
                    <a:cubicBezTo>
                      <a:pt x="611502" y="-334540"/>
                      <a:pt x="558666" y="-277096"/>
                      <a:pt x="490958" y="-269994"/>
                    </a:cubicBezTo>
                    <a:lnTo>
                      <a:pt x="487986" y="-269691"/>
                    </a:lnTo>
                    <a:lnTo>
                      <a:pt x="487973" y="-342300"/>
                    </a:lnTo>
                  </a:path>
                </a:pathLst>
              </a:custGeom>
              <a:solidFill>
                <a:srgbClr val="FFFFFF"/>
              </a:solidFill>
              <a:ln w="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EFBDC55-76AC-47B9-B257-36B16E19A3E2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5" name="Rechteck: abgerundete Ecken 24">
                  <a:extLst>
                    <a:ext uri="{FF2B5EF4-FFF2-40B4-BE49-F238E27FC236}">
                      <a16:creationId xmlns:a16="http://schemas.microsoft.com/office/drawing/2014/main" id="{AD52D81C-1882-4BF9-B2A9-2722BCF743CB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E5A3B9E3-DC1F-4B18-8F82-956716A99CB4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8" name="Grafik 37">
                    <a:extLst>
                      <a:ext uri="{FF2B5EF4-FFF2-40B4-BE49-F238E27FC236}">
                        <a16:creationId xmlns:a16="http://schemas.microsoft.com/office/drawing/2014/main" id="{9C319ADB-0E16-49B1-8256-5C0688EB0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D4363EF-7C1E-4144-A0D2-0AB77C602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1056402" y="271201"/>
                <a:ext cx="681912" cy="680597"/>
                <a:chOff x="970677" y="271201"/>
                <a:chExt cx="681912" cy="680597"/>
              </a:xfrm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970677" y="271201"/>
                  <a:ext cx="681912" cy="680597"/>
                </a:xfrm>
                <a:prstGeom prst="roundRect">
                  <a:avLst>
                    <a:gd name="adj" fmla="val 127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579" t="6864" r="73592" b="7828"/>
                <a:stretch/>
              </p:blipFill>
              <p:spPr>
                <a:xfrm>
                  <a:off x="1037007" y="330047"/>
                  <a:ext cx="548287" cy="566787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1693090" y="332094"/>
              <a:ext cx="8464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 err="1">
                  <a:solidFill>
                    <a:schemeClr val="bg1"/>
                  </a:solidFill>
                </a:rPr>
                <a:t>Recent</a:t>
              </a:r>
              <a:r>
                <a:rPr lang="de-AT" sz="3200" dirty="0">
                  <a:solidFill>
                    <a:schemeClr val="bg1"/>
                  </a:solidFill>
                </a:rPr>
                <a:t> BCA </a:t>
              </a:r>
              <a:r>
                <a:rPr lang="de-AT" sz="3200" dirty="0" err="1">
                  <a:solidFill>
                    <a:schemeClr val="bg1"/>
                  </a:solidFill>
                </a:rPr>
                <a:t>code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studies</a:t>
              </a:r>
              <a:r>
                <a:rPr lang="de-AT" sz="3200" dirty="0">
                  <a:solidFill>
                    <a:schemeClr val="bg1"/>
                  </a:solidFill>
                </a:rPr>
                <a:t>: D on </a:t>
              </a:r>
              <a:r>
                <a:rPr lang="de-AT" sz="3200" dirty="0" err="1">
                  <a:solidFill>
                    <a:schemeClr val="bg1"/>
                  </a:solidFill>
                </a:rPr>
                <a:t>FeW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model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films</a:t>
              </a:r>
              <a:endParaRPr lang="de-AT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272957" y="1724025"/>
            <a:ext cx="5833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Experiment:</a:t>
            </a:r>
          </a:p>
          <a:p>
            <a:pPr algn="ctr"/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9250" algn="l"/>
                <a:tab pos="1790700" algn="l"/>
                <a:tab pos="2066925" algn="l"/>
              </a:tabLst>
            </a:pPr>
            <a:r>
              <a:rPr lang="de-DE" dirty="0"/>
              <a:t>AFM  	→	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sample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9250" algn="l"/>
                <a:tab pos="2066925" algn="l"/>
              </a:tabLst>
            </a:pPr>
            <a:r>
              <a:rPr lang="de-DE" dirty="0" err="1"/>
              <a:t>Sputter</a:t>
            </a:r>
            <a:r>
              <a:rPr lang="de-DE" dirty="0"/>
              <a:t>-XPS	→ 	</a:t>
            </a:r>
            <a:r>
              <a:rPr lang="de-DE" dirty="0" err="1"/>
              <a:t>elemental</a:t>
            </a:r>
            <a:r>
              <a:rPr lang="de-DE" dirty="0"/>
              <a:t> </a:t>
            </a:r>
            <a:r>
              <a:rPr lang="de-DE" dirty="0" err="1"/>
              <a:t>depth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  <a:p>
            <a:pPr marL="285750" indent="-285750" defTabSz="1033463">
              <a:buFont typeface="Arial" panose="020B0604020202020204" pitchFamily="34" charset="0"/>
              <a:buChar char="•"/>
              <a:tabLst>
                <a:tab pos="1619250" algn="l"/>
              </a:tabLst>
            </a:pPr>
            <a:r>
              <a:rPr lang="de-DE" dirty="0"/>
              <a:t>QCM 	→ 	in-situ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removal</a:t>
            </a:r>
            <a:r>
              <a:rPr lang="de-DE" dirty="0"/>
              <a:t> rate </a:t>
            </a:r>
            <a:r>
              <a:rPr lang="de-DE" dirty="0" err="1"/>
              <a:t>over</a:t>
            </a:r>
            <a:r>
              <a:rPr lang="de-DE" dirty="0"/>
              <a:t> fluence</a:t>
            </a:r>
          </a:p>
          <a:p>
            <a:pPr>
              <a:tabLst>
                <a:tab pos="1619250" algn="l"/>
              </a:tabLst>
            </a:pPr>
            <a:endParaRPr lang="de-DE" dirty="0"/>
          </a:p>
        </p:txBody>
      </p:sp>
      <p:sp>
        <p:nvSpPr>
          <p:cNvPr id="39" name="Textfeld 38"/>
          <p:cNvSpPr txBox="1"/>
          <p:nvPr/>
        </p:nvSpPr>
        <p:spPr>
          <a:xfrm>
            <a:off x="6295779" y="1724025"/>
            <a:ext cx="58339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TRI3DYN </a:t>
            </a:r>
            <a:r>
              <a:rPr lang="de-DE" dirty="0" err="1"/>
              <a:t>simulation</a:t>
            </a:r>
            <a:r>
              <a:rPr lang="de-DE" dirty="0"/>
              <a:t>:</a:t>
            </a:r>
          </a:p>
          <a:p>
            <a:pPr algn="ctr"/>
            <a:endParaRPr lang="de-DE" sz="1000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9250" algn="l"/>
                <a:tab pos="1790700" algn="l"/>
                <a:tab pos="2066925" algn="l"/>
                <a:tab pos="3228975" algn="l"/>
              </a:tabLst>
            </a:pPr>
            <a:r>
              <a:rPr lang="de-DE" dirty="0"/>
              <a:t>Input: AFM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 (200x200µm²), 2x </a:t>
            </a:r>
            <a:r>
              <a:rPr lang="de-DE" dirty="0" err="1"/>
              <a:t>mirrored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9250" algn="l"/>
                <a:tab pos="1790700" algn="l"/>
                <a:tab pos="2066925" algn="l"/>
              </a:tabLst>
            </a:pPr>
            <a:r>
              <a:rPr lang="de-DE" dirty="0"/>
              <a:t>Input: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composition</a:t>
            </a:r>
            <a:r>
              <a:rPr lang="de-DE" dirty="0"/>
              <a:t> from </a:t>
            </a:r>
            <a:r>
              <a:rPr lang="de-DE" dirty="0" err="1"/>
              <a:t>Sputter</a:t>
            </a:r>
            <a:r>
              <a:rPr lang="de-DE" dirty="0"/>
              <a:t>-XPS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9250" algn="l"/>
                <a:tab pos="1790700" algn="l"/>
                <a:tab pos="2066925" algn="l"/>
              </a:tabLst>
            </a:pPr>
            <a:r>
              <a:rPr lang="de-DE" dirty="0"/>
              <a:t>Dynamic </a:t>
            </a:r>
            <a:r>
              <a:rPr lang="de-DE" dirty="0" err="1"/>
              <a:t>mode</a:t>
            </a:r>
            <a:r>
              <a:rPr lang="de-DE" dirty="0"/>
              <a:t>, same </a:t>
            </a:r>
            <a:r>
              <a:rPr lang="de-DE" dirty="0" err="1"/>
              <a:t>inc.</a:t>
            </a:r>
            <a:r>
              <a:rPr lang="de-DE" dirty="0"/>
              <a:t> angle </a:t>
            </a:r>
            <a:r>
              <a:rPr lang="de-DE" dirty="0" err="1"/>
              <a:t>and</a:t>
            </a:r>
            <a:r>
              <a:rPr lang="de-DE" dirty="0"/>
              <a:t> fluence </a:t>
            </a:r>
            <a:r>
              <a:rPr lang="de-DE" dirty="0" err="1"/>
              <a:t>applied</a:t>
            </a:r>
            <a:endParaRPr lang="de-DE" dirty="0"/>
          </a:p>
          <a:p>
            <a:pPr algn="ctr"/>
            <a:endParaRPr lang="en-US" dirty="0"/>
          </a:p>
        </p:txBody>
      </p:sp>
      <p:cxnSp>
        <p:nvCxnSpPr>
          <p:cNvPr id="5" name="Gerader Verbinder 4"/>
          <p:cNvCxnSpPr>
            <a:stCxn id="27" idx="2"/>
          </p:cNvCxnSpPr>
          <p:nvPr/>
        </p:nvCxnSpPr>
        <p:spPr>
          <a:xfrm>
            <a:off x="6082175" y="1600200"/>
            <a:ext cx="0" cy="48663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>
            <a:off x="2513545" y="3167948"/>
            <a:ext cx="1664339" cy="1330683"/>
            <a:chOff x="2297895" y="3288718"/>
            <a:chExt cx="1664339" cy="1330683"/>
          </a:xfrm>
        </p:grpSpPr>
        <p:pic>
          <p:nvPicPr>
            <p:cNvPr id="40" name="Grafik 2" descr="D:\UNI\Konferenzen\PSI 2016\AFM_Bilder.png">
              <a:extLst>
                <a:ext uri="{FF2B5EF4-FFF2-40B4-BE49-F238E27FC236}">
                  <a16:creationId xmlns:a16="http://schemas.microsoft.com/office/drawing/2014/main" id="{6082156E-F715-5D43-8F22-D1A1B3F3B1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16699" y="3288718"/>
              <a:ext cx="1645535" cy="130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feld 44"/>
            <p:cNvSpPr txBox="1"/>
            <p:nvPr/>
          </p:nvSpPr>
          <p:spPr>
            <a:xfrm>
              <a:off x="2297895" y="4342402"/>
              <a:ext cx="804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</a:rPr>
                <a:t>AFM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498303" y="4553760"/>
            <a:ext cx="5264321" cy="1774561"/>
            <a:chOff x="498303" y="4726286"/>
            <a:chExt cx="5264321" cy="1774561"/>
          </a:xfrm>
        </p:grpSpPr>
        <p:grpSp>
          <p:nvGrpSpPr>
            <p:cNvPr id="8" name="Gruppieren 7"/>
            <p:cNvGrpSpPr/>
            <p:nvPr/>
          </p:nvGrpSpPr>
          <p:grpSpPr>
            <a:xfrm>
              <a:off x="3414181" y="4782858"/>
              <a:ext cx="2348443" cy="1717989"/>
              <a:chOff x="2728375" y="3814520"/>
              <a:chExt cx="3081875" cy="2351066"/>
            </a:xfrm>
          </p:grpSpPr>
          <p:pic>
            <p:nvPicPr>
              <p:cNvPr id="42" name="Grafik 5" descr="D:\UNI\Konferenzen\PSI 2016\mrr_FeW_Fe2.png">
                <a:extLst>
                  <a:ext uri="{FF2B5EF4-FFF2-40B4-BE49-F238E27FC236}">
                    <a16:creationId xmlns:a16="http://schemas.microsoft.com/office/drawing/2014/main" id="{77DE8CE4-F837-0C47-A897-D7BB95788A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8375" y="3814520"/>
                <a:ext cx="3081875" cy="2351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hteck 6"/>
              <p:cNvSpPr/>
              <p:nvPr/>
            </p:nvSpPr>
            <p:spPr>
              <a:xfrm>
                <a:off x="3189913" y="5118100"/>
                <a:ext cx="2493337" cy="647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F50F0F56-85FF-9347-AC20-C67F7F1CC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03" y="4726286"/>
              <a:ext cx="2440021" cy="1774561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866154" y="4774967"/>
              <a:ext cx="8721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 err="1"/>
                <a:t>Sputter</a:t>
              </a:r>
              <a:r>
                <a:rPr lang="de-DE" sz="1000" b="1" dirty="0"/>
                <a:t>-XPS</a:t>
              </a:r>
              <a:endParaRPr lang="en-US" b="1" dirty="0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3755012" y="5966026"/>
              <a:ext cx="8721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="1" dirty="0"/>
                <a:t>QCM</a:t>
              </a:r>
              <a:endParaRPr lang="en-US" b="1" dirty="0"/>
            </a:p>
          </p:txBody>
        </p:sp>
      </p:grpSp>
      <p:sp>
        <p:nvSpPr>
          <p:cNvPr id="12" name="Rechteck 11"/>
          <p:cNvSpPr/>
          <p:nvPr/>
        </p:nvSpPr>
        <p:spPr>
          <a:xfrm>
            <a:off x="2967038" y="3599211"/>
            <a:ext cx="262501" cy="244787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3375809" y="646654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[</a:t>
            </a:r>
            <a:r>
              <a:rPr lang="fr-FR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R. Stadlmayr et al., Phys. Scripta (2020) </a:t>
            </a:r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doi:10.1088/1402-4896/ab438f]</a:t>
            </a:r>
            <a:endParaRPr lang="de-DE" altLang="de-DE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43BC1AE-A958-8C4C-A84F-76CBFD32B3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311" y="3062577"/>
            <a:ext cx="3431697" cy="3186575"/>
          </a:xfrm>
          <a:prstGeom prst="rect">
            <a:avLst/>
          </a:prstGeom>
        </p:spPr>
      </p:pic>
      <p:cxnSp>
        <p:nvCxnSpPr>
          <p:cNvPr id="18" name="Gerade Verbindung mit Pfeil 17"/>
          <p:cNvCxnSpPr>
            <a:stCxn id="12" idx="3"/>
          </p:cNvCxnSpPr>
          <p:nvPr/>
        </p:nvCxnSpPr>
        <p:spPr>
          <a:xfrm flipV="1">
            <a:off x="3229539" y="3721604"/>
            <a:ext cx="4123761" cy="1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272957" y="1600200"/>
            <a:ext cx="11598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274788" y="6467475"/>
            <a:ext cx="11598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5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4</a:t>
            </a:fld>
            <a:endParaRPr lang="de-AT" dirty="0"/>
          </a:p>
        </p:txBody>
      </p:sp>
      <p:sp>
        <p:nvSpPr>
          <p:cNvPr id="37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" y="6422482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03" y="1224789"/>
            <a:ext cx="11410544" cy="375411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sz="2000" dirty="0"/>
              <a:t>Outcome: </a:t>
            </a:r>
          </a:p>
          <a:p>
            <a:pPr marL="0" lvl="1" indent="0" algn="ctr">
              <a:buNone/>
            </a:pPr>
            <a:endParaRPr lang="de-AT" sz="2000" dirty="0"/>
          </a:p>
          <a:p>
            <a:pPr marL="0" lvl="1" indent="0" algn="ctr">
              <a:buNone/>
            </a:pPr>
            <a:endParaRPr lang="de-AT" sz="2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58892" y="317934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0543EF-AD61-4829-B26F-89BF1077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73050" y="249815"/>
                <a:ext cx="660400" cy="652894"/>
              </a:xfrm>
              <a:prstGeom prst="rect">
                <a:avLst/>
              </a:prstGeom>
            </p:spPr>
          </p:pic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A32EB49E-2556-4018-87E6-BF1AC9325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6900" y="171449"/>
                <a:ext cx="8458200" cy="8096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AT" sz="4400" b="1" dirty="0">
                    <a:solidFill>
                      <a:schemeClr val="bg1"/>
                    </a:solidFill>
                  </a:rPr>
                  <a:t>Diploma Thesis</a:t>
                </a:r>
              </a:p>
            </p:txBody>
          </p:sp>
          <p:sp>
            <p:nvSpPr>
              <p:cNvPr id="28" name="Freihandform: Form 5">
                <a:extLst>
                  <a:ext uri="{FF2B5EF4-FFF2-40B4-BE49-F238E27FC236}">
                    <a16:creationId xmlns:a16="http://schemas.microsoft.com/office/drawing/2014/main" id="{A7E76DE0-0D9F-4708-9483-611F03A86BC4}"/>
                  </a:ext>
                </a:extLst>
              </p:cNvPr>
              <p:cNvSpPr/>
              <p:nvPr/>
            </p:nvSpPr>
            <p:spPr>
              <a:xfrm>
                <a:off x="319238" y="33602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1 w 11576460"/>
                  <a:gd name="connsiteY1" fmla="*/ 0 h 606875"/>
                  <a:gd name="connsiteX2" fmla="*/ 11576461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1" y="0"/>
                    </a:lnTo>
                    <a:lnTo>
                      <a:pt x="11576461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noFill/>
              <a:ln w="266394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8">
                <a:extLst>
                  <a:ext uri="{FF2B5EF4-FFF2-40B4-BE49-F238E27FC236}">
                    <a16:creationId xmlns:a16="http://schemas.microsoft.com/office/drawing/2014/main" id="{33997B12-ABF1-4466-A17A-37FA75A0CF11}"/>
                  </a:ext>
                </a:extLst>
              </p:cNvPr>
              <p:cNvSpPr/>
              <p:nvPr/>
            </p:nvSpPr>
            <p:spPr>
              <a:xfrm>
                <a:off x="295121" y="31311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0 w 11576460"/>
                  <a:gd name="connsiteY1" fmla="*/ 0 h 606875"/>
                  <a:gd name="connsiteX2" fmla="*/ 11576460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0" y="0"/>
                    </a:lnTo>
                    <a:lnTo>
                      <a:pt x="11576460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solidFill>
                <a:srgbClr val="006699"/>
              </a:solidFill>
              <a:ln w="266392" cap="flat">
                <a:solidFill>
                  <a:srgbClr val="00669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11">
                <a:extLst>
                  <a:ext uri="{FF2B5EF4-FFF2-40B4-BE49-F238E27FC236}">
                    <a16:creationId xmlns:a16="http://schemas.microsoft.com/office/drawing/2014/main" id="{48C09BCE-E2E0-4A81-A504-AEDDE50A13F7}"/>
                  </a:ext>
                </a:extLst>
              </p:cNvPr>
              <p:cNvSpPr/>
              <p:nvPr/>
            </p:nvSpPr>
            <p:spPr>
              <a:xfrm>
                <a:off x="272957" y="951798"/>
                <a:ext cx="675648" cy="0"/>
              </a:xfrm>
              <a:custGeom>
                <a:avLst/>
                <a:gdLst>
                  <a:gd name="connsiteX0" fmla="*/ 68277 w 675648"/>
                  <a:gd name="connsiteY0" fmla="*/ -670779 h 0"/>
                  <a:gd name="connsiteX1" fmla="*/ 607376 w 675648"/>
                  <a:gd name="connsiteY1" fmla="*/ -670779 h 0"/>
                  <a:gd name="connsiteX2" fmla="*/ 675649 w 675648"/>
                  <a:gd name="connsiteY2" fmla="*/ -602999 h 0"/>
                  <a:gd name="connsiteX3" fmla="*/ 675649 w 675648"/>
                  <a:gd name="connsiteY3" fmla="*/ -67787 h 0"/>
                  <a:gd name="connsiteX4" fmla="*/ 607376 w 675648"/>
                  <a:gd name="connsiteY4" fmla="*/ 0 h 0"/>
                  <a:gd name="connsiteX5" fmla="*/ 68277 w 675648"/>
                  <a:gd name="connsiteY5" fmla="*/ 0 h 0"/>
                  <a:gd name="connsiteX6" fmla="*/ 0 w 675648"/>
                  <a:gd name="connsiteY6" fmla="*/ -67787 h 0"/>
                  <a:gd name="connsiteX7" fmla="*/ 0 w 675648"/>
                  <a:gd name="connsiteY7" fmla="*/ -602999 h 0"/>
                  <a:gd name="connsiteX8" fmla="*/ 68277 w 675648"/>
                  <a:gd name="connsiteY8" fmla="*/ -670779 h 0"/>
                  <a:gd name="connsiteX9" fmla="*/ 288578 w 675648"/>
                  <a:gd name="connsiteY9" fmla="*/ -62661 h 0"/>
                  <a:gd name="connsiteX10" fmla="*/ 288578 w 675648"/>
                  <a:gd name="connsiteY10" fmla="*/ -180837 h 0"/>
                  <a:gd name="connsiteX11" fmla="*/ 265339 w 675648"/>
                  <a:gd name="connsiteY11" fmla="*/ -180837 h 0"/>
                  <a:gd name="connsiteX12" fmla="*/ 265339 w 675648"/>
                  <a:gd name="connsiteY12" fmla="*/ -62661 h 0"/>
                  <a:gd name="connsiteX13" fmla="*/ 446581 w 675648"/>
                  <a:gd name="connsiteY13" fmla="*/ -62661 h 0"/>
                  <a:gd name="connsiteX14" fmla="*/ 446581 w 675648"/>
                  <a:gd name="connsiteY14" fmla="*/ -83242 h 0"/>
                  <a:gd name="connsiteX15" fmla="*/ 391411 w 675648"/>
                  <a:gd name="connsiteY15" fmla="*/ -83242 h 0"/>
                  <a:gd name="connsiteX16" fmla="*/ 391411 w 675648"/>
                  <a:gd name="connsiteY16" fmla="*/ -111956 h 0"/>
                  <a:gd name="connsiteX17" fmla="*/ 438388 w 675648"/>
                  <a:gd name="connsiteY17" fmla="*/ -111956 h 0"/>
                  <a:gd name="connsiteX18" fmla="*/ 438388 w 675648"/>
                  <a:gd name="connsiteY18" fmla="*/ -132540 h 0"/>
                  <a:gd name="connsiteX19" fmla="*/ 391411 w 675648"/>
                  <a:gd name="connsiteY19" fmla="*/ -132540 h 0"/>
                  <a:gd name="connsiteX20" fmla="*/ 391411 w 675648"/>
                  <a:gd name="connsiteY20" fmla="*/ -160254 h 0"/>
                  <a:gd name="connsiteX21" fmla="*/ 446581 w 675648"/>
                  <a:gd name="connsiteY21" fmla="*/ -160254 h 0"/>
                  <a:gd name="connsiteX22" fmla="*/ 446581 w 675648"/>
                  <a:gd name="connsiteY22" fmla="*/ -180837 h 0"/>
                  <a:gd name="connsiteX23" fmla="*/ 368174 w 675648"/>
                  <a:gd name="connsiteY23" fmla="*/ -180837 h 0"/>
                  <a:gd name="connsiteX24" fmla="*/ 368174 w 675648"/>
                  <a:gd name="connsiteY24" fmla="*/ -62661 h 0"/>
                  <a:gd name="connsiteX25" fmla="*/ 611431 w 675648"/>
                  <a:gd name="connsiteY25" fmla="*/ -62661 h 0"/>
                  <a:gd name="connsiteX26" fmla="*/ 611431 w 675648"/>
                  <a:gd name="connsiteY26" fmla="*/ -180837 h 0"/>
                  <a:gd name="connsiteX27" fmla="*/ 588194 w 675648"/>
                  <a:gd name="connsiteY27" fmla="*/ -180837 h 0"/>
                  <a:gd name="connsiteX28" fmla="*/ 588194 w 675648"/>
                  <a:gd name="connsiteY28" fmla="*/ -108471 h 0"/>
                  <a:gd name="connsiteX29" fmla="*/ 541051 w 675648"/>
                  <a:gd name="connsiteY29" fmla="*/ -180837 h 0"/>
                  <a:gd name="connsiteX30" fmla="*/ 520319 w 675648"/>
                  <a:gd name="connsiteY30" fmla="*/ -180837 h 0"/>
                  <a:gd name="connsiteX31" fmla="*/ 520319 w 675648"/>
                  <a:gd name="connsiteY31" fmla="*/ -62661 h 0"/>
                  <a:gd name="connsiteX32" fmla="*/ 543558 w 675648"/>
                  <a:gd name="connsiteY32" fmla="*/ -62661 h 0"/>
                  <a:gd name="connsiteX33" fmla="*/ 543558 w 675648"/>
                  <a:gd name="connsiteY33" fmla="*/ -135194 h 0"/>
                  <a:gd name="connsiteX34" fmla="*/ 590700 w 675648"/>
                  <a:gd name="connsiteY34" fmla="*/ -62661 h 0"/>
                  <a:gd name="connsiteX35" fmla="*/ 203723 w 675648"/>
                  <a:gd name="connsiteY35" fmla="*/ -180837 h 0"/>
                  <a:gd name="connsiteX36" fmla="*/ 179481 w 675648"/>
                  <a:gd name="connsiteY36" fmla="*/ -180837 h 0"/>
                  <a:gd name="connsiteX37" fmla="*/ 160924 w 675648"/>
                  <a:gd name="connsiteY37" fmla="*/ -106311 h 0"/>
                  <a:gd name="connsiteX38" fmla="*/ 139192 w 675648"/>
                  <a:gd name="connsiteY38" fmla="*/ -180837 h 0"/>
                  <a:gd name="connsiteX39" fmla="*/ 121809 w 675648"/>
                  <a:gd name="connsiteY39" fmla="*/ -180837 h 0"/>
                  <a:gd name="connsiteX40" fmla="*/ 100074 w 675648"/>
                  <a:gd name="connsiteY40" fmla="*/ -106311 h 0"/>
                  <a:gd name="connsiteX41" fmla="*/ 81686 w 675648"/>
                  <a:gd name="connsiteY41" fmla="*/ -180837 h 0"/>
                  <a:gd name="connsiteX42" fmla="*/ 57444 w 675648"/>
                  <a:gd name="connsiteY42" fmla="*/ -180837 h 0"/>
                  <a:gd name="connsiteX43" fmla="*/ 89209 w 675648"/>
                  <a:gd name="connsiteY43" fmla="*/ -62661 h 0"/>
                  <a:gd name="connsiteX44" fmla="*/ 108600 w 675648"/>
                  <a:gd name="connsiteY44" fmla="*/ -62661 h 0"/>
                  <a:gd name="connsiteX45" fmla="*/ 130501 w 675648"/>
                  <a:gd name="connsiteY45" fmla="*/ -134367 h 0"/>
                  <a:gd name="connsiteX46" fmla="*/ 152401 w 675648"/>
                  <a:gd name="connsiteY46" fmla="*/ -62661 h 0"/>
                  <a:gd name="connsiteX47" fmla="*/ 171792 w 675648"/>
                  <a:gd name="connsiteY47" fmla="*/ -62661 h 0"/>
                  <a:gd name="connsiteX48" fmla="*/ 143397 w 675648"/>
                  <a:gd name="connsiteY48" fmla="*/ -272618 h 0"/>
                  <a:gd name="connsiteX49" fmla="*/ 143397 w 675648"/>
                  <a:gd name="connsiteY49" fmla="*/ -510863 h 0"/>
                  <a:gd name="connsiteX50" fmla="*/ 215612 w 675648"/>
                  <a:gd name="connsiteY50" fmla="*/ -510863 h 0"/>
                  <a:gd name="connsiteX51" fmla="*/ 215612 w 675648"/>
                  <a:gd name="connsiteY51" fmla="*/ -272618 h 0"/>
                  <a:gd name="connsiteX52" fmla="*/ 52000 w 675648"/>
                  <a:gd name="connsiteY52" fmla="*/ -602370 h 0"/>
                  <a:gd name="connsiteX53" fmla="*/ 304589 w 675648"/>
                  <a:gd name="connsiteY53" fmla="*/ -602370 h 0"/>
                  <a:gd name="connsiteX54" fmla="*/ 304589 w 675648"/>
                  <a:gd name="connsiteY54" fmla="*/ -530678 h 0"/>
                  <a:gd name="connsiteX55" fmla="*/ 52000 w 675648"/>
                  <a:gd name="connsiteY55" fmla="*/ -530678 h 0"/>
                  <a:gd name="connsiteX56" fmla="*/ 466060 w 675648"/>
                  <a:gd name="connsiteY56" fmla="*/ -269680 h 0"/>
                  <a:gd name="connsiteX57" fmla="*/ 462238 w 675648"/>
                  <a:gd name="connsiteY57" fmla="*/ -270001 h 0"/>
                  <a:gd name="connsiteX58" fmla="*/ 342189 w 675648"/>
                  <a:gd name="connsiteY58" fmla="*/ -402881 h 0"/>
                  <a:gd name="connsiteX59" fmla="*/ 342189 w 675648"/>
                  <a:gd name="connsiteY59" fmla="*/ -602370 h 0"/>
                  <a:gd name="connsiteX60" fmla="*/ 415377 w 675648"/>
                  <a:gd name="connsiteY60" fmla="*/ -602370 h 0"/>
                  <a:gd name="connsiteX61" fmla="*/ 415261 w 675648"/>
                  <a:gd name="connsiteY61" fmla="*/ -404651 h 0"/>
                  <a:gd name="connsiteX62" fmla="*/ 462690 w 675648"/>
                  <a:gd name="connsiteY62" fmla="*/ -342883 h 0"/>
                  <a:gd name="connsiteX63" fmla="*/ 466034 w 675648"/>
                  <a:gd name="connsiteY63" fmla="*/ -342193 h 0"/>
                  <a:gd name="connsiteX64" fmla="*/ 487973 w 675648"/>
                  <a:gd name="connsiteY64" fmla="*/ -342300 h 0"/>
                  <a:gd name="connsiteX65" fmla="*/ 490958 w 675648"/>
                  <a:gd name="connsiteY65" fmla="*/ -342883 h 0"/>
                  <a:gd name="connsiteX66" fmla="*/ 538398 w 675648"/>
                  <a:gd name="connsiteY66" fmla="*/ -404651 h 0"/>
                  <a:gd name="connsiteX67" fmla="*/ 537774 w 675648"/>
                  <a:gd name="connsiteY67" fmla="*/ -602370 h 0"/>
                  <a:gd name="connsiteX68" fmla="*/ 611431 w 675648"/>
                  <a:gd name="connsiteY68" fmla="*/ -602370 h 0"/>
                  <a:gd name="connsiteX69" fmla="*/ 611431 w 675648"/>
                  <a:gd name="connsiteY69" fmla="*/ -403611 h 0"/>
                  <a:gd name="connsiteX70" fmla="*/ 490958 w 675648"/>
                  <a:gd name="connsiteY70" fmla="*/ -269994 h 0"/>
                  <a:gd name="connsiteX71" fmla="*/ 487986 w 675648"/>
                  <a:gd name="connsiteY71" fmla="*/ -269691 h 0"/>
                  <a:gd name="connsiteX72" fmla="*/ 487973 w 675648"/>
                  <a:gd name="connsiteY72" fmla="*/ -3423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75648">
                    <a:moveTo>
                      <a:pt x="68277" y="-670779"/>
                    </a:moveTo>
                    <a:lnTo>
                      <a:pt x="607376" y="-670779"/>
                    </a:lnTo>
                    <a:cubicBezTo>
                      <a:pt x="645085" y="-670779"/>
                      <a:pt x="675649" y="-640430"/>
                      <a:pt x="675649" y="-602999"/>
                    </a:cubicBezTo>
                    <a:lnTo>
                      <a:pt x="675649" y="-67787"/>
                    </a:lnTo>
                    <a:cubicBezTo>
                      <a:pt x="675649" y="-30348"/>
                      <a:pt x="645085" y="0"/>
                      <a:pt x="607376" y="0"/>
                    </a:cubicBezTo>
                    <a:lnTo>
                      <a:pt x="68277" y="0"/>
                    </a:lnTo>
                    <a:cubicBezTo>
                      <a:pt x="30568" y="0"/>
                      <a:pt x="0" y="-30348"/>
                      <a:pt x="0" y="-67787"/>
                    </a:cubicBezTo>
                    <a:lnTo>
                      <a:pt x="0" y="-602999"/>
                    </a:lnTo>
                    <a:cubicBezTo>
                      <a:pt x="0" y="-640430"/>
                      <a:pt x="30568" y="-670779"/>
                      <a:pt x="68277" y="-670779"/>
                    </a:cubicBezTo>
                    <a:close/>
                    <a:moveTo>
                      <a:pt x="288578" y="-62661"/>
                    </a:moveTo>
                    <a:lnTo>
                      <a:pt x="288578" y="-180837"/>
                    </a:lnTo>
                    <a:lnTo>
                      <a:pt x="265339" y="-180837"/>
                    </a:lnTo>
                    <a:lnTo>
                      <a:pt x="265339" y="-62661"/>
                    </a:lnTo>
                    <a:close/>
                    <a:moveTo>
                      <a:pt x="446581" y="-62661"/>
                    </a:moveTo>
                    <a:lnTo>
                      <a:pt x="446581" y="-83242"/>
                    </a:lnTo>
                    <a:lnTo>
                      <a:pt x="391411" y="-83242"/>
                    </a:lnTo>
                    <a:lnTo>
                      <a:pt x="391411" y="-111956"/>
                    </a:lnTo>
                    <a:lnTo>
                      <a:pt x="438388" y="-111956"/>
                    </a:lnTo>
                    <a:lnTo>
                      <a:pt x="438388" y="-132540"/>
                    </a:lnTo>
                    <a:lnTo>
                      <a:pt x="391411" y="-132540"/>
                    </a:lnTo>
                    <a:lnTo>
                      <a:pt x="391411" y="-160254"/>
                    </a:lnTo>
                    <a:lnTo>
                      <a:pt x="446581" y="-160254"/>
                    </a:lnTo>
                    <a:lnTo>
                      <a:pt x="446581" y="-180837"/>
                    </a:lnTo>
                    <a:lnTo>
                      <a:pt x="368174" y="-180837"/>
                    </a:lnTo>
                    <a:lnTo>
                      <a:pt x="368174" y="-62661"/>
                    </a:lnTo>
                    <a:close/>
                    <a:moveTo>
                      <a:pt x="611431" y="-62661"/>
                    </a:moveTo>
                    <a:lnTo>
                      <a:pt x="611431" y="-180837"/>
                    </a:lnTo>
                    <a:lnTo>
                      <a:pt x="588194" y="-180837"/>
                    </a:lnTo>
                    <a:lnTo>
                      <a:pt x="588194" y="-108471"/>
                    </a:lnTo>
                    <a:lnTo>
                      <a:pt x="541051" y="-180837"/>
                    </a:lnTo>
                    <a:lnTo>
                      <a:pt x="520319" y="-180837"/>
                    </a:lnTo>
                    <a:lnTo>
                      <a:pt x="520319" y="-62661"/>
                    </a:lnTo>
                    <a:lnTo>
                      <a:pt x="543558" y="-62661"/>
                    </a:lnTo>
                    <a:lnTo>
                      <a:pt x="543558" y="-135194"/>
                    </a:lnTo>
                    <a:lnTo>
                      <a:pt x="590700" y="-62661"/>
                    </a:lnTo>
                    <a:close/>
                    <a:moveTo>
                      <a:pt x="203723" y="-180837"/>
                    </a:moveTo>
                    <a:lnTo>
                      <a:pt x="179481" y="-180837"/>
                    </a:lnTo>
                    <a:lnTo>
                      <a:pt x="160924" y="-106311"/>
                    </a:lnTo>
                    <a:lnTo>
                      <a:pt x="139192" y="-180837"/>
                    </a:lnTo>
                    <a:lnTo>
                      <a:pt x="121809" y="-180837"/>
                    </a:lnTo>
                    <a:lnTo>
                      <a:pt x="100074" y="-106311"/>
                    </a:lnTo>
                    <a:lnTo>
                      <a:pt x="81686" y="-180837"/>
                    </a:lnTo>
                    <a:lnTo>
                      <a:pt x="57444" y="-180837"/>
                    </a:lnTo>
                    <a:lnTo>
                      <a:pt x="89209" y="-62661"/>
                    </a:lnTo>
                    <a:lnTo>
                      <a:pt x="108600" y="-62661"/>
                    </a:lnTo>
                    <a:lnTo>
                      <a:pt x="130501" y="-134367"/>
                    </a:lnTo>
                    <a:lnTo>
                      <a:pt x="152401" y="-62661"/>
                    </a:lnTo>
                    <a:lnTo>
                      <a:pt x="171792" y="-62661"/>
                    </a:lnTo>
                    <a:close/>
                    <a:moveTo>
                      <a:pt x="143397" y="-272618"/>
                    </a:moveTo>
                    <a:lnTo>
                      <a:pt x="143397" y="-510863"/>
                    </a:lnTo>
                    <a:lnTo>
                      <a:pt x="215612" y="-510863"/>
                    </a:lnTo>
                    <a:lnTo>
                      <a:pt x="215612" y="-272618"/>
                    </a:lnTo>
                    <a:close/>
                    <a:moveTo>
                      <a:pt x="52000" y="-602370"/>
                    </a:moveTo>
                    <a:lnTo>
                      <a:pt x="304589" y="-602370"/>
                    </a:lnTo>
                    <a:lnTo>
                      <a:pt x="304589" y="-530678"/>
                    </a:lnTo>
                    <a:lnTo>
                      <a:pt x="52000" y="-530678"/>
                    </a:lnTo>
                    <a:close/>
                    <a:moveTo>
                      <a:pt x="466060" y="-269680"/>
                    </a:moveTo>
                    <a:lnTo>
                      <a:pt x="462238" y="-270001"/>
                    </a:lnTo>
                    <a:cubicBezTo>
                      <a:pt x="394538" y="-277019"/>
                      <a:pt x="342189" y="-333810"/>
                      <a:pt x="342189" y="-402881"/>
                    </a:cubicBezTo>
                    <a:lnTo>
                      <a:pt x="342189" y="-602370"/>
                    </a:lnTo>
                    <a:lnTo>
                      <a:pt x="415377" y="-602370"/>
                    </a:lnTo>
                    <a:lnTo>
                      <a:pt x="415261" y="-404651"/>
                    </a:lnTo>
                    <a:cubicBezTo>
                      <a:pt x="415261" y="-375735"/>
                      <a:pt x="435513" y="-349728"/>
                      <a:pt x="462690" y="-342883"/>
                    </a:cubicBezTo>
                    <a:cubicBezTo>
                      <a:pt x="463884" y="-342599"/>
                      <a:pt x="464811" y="-342407"/>
                      <a:pt x="466034" y="-342193"/>
                    </a:cubicBezTo>
                    <a:close/>
                    <a:moveTo>
                      <a:pt x="487973" y="-342300"/>
                    </a:moveTo>
                    <a:cubicBezTo>
                      <a:pt x="489072" y="-342499"/>
                      <a:pt x="489888" y="-342629"/>
                      <a:pt x="490958" y="-342883"/>
                    </a:cubicBezTo>
                    <a:cubicBezTo>
                      <a:pt x="518143" y="-349728"/>
                      <a:pt x="538398" y="-375735"/>
                      <a:pt x="538398" y="-404651"/>
                    </a:cubicBezTo>
                    <a:lnTo>
                      <a:pt x="537774" y="-602370"/>
                    </a:lnTo>
                    <a:lnTo>
                      <a:pt x="611431" y="-602370"/>
                    </a:lnTo>
                    <a:lnTo>
                      <a:pt x="611431" y="-403611"/>
                    </a:lnTo>
                    <a:cubicBezTo>
                      <a:pt x="611502" y="-334540"/>
                      <a:pt x="558666" y="-277096"/>
                      <a:pt x="490958" y="-269994"/>
                    </a:cubicBezTo>
                    <a:lnTo>
                      <a:pt x="487986" y="-269691"/>
                    </a:lnTo>
                    <a:lnTo>
                      <a:pt x="487973" y="-342300"/>
                    </a:lnTo>
                  </a:path>
                </a:pathLst>
              </a:custGeom>
              <a:solidFill>
                <a:srgbClr val="FFFFFF"/>
              </a:solidFill>
              <a:ln w="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EFBDC55-76AC-47B9-B257-36B16E19A3E2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5" name="Rechteck: abgerundete Ecken 24">
                  <a:extLst>
                    <a:ext uri="{FF2B5EF4-FFF2-40B4-BE49-F238E27FC236}">
                      <a16:creationId xmlns:a16="http://schemas.microsoft.com/office/drawing/2014/main" id="{AD52D81C-1882-4BF9-B2A9-2722BCF743CB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E5A3B9E3-DC1F-4B18-8F82-956716A99CB4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8" name="Grafik 37">
                    <a:extLst>
                      <a:ext uri="{FF2B5EF4-FFF2-40B4-BE49-F238E27FC236}">
                        <a16:creationId xmlns:a16="http://schemas.microsoft.com/office/drawing/2014/main" id="{9C319ADB-0E16-49B1-8256-5C0688EB0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D4363EF-7C1E-4144-A0D2-0AB77C602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1056402" y="271201"/>
                <a:ext cx="681912" cy="680597"/>
                <a:chOff x="970677" y="271201"/>
                <a:chExt cx="681912" cy="680597"/>
              </a:xfrm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970677" y="271201"/>
                  <a:ext cx="681912" cy="680597"/>
                </a:xfrm>
                <a:prstGeom prst="roundRect">
                  <a:avLst>
                    <a:gd name="adj" fmla="val 127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579" t="6864" r="73592" b="7828"/>
                <a:stretch/>
              </p:blipFill>
              <p:spPr>
                <a:xfrm>
                  <a:off x="1037007" y="330047"/>
                  <a:ext cx="548287" cy="566787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1693090" y="332094"/>
              <a:ext cx="8464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 err="1">
                  <a:solidFill>
                    <a:schemeClr val="bg1"/>
                  </a:solidFill>
                </a:rPr>
                <a:t>Recent</a:t>
              </a:r>
              <a:r>
                <a:rPr lang="de-AT" sz="3200" dirty="0">
                  <a:solidFill>
                    <a:schemeClr val="bg1"/>
                  </a:solidFill>
                </a:rPr>
                <a:t> BCA </a:t>
              </a:r>
              <a:r>
                <a:rPr lang="de-AT" sz="3200" dirty="0" err="1">
                  <a:solidFill>
                    <a:schemeClr val="bg1"/>
                  </a:solidFill>
                </a:rPr>
                <a:t>code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studies</a:t>
              </a:r>
              <a:r>
                <a:rPr lang="de-AT" sz="3200" dirty="0">
                  <a:solidFill>
                    <a:schemeClr val="bg1"/>
                  </a:solidFill>
                </a:rPr>
                <a:t>: D on </a:t>
              </a:r>
              <a:r>
                <a:rPr lang="de-AT" sz="3200" dirty="0" err="1">
                  <a:solidFill>
                    <a:schemeClr val="bg1"/>
                  </a:solidFill>
                </a:rPr>
                <a:t>FeW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model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films</a:t>
              </a:r>
              <a:endParaRPr lang="de-AT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hteck 12"/>
          <p:cNvSpPr/>
          <p:nvPr/>
        </p:nvSpPr>
        <p:spPr>
          <a:xfrm>
            <a:off x="3375809" y="646654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[</a:t>
            </a:r>
            <a:r>
              <a:rPr lang="fr-FR" altLang="de-DE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R. Stadlmayr et al., Phys. Scripta (2020) </a:t>
            </a:r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doi:10.1088/1402-4896/ab438f]</a:t>
            </a:r>
            <a:endParaRPr lang="de-DE" altLang="de-DE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62A26553-38C7-E842-BA1D-9DDF2921C0D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09" y="1715616"/>
            <a:ext cx="5173663" cy="4547389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EA33BAEB-06C0-6049-80A5-0493A3DEF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2" y="3396434"/>
            <a:ext cx="3820431" cy="277849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52450" y="1715616"/>
            <a:ext cx="5600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Surface </a:t>
            </a:r>
            <a:r>
              <a:rPr lang="de-DE" dirty="0" err="1"/>
              <a:t>patterning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 </a:t>
            </a:r>
            <a:r>
              <a:rPr lang="de-DE" dirty="0" err="1"/>
              <a:t>enrichment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preferential</a:t>
            </a:r>
            <a:r>
              <a:rPr lang="de-DE" dirty="0"/>
              <a:t> </a:t>
            </a:r>
            <a:r>
              <a:rPr lang="de-DE" dirty="0" err="1"/>
              <a:t>sputtering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Fluence </a:t>
            </a:r>
            <a:r>
              <a:rPr lang="de-DE" dirty="0" err="1"/>
              <a:t>dependency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removal</a:t>
            </a:r>
            <a:r>
              <a:rPr lang="de-DE" dirty="0"/>
              <a:t>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9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rafik 86">
            <a:extLst>
              <a:ext uri="{FF2B5EF4-FFF2-40B4-BE49-F238E27FC236}">
                <a16:creationId xmlns:a16="http://schemas.microsoft.com/office/drawing/2014/main" id="{7CD6C317-054E-B646-9CBA-AD00380633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31" y="1988159"/>
            <a:ext cx="2478317" cy="1858738"/>
          </a:xfrm>
          <a:prstGeom prst="rect">
            <a:avLst/>
          </a:prstGeom>
        </p:spPr>
      </p:pic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5</a:t>
            </a:fld>
            <a:endParaRPr lang="de-AT" dirty="0"/>
          </a:p>
        </p:txBody>
      </p:sp>
      <p:sp>
        <p:nvSpPr>
          <p:cNvPr id="37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" y="6422482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03" y="1224789"/>
            <a:ext cx="11410544" cy="375411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sz="2000" dirty="0"/>
              <a:t>Key </a:t>
            </a:r>
            <a:r>
              <a:rPr lang="de-DE" sz="2000" dirty="0" err="1"/>
              <a:t>goal</a:t>
            </a:r>
            <a:r>
              <a:rPr lang="de-DE" sz="2000" dirty="0"/>
              <a:t>: </a:t>
            </a:r>
            <a:r>
              <a:rPr lang="de-DE" sz="2000" dirty="0" err="1"/>
              <a:t>Simulate</a:t>
            </a:r>
            <a:r>
              <a:rPr lang="de-DE" sz="2000" dirty="0"/>
              <a:t> </a:t>
            </a:r>
            <a:r>
              <a:rPr lang="de-DE" sz="2000" dirty="0" err="1"/>
              <a:t>dynamic</a:t>
            </a:r>
            <a:r>
              <a:rPr lang="de-DE" sz="2000" dirty="0"/>
              <a:t> </a:t>
            </a:r>
            <a:r>
              <a:rPr lang="de-DE" sz="2000" dirty="0" err="1"/>
              <a:t>erosion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W-</a:t>
            </a:r>
            <a:r>
              <a:rPr lang="de-DE" sz="2000" dirty="0" err="1"/>
              <a:t>Fuzz</a:t>
            </a:r>
            <a:r>
              <a:rPr lang="de-DE" sz="2000" dirty="0"/>
              <a:t> </a:t>
            </a:r>
            <a:r>
              <a:rPr lang="de-DE" sz="2000" dirty="0" err="1"/>
              <a:t>under</a:t>
            </a:r>
            <a:r>
              <a:rPr lang="de-DE" sz="2000" dirty="0"/>
              <a:t> </a:t>
            </a:r>
            <a:r>
              <a:rPr lang="de-DE" sz="2000" dirty="0" err="1"/>
              <a:t>ion</a:t>
            </a:r>
            <a:r>
              <a:rPr lang="de-DE" sz="2000" dirty="0"/>
              <a:t> </a:t>
            </a:r>
            <a:r>
              <a:rPr lang="de-DE" sz="2000" dirty="0" err="1"/>
              <a:t>bombardment</a:t>
            </a:r>
            <a:r>
              <a:rPr lang="de-DE" sz="2000" dirty="0"/>
              <a:t> (2keV Ar</a:t>
            </a:r>
            <a:r>
              <a:rPr lang="de-DE" sz="2000" baseline="30000" dirty="0"/>
              <a:t>1+</a:t>
            </a:r>
            <a:r>
              <a:rPr lang="de-DE" sz="2000" dirty="0"/>
              <a:t>, 60°)</a:t>
            </a:r>
          </a:p>
          <a:p>
            <a:pPr marL="0" lvl="1" indent="0">
              <a:buNone/>
            </a:pPr>
            <a:endParaRPr lang="de-DE" sz="2000" dirty="0"/>
          </a:p>
          <a:p>
            <a:pPr marL="0" lvl="1" indent="0" algn="ctr">
              <a:buNone/>
            </a:pPr>
            <a:endParaRPr lang="de-AT" sz="2000" dirty="0"/>
          </a:p>
          <a:p>
            <a:pPr marL="0" lvl="1" indent="0" algn="ctr">
              <a:buNone/>
            </a:pPr>
            <a:endParaRPr lang="de-AT" sz="20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58892" y="317934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0543EF-AD61-4829-B26F-89BF1077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273050" y="249815"/>
                <a:ext cx="660400" cy="652894"/>
              </a:xfrm>
              <a:prstGeom prst="rect">
                <a:avLst/>
              </a:prstGeom>
            </p:spPr>
          </p:pic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A32EB49E-2556-4018-87E6-BF1AC9325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6900" y="171449"/>
                <a:ext cx="8458200" cy="8096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AT" sz="4400" b="1" dirty="0">
                    <a:solidFill>
                      <a:schemeClr val="bg1"/>
                    </a:solidFill>
                  </a:rPr>
                  <a:t>Diploma Thesis</a:t>
                </a:r>
              </a:p>
            </p:txBody>
          </p:sp>
          <p:sp>
            <p:nvSpPr>
              <p:cNvPr id="28" name="Freihandform: Form 5">
                <a:extLst>
                  <a:ext uri="{FF2B5EF4-FFF2-40B4-BE49-F238E27FC236}">
                    <a16:creationId xmlns:a16="http://schemas.microsoft.com/office/drawing/2014/main" id="{A7E76DE0-0D9F-4708-9483-611F03A86BC4}"/>
                  </a:ext>
                </a:extLst>
              </p:cNvPr>
              <p:cNvSpPr/>
              <p:nvPr/>
            </p:nvSpPr>
            <p:spPr>
              <a:xfrm>
                <a:off x="319238" y="33602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1 w 11576460"/>
                  <a:gd name="connsiteY1" fmla="*/ 0 h 606875"/>
                  <a:gd name="connsiteX2" fmla="*/ 11576461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1" y="0"/>
                    </a:lnTo>
                    <a:lnTo>
                      <a:pt x="11576461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noFill/>
              <a:ln w="266394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8">
                <a:extLst>
                  <a:ext uri="{FF2B5EF4-FFF2-40B4-BE49-F238E27FC236}">
                    <a16:creationId xmlns:a16="http://schemas.microsoft.com/office/drawing/2014/main" id="{33997B12-ABF1-4466-A17A-37FA75A0CF11}"/>
                  </a:ext>
                </a:extLst>
              </p:cNvPr>
              <p:cNvSpPr/>
              <p:nvPr/>
            </p:nvSpPr>
            <p:spPr>
              <a:xfrm>
                <a:off x="295121" y="31311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0 w 11576460"/>
                  <a:gd name="connsiteY1" fmla="*/ 0 h 606875"/>
                  <a:gd name="connsiteX2" fmla="*/ 11576460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0" y="0"/>
                    </a:lnTo>
                    <a:lnTo>
                      <a:pt x="11576460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solidFill>
                <a:srgbClr val="006699"/>
              </a:solidFill>
              <a:ln w="266392" cap="flat">
                <a:solidFill>
                  <a:srgbClr val="00669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11">
                <a:extLst>
                  <a:ext uri="{FF2B5EF4-FFF2-40B4-BE49-F238E27FC236}">
                    <a16:creationId xmlns:a16="http://schemas.microsoft.com/office/drawing/2014/main" id="{48C09BCE-E2E0-4A81-A504-AEDDE50A13F7}"/>
                  </a:ext>
                </a:extLst>
              </p:cNvPr>
              <p:cNvSpPr/>
              <p:nvPr/>
            </p:nvSpPr>
            <p:spPr>
              <a:xfrm>
                <a:off x="272957" y="951798"/>
                <a:ext cx="675648" cy="0"/>
              </a:xfrm>
              <a:custGeom>
                <a:avLst/>
                <a:gdLst>
                  <a:gd name="connsiteX0" fmla="*/ 68277 w 675648"/>
                  <a:gd name="connsiteY0" fmla="*/ -670779 h 0"/>
                  <a:gd name="connsiteX1" fmla="*/ 607376 w 675648"/>
                  <a:gd name="connsiteY1" fmla="*/ -670779 h 0"/>
                  <a:gd name="connsiteX2" fmla="*/ 675649 w 675648"/>
                  <a:gd name="connsiteY2" fmla="*/ -602999 h 0"/>
                  <a:gd name="connsiteX3" fmla="*/ 675649 w 675648"/>
                  <a:gd name="connsiteY3" fmla="*/ -67787 h 0"/>
                  <a:gd name="connsiteX4" fmla="*/ 607376 w 675648"/>
                  <a:gd name="connsiteY4" fmla="*/ 0 h 0"/>
                  <a:gd name="connsiteX5" fmla="*/ 68277 w 675648"/>
                  <a:gd name="connsiteY5" fmla="*/ 0 h 0"/>
                  <a:gd name="connsiteX6" fmla="*/ 0 w 675648"/>
                  <a:gd name="connsiteY6" fmla="*/ -67787 h 0"/>
                  <a:gd name="connsiteX7" fmla="*/ 0 w 675648"/>
                  <a:gd name="connsiteY7" fmla="*/ -602999 h 0"/>
                  <a:gd name="connsiteX8" fmla="*/ 68277 w 675648"/>
                  <a:gd name="connsiteY8" fmla="*/ -670779 h 0"/>
                  <a:gd name="connsiteX9" fmla="*/ 288578 w 675648"/>
                  <a:gd name="connsiteY9" fmla="*/ -62661 h 0"/>
                  <a:gd name="connsiteX10" fmla="*/ 288578 w 675648"/>
                  <a:gd name="connsiteY10" fmla="*/ -180837 h 0"/>
                  <a:gd name="connsiteX11" fmla="*/ 265339 w 675648"/>
                  <a:gd name="connsiteY11" fmla="*/ -180837 h 0"/>
                  <a:gd name="connsiteX12" fmla="*/ 265339 w 675648"/>
                  <a:gd name="connsiteY12" fmla="*/ -62661 h 0"/>
                  <a:gd name="connsiteX13" fmla="*/ 446581 w 675648"/>
                  <a:gd name="connsiteY13" fmla="*/ -62661 h 0"/>
                  <a:gd name="connsiteX14" fmla="*/ 446581 w 675648"/>
                  <a:gd name="connsiteY14" fmla="*/ -83242 h 0"/>
                  <a:gd name="connsiteX15" fmla="*/ 391411 w 675648"/>
                  <a:gd name="connsiteY15" fmla="*/ -83242 h 0"/>
                  <a:gd name="connsiteX16" fmla="*/ 391411 w 675648"/>
                  <a:gd name="connsiteY16" fmla="*/ -111956 h 0"/>
                  <a:gd name="connsiteX17" fmla="*/ 438388 w 675648"/>
                  <a:gd name="connsiteY17" fmla="*/ -111956 h 0"/>
                  <a:gd name="connsiteX18" fmla="*/ 438388 w 675648"/>
                  <a:gd name="connsiteY18" fmla="*/ -132540 h 0"/>
                  <a:gd name="connsiteX19" fmla="*/ 391411 w 675648"/>
                  <a:gd name="connsiteY19" fmla="*/ -132540 h 0"/>
                  <a:gd name="connsiteX20" fmla="*/ 391411 w 675648"/>
                  <a:gd name="connsiteY20" fmla="*/ -160254 h 0"/>
                  <a:gd name="connsiteX21" fmla="*/ 446581 w 675648"/>
                  <a:gd name="connsiteY21" fmla="*/ -160254 h 0"/>
                  <a:gd name="connsiteX22" fmla="*/ 446581 w 675648"/>
                  <a:gd name="connsiteY22" fmla="*/ -180837 h 0"/>
                  <a:gd name="connsiteX23" fmla="*/ 368174 w 675648"/>
                  <a:gd name="connsiteY23" fmla="*/ -180837 h 0"/>
                  <a:gd name="connsiteX24" fmla="*/ 368174 w 675648"/>
                  <a:gd name="connsiteY24" fmla="*/ -62661 h 0"/>
                  <a:gd name="connsiteX25" fmla="*/ 611431 w 675648"/>
                  <a:gd name="connsiteY25" fmla="*/ -62661 h 0"/>
                  <a:gd name="connsiteX26" fmla="*/ 611431 w 675648"/>
                  <a:gd name="connsiteY26" fmla="*/ -180837 h 0"/>
                  <a:gd name="connsiteX27" fmla="*/ 588194 w 675648"/>
                  <a:gd name="connsiteY27" fmla="*/ -180837 h 0"/>
                  <a:gd name="connsiteX28" fmla="*/ 588194 w 675648"/>
                  <a:gd name="connsiteY28" fmla="*/ -108471 h 0"/>
                  <a:gd name="connsiteX29" fmla="*/ 541051 w 675648"/>
                  <a:gd name="connsiteY29" fmla="*/ -180837 h 0"/>
                  <a:gd name="connsiteX30" fmla="*/ 520319 w 675648"/>
                  <a:gd name="connsiteY30" fmla="*/ -180837 h 0"/>
                  <a:gd name="connsiteX31" fmla="*/ 520319 w 675648"/>
                  <a:gd name="connsiteY31" fmla="*/ -62661 h 0"/>
                  <a:gd name="connsiteX32" fmla="*/ 543558 w 675648"/>
                  <a:gd name="connsiteY32" fmla="*/ -62661 h 0"/>
                  <a:gd name="connsiteX33" fmla="*/ 543558 w 675648"/>
                  <a:gd name="connsiteY33" fmla="*/ -135194 h 0"/>
                  <a:gd name="connsiteX34" fmla="*/ 590700 w 675648"/>
                  <a:gd name="connsiteY34" fmla="*/ -62661 h 0"/>
                  <a:gd name="connsiteX35" fmla="*/ 203723 w 675648"/>
                  <a:gd name="connsiteY35" fmla="*/ -180837 h 0"/>
                  <a:gd name="connsiteX36" fmla="*/ 179481 w 675648"/>
                  <a:gd name="connsiteY36" fmla="*/ -180837 h 0"/>
                  <a:gd name="connsiteX37" fmla="*/ 160924 w 675648"/>
                  <a:gd name="connsiteY37" fmla="*/ -106311 h 0"/>
                  <a:gd name="connsiteX38" fmla="*/ 139192 w 675648"/>
                  <a:gd name="connsiteY38" fmla="*/ -180837 h 0"/>
                  <a:gd name="connsiteX39" fmla="*/ 121809 w 675648"/>
                  <a:gd name="connsiteY39" fmla="*/ -180837 h 0"/>
                  <a:gd name="connsiteX40" fmla="*/ 100074 w 675648"/>
                  <a:gd name="connsiteY40" fmla="*/ -106311 h 0"/>
                  <a:gd name="connsiteX41" fmla="*/ 81686 w 675648"/>
                  <a:gd name="connsiteY41" fmla="*/ -180837 h 0"/>
                  <a:gd name="connsiteX42" fmla="*/ 57444 w 675648"/>
                  <a:gd name="connsiteY42" fmla="*/ -180837 h 0"/>
                  <a:gd name="connsiteX43" fmla="*/ 89209 w 675648"/>
                  <a:gd name="connsiteY43" fmla="*/ -62661 h 0"/>
                  <a:gd name="connsiteX44" fmla="*/ 108600 w 675648"/>
                  <a:gd name="connsiteY44" fmla="*/ -62661 h 0"/>
                  <a:gd name="connsiteX45" fmla="*/ 130501 w 675648"/>
                  <a:gd name="connsiteY45" fmla="*/ -134367 h 0"/>
                  <a:gd name="connsiteX46" fmla="*/ 152401 w 675648"/>
                  <a:gd name="connsiteY46" fmla="*/ -62661 h 0"/>
                  <a:gd name="connsiteX47" fmla="*/ 171792 w 675648"/>
                  <a:gd name="connsiteY47" fmla="*/ -62661 h 0"/>
                  <a:gd name="connsiteX48" fmla="*/ 143397 w 675648"/>
                  <a:gd name="connsiteY48" fmla="*/ -272618 h 0"/>
                  <a:gd name="connsiteX49" fmla="*/ 143397 w 675648"/>
                  <a:gd name="connsiteY49" fmla="*/ -510863 h 0"/>
                  <a:gd name="connsiteX50" fmla="*/ 215612 w 675648"/>
                  <a:gd name="connsiteY50" fmla="*/ -510863 h 0"/>
                  <a:gd name="connsiteX51" fmla="*/ 215612 w 675648"/>
                  <a:gd name="connsiteY51" fmla="*/ -272618 h 0"/>
                  <a:gd name="connsiteX52" fmla="*/ 52000 w 675648"/>
                  <a:gd name="connsiteY52" fmla="*/ -602370 h 0"/>
                  <a:gd name="connsiteX53" fmla="*/ 304589 w 675648"/>
                  <a:gd name="connsiteY53" fmla="*/ -602370 h 0"/>
                  <a:gd name="connsiteX54" fmla="*/ 304589 w 675648"/>
                  <a:gd name="connsiteY54" fmla="*/ -530678 h 0"/>
                  <a:gd name="connsiteX55" fmla="*/ 52000 w 675648"/>
                  <a:gd name="connsiteY55" fmla="*/ -530678 h 0"/>
                  <a:gd name="connsiteX56" fmla="*/ 466060 w 675648"/>
                  <a:gd name="connsiteY56" fmla="*/ -269680 h 0"/>
                  <a:gd name="connsiteX57" fmla="*/ 462238 w 675648"/>
                  <a:gd name="connsiteY57" fmla="*/ -270001 h 0"/>
                  <a:gd name="connsiteX58" fmla="*/ 342189 w 675648"/>
                  <a:gd name="connsiteY58" fmla="*/ -402881 h 0"/>
                  <a:gd name="connsiteX59" fmla="*/ 342189 w 675648"/>
                  <a:gd name="connsiteY59" fmla="*/ -602370 h 0"/>
                  <a:gd name="connsiteX60" fmla="*/ 415377 w 675648"/>
                  <a:gd name="connsiteY60" fmla="*/ -602370 h 0"/>
                  <a:gd name="connsiteX61" fmla="*/ 415261 w 675648"/>
                  <a:gd name="connsiteY61" fmla="*/ -404651 h 0"/>
                  <a:gd name="connsiteX62" fmla="*/ 462690 w 675648"/>
                  <a:gd name="connsiteY62" fmla="*/ -342883 h 0"/>
                  <a:gd name="connsiteX63" fmla="*/ 466034 w 675648"/>
                  <a:gd name="connsiteY63" fmla="*/ -342193 h 0"/>
                  <a:gd name="connsiteX64" fmla="*/ 487973 w 675648"/>
                  <a:gd name="connsiteY64" fmla="*/ -342300 h 0"/>
                  <a:gd name="connsiteX65" fmla="*/ 490958 w 675648"/>
                  <a:gd name="connsiteY65" fmla="*/ -342883 h 0"/>
                  <a:gd name="connsiteX66" fmla="*/ 538398 w 675648"/>
                  <a:gd name="connsiteY66" fmla="*/ -404651 h 0"/>
                  <a:gd name="connsiteX67" fmla="*/ 537774 w 675648"/>
                  <a:gd name="connsiteY67" fmla="*/ -602370 h 0"/>
                  <a:gd name="connsiteX68" fmla="*/ 611431 w 675648"/>
                  <a:gd name="connsiteY68" fmla="*/ -602370 h 0"/>
                  <a:gd name="connsiteX69" fmla="*/ 611431 w 675648"/>
                  <a:gd name="connsiteY69" fmla="*/ -403611 h 0"/>
                  <a:gd name="connsiteX70" fmla="*/ 490958 w 675648"/>
                  <a:gd name="connsiteY70" fmla="*/ -269994 h 0"/>
                  <a:gd name="connsiteX71" fmla="*/ 487986 w 675648"/>
                  <a:gd name="connsiteY71" fmla="*/ -269691 h 0"/>
                  <a:gd name="connsiteX72" fmla="*/ 487973 w 675648"/>
                  <a:gd name="connsiteY72" fmla="*/ -3423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75648">
                    <a:moveTo>
                      <a:pt x="68277" y="-670779"/>
                    </a:moveTo>
                    <a:lnTo>
                      <a:pt x="607376" y="-670779"/>
                    </a:lnTo>
                    <a:cubicBezTo>
                      <a:pt x="645085" y="-670779"/>
                      <a:pt x="675649" y="-640430"/>
                      <a:pt x="675649" y="-602999"/>
                    </a:cubicBezTo>
                    <a:lnTo>
                      <a:pt x="675649" y="-67787"/>
                    </a:lnTo>
                    <a:cubicBezTo>
                      <a:pt x="675649" y="-30348"/>
                      <a:pt x="645085" y="0"/>
                      <a:pt x="607376" y="0"/>
                    </a:cubicBezTo>
                    <a:lnTo>
                      <a:pt x="68277" y="0"/>
                    </a:lnTo>
                    <a:cubicBezTo>
                      <a:pt x="30568" y="0"/>
                      <a:pt x="0" y="-30348"/>
                      <a:pt x="0" y="-67787"/>
                    </a:cubicBezTo>
                    <a:lnTo>
                      <a:pt x="0" y="-602999"/>
                    </a:lnTo>
                    <a:cubicBezTo>
                      <a:pt x="0" y="-640430"/>
                      <a:pt x="30568" y="-670779"/>
                      <a:pt x="68277" y="-670779"/>
                    </a:cubicBezTo>
                    <a:close/>
                    <a:moveTo>
                      <a:pt x="288578" y="-62661"/>
                    </a:moveTo>
                    <a:lnTo>
                      <a:pt x="288578" y="-180837"/>
                    </a:lnTo>
                    <a:lnTo>
                      <a:pt x="265339" y="-180837"/>
                    </a:lnTo>
                    <a:lnTo>
                      <a:pt x="265339" y="-62661"/>
                    </a:lnTo>
                    <a:close/>
                    <a:moveTo>
                      <a:pt x="446581" y="-62661"/>
                    </a:moveTo>
                    <a:lnTo>
                      <a:pt x="446581" y="-83242"/>
                    </a:lnTo>
                    <a:lnTo>
                      <a:pt x="391411" y="-83242"/>
                    </a:lnTo>
                    <a:lnTo>
                      <a:pt x="391411" y="-111956"/>
                    </a:lnTo>
                    <a:lnTo>
                      <a:pt x="438388" y="-111956"/>
                    </a:lnTo>
                    <a:lnTo>
                      <a:pt x="438388" y="-132540"/>
                    </a:lnTo>
                    <a:lnTo>
                      <a:pt x="391411" y="-132540"/>
                    </a:lnTo>
                    <a:lnTo>
                      <a:pt x="391411" y="-160254"/>
                    </a:lnTo>
                    <a:lnTo>
                      <a:pt x="446581" y="-160254"/>
                    </a:lnTo>
                    <a:lnTo>
                      <a:pt x="446581" y="-180837"/>
                    </a:lnTo>
                    <a:lnTo>
                      <a:pt x="368174" y="-180837"/>
                    </a:lnTo>
                    <a:lnTo>
                      <a:pt x="368174" y="-62661"/>
                    </a:lnTo>
                    <a:close/>
                    <a:moveTo>
                      <a:pt x="611431" y="-62661"/>
                    </a:moveTo>
                    <a:lnTo>
                      <a:pt x="611431" y="-180837"/>
                    </a:lnTo>
                    <a:lnTo>
                      <a:pt x="588194" y="-180837"/>
                    </a:lnTo>
                    <a:lnTo>
                      <a:pt x="588194" y="-108471"/>
                    </a:lnTo>
                    <a:lnTo>
                      <a:pt x="541051" y="-180837"/>
                    </a:lnTo>
                    <a:lnTo>
                      <a:pt x="520319" y="-180837"/>
                    </a:lnTo>
                    <a:lnTo>
                      <a:pt x="520319" y="-62661"/>
                    </a:lnTo>
                    <a:lnTo>
                      <a:pt x="543558" y="-62661"/>
                    </a:lnTo>
                    <a:lnTo>
                      <a:pt x="543558" y="-135194"/>
                    </a:lnTo>
                    <a:lnTo>
                      <a:pt x="590700" y="-62661"/>
                    </a:lnTo>
                    <a:close/>
                    <a:moveTo>
                      <a:pt x="203723" y="-180837"/>
                    </a:moveTo>
                    <a:lnTo>
                      <a:pt x="179481" y="-180837"/>
                    </a:lnTo>
                    <a:lnTo>
                      <a:pt x="160924" y="-106311"/>
                    </a:lnTo>
                    <a:lnTo>
                      <a:pt x="139192" y="-180837"/>
                    </a:lnTo>
                    <a:lnTo>
                      <a:pt x="121809" y="-180837"/>
                    </a:lnTo>
                    <a:lnTo>
                      <a:pt x="100074" y="-106311"/>
                    </a:lnTo>
                    <a:lnTo>
                      <a:pt x="81686" y="-180837"/>
                    </a:lnTo>
                    <a:lnTo>
                      <a:pt x="57444" y="-180837"/>
                    </a:lnTo>
                    <a:lnTo>
                      <a:pt x="89209" y="-62661"/>
                    </a:lnTo>
                    <a:lnTo>
                      <a:pt x="108600" y="-62661"/>
                    </a:lnTo>
                    <a:lnTo>
                      <a:pt x="130501" y="-134367"/>
                    </a:lnTo>
                    <a:lnTo>
                      <a:pt x="152401" y="-62661"/>
                    </a:lnTo>
                    <a:lnTo>
                      <a:pt x="171792" y="-62661"/>
                    </a:lnTo>
                    <a:close/>
                    <a:moveTo>
                      <a:pt x="143397" y="-272618"/>
                    </a:moveTo>
                    <a:lnTo>
                      <a:pt x="143397" y="-510863"/>
                    </a:lnTo>
                    <a:lnTo>
                      <a:pt x="215612" y="-510863"/>
                    </a:lnTo>
                    <a:lnTo>
                      <a:pt x="215612" y="-272618"/>
                    </a:lnTo>
                    <a:close/>
                    <a:moveTo>
                      <a:pt x="52000" y="-602370"/>
                    </a:moveTo>
                    <a:lnTo>
                      <a:pt x="304589" y="-602370"/>
                    </a:lnTo>
                    <a:lnTo>
                      <a:pt x="304589" y="-530678"/>
                    </a:lnTo>
                    <a:lnTo>
                      <a:pt x="52000" y="-530678"/>
                    </a:lnTo>
                    <a:close/>
                    <a:moveTo>
                      <a:pt x="466060" y="-269680"/>
                    </a:moveTo>
                    <a:lnTo>
                      <a:pt x="462238" y="-270001"/>
                    </a:lnTo>
                    <a:cubicBezTo>
                      <a:pt x="394538" y="-277019"/>
                      <a:pt x="342189" y="-333810"/>
                      <a:pt x="342189" y="-402881"/>
                    </a:cubicBezTo>
                    <a:lnTo>
                      <a:pt x="342189" y="-602370"/>
                    </a:lnTo>
                    <a:lnTo>
                      <a:pt x="415377" y="-602370"/>
                    </a:lnTo>
                    <a:lnTo>
                      <a:pt x="415261" y="-404651"/>
                    </a:lnTo>
                    <a:cubicBezTo>
                      <a:pt x="415261" y="-375735"/>
                      <a:pt x="435513" y="-349728"/>
                      <a:pt x="462690" y="-342883"/>
                    </a:cubicBezTo>
                    <a:cubicBezTo>
                      <a:pt x="463884" y="-342599"/>
                      <a:pt x="464811" y="-342407"/>
                      <a:pt x="466034" y="-342193"/>
                    </a:cubicBezTo>
                    <a:close/>
                    <a:moveTo>
                      <a:pt x="487973" y="-342300"/>
                    </a:moveTo>
                    <a:cubicBezTo>
                      <a:pt x="489072" y="-342499"/>
                      <a:pt x="489888" y="-342629"/>
                      <a:pt x="490958" y="-342883"/>
                    </a:cubicBezTo>
                    <a:cubicBezTo>
                      <a:pt x="518143" y="-349728"/>
                      <a:pt x="538398" y="-375735"/>
                      <a:pt x="538398" y="-404651"/>
                    </a:cubicBezTo>
                    <a:lnTo>
                      <a:pt x="537774" y="-602370"/>
                    </a:lnTo>
                    <a:lnTo>
                      <a:pt x="611431" y="-602370"/>
                    </a:lnTo>
                    <a:lnTo>
                      <a:pt x="611431" y="-403611"/>
                    </a:lnTo>
                    <a:cubicBezTo>
                      <a:pt x="611502" y="-334540"/>
                      <a:pt x="558666" y="-277096"/>
                      <a:pt x="490958" y="-269994"/>
                    </a:cubicBezTo>
                    <a:lnTo>
                      <a:pt x="487986" y="-269691"/>
                    </a:lnTo>
                    <a:lnTo>
                      <a:pt x="487973" y="-342300"/>
                    </a:lnTo>
                  </a:path>
                </a:pathLst>
              </a:custGeom>
              <a:solidFill>
                <a:srgbClr val="FFFFFF"/>
              </a:solidFill>
              <a:ln w="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EFBDC55-76AC-47B9-B257-36B16E19A3E2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5" name="Rechteck: abgerundete Ecken 24">
                  <a:extLst>
                    <a:ext uri="{FF2B5EF4-FFF2-40B4-BE49-F238E27FC236}">
                      <a16:creationId xmlns:a16="http://schemas.microsoft.com/office/drawing/2014/main" id="{AD52D81C-1882-4BF9-B2A9-2722BCF743CB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E5A3B9E3-DC1F-4B18-8F82-956716A99CB4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8" name="Grafik 37">
                    <a:extLst>
                      <a:ext uri="{FF2B5EF4-FFF2-40B4-BE49-F238E27FC236}">
                        <a16:creationId xmlns:a16="http://schemas.microsoft.com/office/drawing/2014/main" id="{9C319ADB-0E16-49B1-8256-5C0688EB0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D4363EF-7C1E-4144-A0D2-0AB77C602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1056402" y="271201"/>
                <a:ext cx="681912" cy="680597"/>
                <a:chOff x="970677" y="271201"/>
                <a:chExt cx="681912" cy="680597"/>
              </a:xfrm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970677" y="271201"/>
                  <a:ext cx="681912" cy="680597"/>
                </a:xfrm>
                <a:prstGeom prst="roundRect">
                  <a:avLst>
                    <a:gd name="adj" fmla="val 127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579" t="6864" r="73592" b="7828"/>
                <a:stretch/>
              </p:blipFill>
              <p:spPr>
                <a:xfrm>
                  <a:off x="1037007" y="330047"/>
                  <a:ext cx="548287" cy="566787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1693090" y="332094"/>
              <a:ext cx="8464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 err="1">
                  <a:solidFill>
                    <a:schemeClr val="bg1"/>
                  </a:solidFill>
                </a:rPr>
                <a:t>Recent</a:t>
              </a:r>
              <a:r>
                <a:rPr lang="de-AT" sz="3200" dirty="0">
                  <a:solidFill>
                    <a:schemeClr val="bg1"/>
                  </a:solidFill>
                </a:rPr>
                <a:t> BCA </a:t>
              </a:r>
              <a:r>
                <a:rPr lang="de-AT" sz="3200" dirty="0" err="1">
                  <a:solidFill>
                    <a:schemeClr val="bg1"/>
                  </a:solidFill>
                </a:rPr>
                <a:t>code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studies</a:t>
              </a:r>
              <a:r>
                <a:rPr lang="de-AT" sz="3200" dirty="0">
                  <a:solidFill>
                    <a:schemeClr val="bg1"/>
                  </a:solidFill>
                </a:rPr>
                <a:t>: W </a:t>
              </a:r>
              <a:r>
                <a:rPr lang="de-AT" sz="3200" dirty="0" err="1">
                  <a:solidFill>
                    <a:schemeClr val="bg1"/>
                  </a:solidFill>
                </a:rPr>
                <a:t>Fuzz</a:t>
              </a:r>
              <a:endParaRPr lang="de-AT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Rechteck 12"/>
          <p:cNvSpPr/>
          <p:nvPr/>
        </p:nvSpPr>
        <p:spPr>
          <a:xfrm>
            <a:off x="3375809" y="646654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de-AT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de-DE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Stadlmayr </a:t>
            </a:r>
            <a:r>
              <a:rPr lang="tr-TR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al.,</a:t>
            </a:r>
            <a:r>
              <a:rPr lang="de-DE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Mater.</a:t>
            </a:r>
            <a:r>
              <a:rPr lang="de-DE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(2020) </a:t>
            </a:r>
            <a:r>
              <a:rPr lang="en-US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doi:10.1016/j.nme.2019.100722]</a:t>
            </a:r>
            <a:r>
              <a:rPr lang="de-AT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endParaRPr lang="de-DE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557880F2-7B7F-F640-AD93-5D71CD60D5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66" y="1886766"/>
            <a:ext cx="2372234" cy="1678361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4501850-86AC-F14D-91CB-745EB73C38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238" y="1950541"/>
            <a:ext cx="1708031" cy="1645382"/>
          </a:xfrm>
          <a:prstGeom prst="rect">
            <a:avLst/>
          </a:prstGeom>
        </p:spPr>
      </p:pic>
      <p:cxnSp>
        <p:nvCxnSpPr>
          <p:cNvPr id="51" name="Gerader Verbinder 50"/>
          <p:cNvCxnSpPr/>
          <p:nvPr/>
        </p:nvCxnSpPr>
        <p:spPr>
          <a:xfrm>
            <a:off x="6082175" y="1695450"/>
            <a:ext cx="0" cy="2238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272957" y="1695450"/>
            <a:ext cx="11598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82863" y="3946944"/>
            <a:ext cx="11598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hteck 53"/>
          <p:cNvSpPr/>
          <p:nvPr/>
        </p:nvSpPr>
        <p:spPr>
          <a:xfrm>
            <a:off x="3096391" y="2600103"/>
            <a:ext cx="262501" cy="244787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Gerade Verbindung mit Pfeil 54"/>
          <p:cNvCxnSpPr>
            <a:stCxn id="54" idx="3"/>
          </p:cNvCxnSpPr>
          <p:nvPr/>
        </p:nvCxnSpPr>
        <p:spPr>
          <a:xfrm>
            <a:off x="3358892" y="2722497"/>
            <a:ext cx="1005346" cy="163096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76903" y="2093803"/>
            <a:ext cx="1294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SEM </a:t>
            </a:r>
            <a:r>
              <a:rPr lang="de-DE" dirty="0" err="1"/>
              <a:t>image</a:t>
            </a:r>
            <a:r>
              <a:rPr lang="de-DE" dirty="0"/>
              <a:t>: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Input </a:t>
            </a:r>
            <a:r>
              <a:rPr lang="de-DE" dirty="0" err="1"/>
              <a:t>for</a:t>
            </a:r>
            <a:r>
              <a:rPr lang="de-DE" dirty="0"/>
              <a:t> TRI3DYN</a:t>
            </a:r>
            <a:endParaRPr lang="en-US" dirty="0"/>
          </a:p>
        </p:txBody>
      </p:sp>
      <p:grpSp>
        <p:nvGrpSpPr>
          <p:cNvPr id="83" name="Gruppieren 82"/>
          <p:cNvGrpSpPr/>
          <p:nvPr/>
        </p:nvGrpSpPr>
        <p:grpSpPr>
          <a:xfrm>
            <a:off x="8237510" y="1905338"/>
            <a:ext cx="1878171" cy="1766966"/>
            <a:chOff x="8083944" y="1807464"/>
            <a:chExt cx="1878171" cy="1766966"/>
          </a:xfrm>
        </p:grpSpPr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DA1BEA14-111E-C44B-B994-B82085BDC58F}"/>
                </a:ext>
              </a:extLst>
            </p:cNvPr>
            <p:cNvGrpSpPr/>
            <p:nvPr/>
          </p:nvGrpSpPr>
          <p:grpSpPr>
            <a:xfrm>
              <a:off x="8083944" y="1807464"/>
              <a:ext cx="1878171" cy="1766966"/>
              <a:chOff x="10168688" y="3869616"/>
              <a:chExt cx="2983833" cy="2807162"/>
            </a:xfrm>
          </p:grpSpPr>
          <p:sp>
            <p:nvSpPr>
              <p:cNvPr id="71" name="Bogen 70">
                <a:extLst>
                  <a:ext uri="{FF2B5EF4-FFF2-40B4-BE49-F238E27FC236}">
                    <a16:creationId xmlns:a16="http://schemas.microsoft.com/office/drawing/2014/main" id="{D0BED9ED-0B78-7E4F-A3DB-FEDCF0DF18DC}"/>
                  </a:ext>
                </a:extLst>
              </p:cNvPr>
              <p:cNvSpPr/>
              <p:nvPr/>
            </p:nvSpPr>
            <p:spPr>
              <a:xfrm rot="13539365">
                <a:off x="11258380" y="4871967"/>
                <a:ext cx="949127" cy="1067483"/>
              </a:xfrm>
              <a:prstGeom prst="arc">
                <a:avLst>
                  <a:gd name="adj1" fmla="val 17674978"/>
                  <a:gd name="adj2" fmla="val 2840921"/>
                </a:avLst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378B8733-445B-2A4A-A40A-A24F52901D68}"/>
                  </a:ext>
                </a:extLst>
              </p:cNvPr>
              <p:cNvGrpSpPr/>
              <p:nvPr/>
            </p:nvGrpSpPr>
            <p:grpSpPr>
              <a:xfrm>
                <a:off x="10168688" y="3869616"/>
                <a:ext cx="2983833" cy="2807162"/>
                <a:chOff x="10168688" y="3869616"/>
                <a:chExt cx="2983833" cy="2807162"/>
              </a:xfrm>
            </p:grpSpPr>
            <p:cxnSp>
              <p:nvCxnSpPr>
                <p:cNvPr id="76" name="Gerade Verbindung 31">
                  <a:extLst>
                    <a:ext uri="{FF2B5EF4-FFF2-40B4-BE49-F238E27FC236}">
                      <a16:creationId xmlns:a16="http://schemas.microsoft.com/office/drawing/2014/main" id="{EF343F34-D716-584F-86A1-EDCA259D51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860672" y="5272177"/>
                  <a:ext cx="1291849" cy="140460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7" name="Gerade Verbindung 32">
                  <a:extLst>
                    <a:ext uri="{FF2B5EF4-FFF2-40B4-BE49-F238E27FC236}">
                      <a16:creationId xmlns:a16="http://schemas.microsoft.com/office/drawing/2014/main" id="{107FB692-12C3-874E-B8D2-DFCF738CD8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168688" y="6066262"/>
                  <a:ext cx="1691985" cy="610516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8" name="Gerade Verbindung 33">
                  <a:extLst>
                    <a:ext uri="{FF2B5EF4-FFF2-40B4-BE49-F238E27FC236}">
                      <a16:creationId xmlns:a16="http://schemas.microsoft.com/office/drawing/2014/main" id="{C9187454-CBE4-6040-9DC0-5A9CA939AC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60536" y="4649654"/>
                  <a:ext cx="1691985" cy="610516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79" name="Gerade Verbindung 34">
                  <a:extLst>
                    <a:ext uri="{FF2B5EF4-FFF2-40B4-BE49-F238E27FC236}">
                      <a16:creationId xmlns:a16="http://schemas.microsoft.com/office/drawing/2014/main" id="{66EA3B31-4075-8B44-BAA0-BAE34C2135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191254" y="4649654"/>
                  <a:ext cx="1291849" cy="140460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80" name="Gerade Verbindung 35">
                  <a:extLst>
                    <a:ext uri="{FF2B5EF4-FFF2-40B4-BE49-F238E27FC236}">
                      <a16:creationId xmlns:a16="http://schemas.microsoft.com/office/drawing/2014/main" id="{31811FBD-3534-3F4D-80F2-BEECB5D75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014680" y="4970405"/>
                  <a:ext cx="1291849" cy="140460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ys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81" name="Gerade Verbindung 36">
                  <a:extLst>
                    <a:ext uri="{FF2B5EF4-FFF2-40B4-BE49-F238E27FC236}">
                      <a16:creationId xmlns:a16="http://schemas.microsoft.com/office/drawing/2014/main" id="{602594BD-0427-CF4A-9342-121C98821E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40646" y="3869616"/>
                  <a:ext cx="19820" cy="1712751"/>
                </a:xfrm>
                <a:prstGeom prst="line">
                  <a:avLst/>
                </a:prstGeom>
                <a:noFill/>
                <a:ln w="19050" cap="flat">
                  <a:solidFill>
                    <a:srgbClr val="000000"/>
                  </a:solidFill>
                  <a:prstDash val="sys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EED4B542-869F-894D-84B3-4E3B097596D2}"/>
                  </a:ext>
                </a:extLst>
              </p:cNvPr>
              <p:cNvSpPr txBox="1"/>
              <p:nvPr/>
            </p:nvSpPr>
            <p:spPr>
              <a:xfrm>
                <a:off x="11274751" y="4991427"/>
                <a:ext cx="562813" cy="5225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71437" tIns="71437" rIns="71437" bIns="71437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rPr>
                  <a:t>60°</a:t>
                </a:r>
              </a:p>
            </p:txBody>
          </p: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6DF4223F-470D-E741-AF0F-E6B9E145F4E6}"/>
                  </a:ext>
                </a:extLst>
              </p:cNvPr>
              <p:cNvSpPr txBox="1"/>
              <p:nvPr/>
            </p:nvSpPr>
            <p:spPr>
              <a:xfrm>
                <a:off x="10175131" y="5087268"/>
                <a:ext cx="639213" cy="6203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71437" tIns="71437" rIns="71437" bIns="71437" numCol="1" spcCol="38100" rtlCol="0" anchor="ctr">
                <a:spAutoFit/>
              </a:bodyPr>
              <a:lstStyle/>
              <a:p>
                <a:pPr marL="0" marR="0" indent="0" algn="ctr" defTabSz="821531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600" b="0" i="0" u="none" strike="noStrike" cap="none" spc="0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rPr>
                  <a:t>Ar</a:t>
                </a:r>
                <a:r>
                  <a:rPr kumimoji="0" lang="de-DE" sz="1600" b="0" i="0" u="none" strike="noStrike" cap="none" spc="0" normalizeH="0" baseline="30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Neue Light"/>
                  </a:rPr>
                  <a:t>+</a:t>
                </a:r>
              </a:p>
            </p:txBody>
          </p:sp>
        </p:grpSp>
        <p:cxnSp>
          <p:nvCxnSpPr>
            <p:cNvPr id="17" name="Gerade Verbindung mit Pfeil 16"/>
            <p:cNvCxnSpPr/>
            <p:nvPr/>
          </p:nvCxnSpPr>
          <p:spPr>
            <a:xfrm>
              <a:off x="8266602" y="2885554"/>
              <a:ext cx="813050" cy="73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feld 81"/>
          <p:cNvSpPr txBox="1"/>
          <p:nvPr/>
        </p:nvSpPr>
        <p:spPr>
          <a:xfrm>
            <a:off x="6205192" y="1836521"/>
            <a:ext cx="24721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Simulation:</a:t>
            </a:r>
          </a:p>
          <a:p>
            <a:pPr algn="ctr"/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Fluence 1.7E+22m</a:t>
            </a:r>
            <a:r>
              <a:rPr lang="de-DE" baseline="30000" dirty="0"/>
              <a:t>-2</a:t>
            </a: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2keV Ar (60°)</a:t>
            </a:r>
          </a:p>
        </p:txBody>
      </p:sp>
      <p:sp>
        <p:nvSpPr>
          <p:cNvPr id="85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 txBox="1">
            <a:spLocks/>
          </p:cNvSpPr>
          <p:nvPr/>
        </p:nvSpPr>
        <p:spPr>
          <a:xfrm>
            <a:off x="452412" y="3955636"/>
            <a:ext cx="11410544" cy="375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de-DE" sz="2000" dirty="0" err="1"/>
              <a:t>Results</a:t>
            </a:r>
            <a:r>
              <a:rPr lang="de-DE" sz="2000" dirty="0"/>
              <a:t>: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de-DE" sz="2000" dirty="0"/>
          </a:p>
          <a:p>
            <a:pPr marL="0" lvl="1" indent="0" algn="ctr">
              <a:buFont typeface="Arial" panose="020B0604020202020204" pitchFamily="34" charset="0"/>
              <a:buNone/>
            </a:pPr>
            <a:endParaRPr lang="de-AT" sz="2000" dirty="0"/>
          </a:p>
          <a:p>
            <a:pPr marL="0" lvl="1" indent="0" algn="ctr">
              <a:buFont typeface="Arial" panose="020B0604020202020204" pitchFamily="34" charset="0"/>
              <a:buNone/>
            </a:pPr>
            <a:endParaRPr lang="de-AT" sz="2000" dirty="0"/>
          </a:p>
        </p:txBody>
      </p:sp>
      <p:pic>
        <p:nvPicPr>
          <p:cNvPr id="88" name="Grafik 87">
            <a:extLst>
              <a:ext uri="{FF2B5EF4-FFF2-40B4-BE49-F238E27FC236}">
                <a16:creationId xmlns:a16="http://schemas.microsoft.com/office/drawing/2014/main" id="{5714794F-7B95-7248-90FA-DC41F02D90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3771" y="4747805"/>
            <a:ext cx="2219171" cy="1700129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A45801A9-6F52-1E47-A0D1-4443943349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9" y="4996708"/>
            <a:ext cx="1844235" cy="1304801"/>
          </a:xfrm>
          <a:prstGeom prst="rect">
            <a:avLst/>
          </a:prstGeom>
        </p:spPr>
      </p:pic>
      <p:pic>
        <p:nvPicPr>
          <p:cNvPr id="97" name="Grafik 96">
            <a:extLst>
              <a:ext uri="{FF2B5EF4-FFF2-40B4-BE49-F238E27FC236}">
                <a16:creationId xmlns:a16="http://schemas.microsoft.com/office/drawing/2014/main" id="{AD5AA9CE-1E38-AA4E-85D0-BAAB9A2BFC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369" y="4959985"/>
            <a:ext cx="3339779" cy="1518081"/>
          </a:xfrm>
          <a:prstGeom prst="rect">
            <a:avLst/>
          </a:prstGeom>
        </p:spPr>
      </p:pic>
      <p:sp>
        <p:nvSpPr>
          <p:cNvPr id="98" name="Textfeld 97"/>
          <p:cNvSpPr txBox="1"/>
          <p:nvPr/>
        </p:nvSpPr>
        <p:spPr>
          <a:xfrm>
            <a:off x="905140" y="4238840"/>
            <a:ext cx="4277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„</a:t>
            </a:r>
            <a:r>
              <a:rPr lang="de-DE" sz="1600" dirty="0" err="1"/>
              <a:t>Dragonscale</a:t>
            </a:r>
            <a:r>
              <a:rPr lang="de-DE" sz="1600" dirty="0"/>
              <a:t>“ </a:t>
            </a:r>
            <a:r>
              <a:rPr lang="de-DE" sz="1600" dirty="0" err="1"/>
              <a:t>development</a:t>
            </a:r>
            <a:r>
              <a:rPr lang="de-DE" sz="1600" dirty="0"/>
              <a:t> </a:t>
            </a:r>
            <a:r>
              <a:rPr lang="de-DE" sz="1600" dirty="0" err="1"/>
              <a:t>found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validated</a:t>
            </a:r>
            <a:r>
              <a:rPr lang="de-DE" sz="1600" dirty="0"/>
              <a:t>,</a:t>
            </a:r>
          </a:p>
          <a:p>
            <a:pPr algn="ctr"/>
            <a:r>
              <a:rPr lang="de-DE" sz="1600" dirty="0"/>
              <a:t> </a:t>
            </a:r>
            <a:r>
              <a:rPr lang="de-DE" sz="1600" dirty="0" err="1"/>
              <a:t>pointing</a:t>
            </a:r>
            <a:r>
              <a:rPr lang="de-DE" sz="1600" dirty="0"/>
              <a:t> </a:t>
            </a:r>
            <a:r>
              <a:rPr lang="de-DE" sz="1600" dirty="0" err="1"/>
              <a:t>towards</a:t>
            </a:r>
            <a:r>
              <a:rPr lang="de-DE" sz="1600" dirty="0"/>
              <a:t> </a:t>
            </a:r>
            <a:r>
              <a:rPr lang="de-DE" sz="1600" dirty="0" err="1"/>
              <a:t>incoming</a:t>
            </a:r>
            <a:r>
              <a:rPr lang="de-DE" sz="1600" dirty="0"/>
              <a:t> </a:t>
            </a:r>
            <a:r>
              <a:rPr lang="de-DE" sz="1600" dirty="0" err="1"/>
              <a:t>ion</a:t>
            </a:r>
            <a:r>
              <a:rPr lang="de-DE" sz="1600" dirty="0"/>
              <a:t> beam </a:t>
            </a:r>
            <a:r>
              <a:rPr lang="de-DE" sz="1600" dirty="0" err="1"/>
              <a:t>direction</a:t>
            </a:r>
            <a:endParaRPr lang="en-US" sz="1600" dirty="0"/>
          </a:p>
        </p:txBody>
      </p:sp>
      <p:sp>
        <p:nvSpPr>
          <p:cNvPr id="99" name="Textfeld 98"/>
          <p:cNvSpPr txBox="1"/>
          <p:nvPr/>
        </p:nvSpPr>
        <p:spPr>
          <a:xfrm>
            <a:off x="6366461" y="4242468"/>
            <a:ext cx="5784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Redeposition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sputtered</a:t>
            </a:r>
            <a:r>
              <a:rPr lang="de-DE" sz="1600" dirty="0"/>
              <a:t> </a:t>
            </a:r>
            <a:r>
              <a:rPr lang="de-DE" sz="1600" dirty="0" err="1"/>
              <a:t>atoms</a:t>
            </a:r>
            <a:r>
              <a:rPr lang="de-DE" sz="1600" dirty="0"/>
              <a:t> </a:t>
            </a:r>
            <a:r>
              <a:rPr lang="de-DE" sz="1600" dirty="0" err="1"/>
              <a:t>reduces</a:t>
            </a:r>
            <a:r>
              <a:rPr lang="de-DE" sz="1600" dirty="0"/>
              <a:t> </a:t>
            </a:r>
            <a:r>
              <a:rPr lang="de-DE" sz="1600" dirty="0" err="1"/>
              <a:t>sputter</a:t>
            </a:r>
            <a:r>
              <a:rPr lang="de-DE" sz="1600" dirty="0"/>
              <a:t> </a:t>
            </a:r>
            <a:r>
              <a:rPr lang="de-DE" sz="1600" dirty="0" err="1"/>
              <a:t>yield</a:t>
            </a:r>
            <a:endParaRPr lang="de-DE" sz="1600" dirty="0"/>
          </a:p>
          <a:p>
            <a:pPr algn="ctr"/>
            <a:r>
              <a:rPr lang="de-DE" sz="1600" dirty="0" err="1"/>
              <a:t>Sputter</a:t>
            </a:r>
            <a:r>
              <a:rPr lang="de-DE" sz="1600" dirty="0"/>
              <a:t> </a:t>
            </a:r>
            <a:r>
              <a:rPr lang="de-DE" sz="1600" dirty="0" err="1"/>
              <a:t>yield</a:t>
            </a:r>
            <a:r>
              <a:rPr lang="de-DE" sz="1600" dirty="0"/>
              <a:t> </a:t>
            </a:r>
            <a:r>
              <a:rPr lang="de-DE" sz="1600" dirty="0" err="1"/>
              <a:t>rises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increasing</a:t>
            </a:r>
            <a:r>
              <a:rPr lang="de-DE" sz="1600" dirty="0"/>
              <a:t> fluence due </a:t>
            </a:r>
            <a:r>
              <a:rPr lang="de-DE" sz="1600" dirty="0" err="1"/>
              <a:t>morphology</a:t>
            </a:r>
            <a:r>
              <a:rPr lang="de-DE" sz="1600" dirty="0"/>
              <a:t> </a:t>
            </a:r>
            <a:r>
              <a:rPr lang="de-DE" sz="1600" dirty="0" err="1"/>
              <a:t>changes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871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6</a:t>
            </a:fld>
            <a:endParaRPr lang="de-AT" dirty="0"/>
          </a:p>
        </p:txBody>
      </p:sp>
      <p:sp>
        <p:nvSpPr>
          <p:cNvPr id="37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" y="6422482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03" y="1224789"/>
            <a:ext cx="11410544" cy="1501158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de-DE" sz="2000" dirty="0"/>
              <a:t>Limitation </a:t>
            </a:r>
            <a:r>
              <a:rPr lang="de-DE" sz="2000" dirty="0" err="1"/>
              <a:t>for</a:t>
            </a:r>
            <a:r>
              <a:rPr lang="de-DE" sz="2000" dirty="0"/>
              <a:t> 3D BCA </a:t>
            </a:r>
            <a:r>
              <a:rPr lang="de-DE" sz="2000" dirty="0" err="1"/>
              <a:t>codes</a:t>
            </a:r>
            <a:r>
              <a:rPr lang="de-DE" sz="2000" dirty="0"/>
              <a:t>: </a:t>
            </a:r>
            <a:r>
              <a:rPr lang="de-DE" sz="2000" dirty="0" err="1"/>
              <a:t>surface</a:t>
            </a:r>
            <a:r>
              <a:rPr lang="de-DE" sz="2000" dirty="0"/>
              <a:t> </a:t>
            </a:r>
            <a:r>
              <a:rPr lang="de-DE" sz="2000" dirty="0" err="1"/>
              <a:t>input</a:t>
            </a:r>
            <a:r>
              <a:rPr lang="de-DE" sz="2000" dirty="0"/>
              <a:t> limited in </a:t>
            </a:r>
            <a:r>
              <a:rPr lang="de-DE" sz="2000" dirty="0" err="1"/>
              <a:t>size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areas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≈ 100x100 nm² </a:t>
            </a:r>
          </a:p>
          <a:p>
            <a:pPr marL="0" lvl="1" indent="0" algn="ctr">
              <a:buNone/>
            </a:pPr>
            <a:r>
              <a:rPr lang="de-DE" sz="2000" dirty="0" err="1"/>
              <a:t>Idea</a:t>
            </a:r>
            <a:r>
              <a:rPr lang="de-DE" sz="2000" dirty="0"/>
              <a:t>: </a:t>
            </a:r>
            <a:r>
              <a:rPr lang="de-DE" sz="2000" dirty="0" err="1"/>
              <a:t>Use</a:t>
            </a:r>
            <a:r>
              <a:rPr lang="de-DE" sz="2000" dirty="0"/>
              <a:t> BCA </a:t>
            </a:r>
            <a:r>
              <a:rPr lang="de-DE" sz="2000" dirty="0" err="1"/>
              <a:t>repository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local</a:t>
            </a:r>
            <a:r>
              <a:rPr lang="de-DE" sz="2000" dirty="0"/>
              <a:t> </a:t>
            </a:r>
            <a:r>
              <a:rPr lang="de-DE" sz="2000" dirty="0" err="1"/>
              <a:t>ion</a:t>
            </a:r>
            <a:r>
              <a:rPr lang="de-DE" sz="2000" dirty="0"/>
              <a:t> </a:t>
            </a:r>
            <a:r>
              <a:rPr lang="de-DE" sz="2000" dirty="0" err="1"/>
              <a:t>impact</a:t>
            </a:r>
            <a:r>
              <a:rPr lang="de-DE" sz="2000" dirty="0"/>
              <a:t>, but </a:t>
            </a:r>
            <a:r>
              <a:rPr lang="de-DE" sz="2000" dirty="0" err="1"/>
              <a:t>raytracing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large </a:t>
            </a:r>
            <a:r>
              <a:rPr lang="de-DE" sz="2000" dirty="0" err="1"/>
              <a:t>scale</a:t>
            </a:r>
            <a:r>
              <a:rPr lang="de-DE" sz="2000" dirty="0"/>
              <a:t> </a:t>
            </a:r>
            <a:r>
              <a:rPr lang="de-DE" sz="2000" dirty="0" err="1"/>
              <a:t>roughness</a:t>
            </a:r>
            <a:r>
              <a:rPr lang="de-DE" sz="2000" dirty="0"/>
              <a:t> </a:t>
            </a:r>
            <a:r>
              <a:rPr lang="de-DE" sz="2000" dirty="0" err="1"/>
              <a:t>simulation</a:t>
            </a:r>
            <a:endParaRPr lang="de-DE" sz="2000" dirty="0"/>
          </a:p>
          <a:p>
            <a:pPr marL="0" lvl="1" indent="0" algn="ctr">
              <a:buNone/>
            </a:pPr>
            <a:endParaRPr lang="de-DE" sz="2000" dirty="0"/>
          </a:p>
          <a:p>
            <a:pPr marL="0" lvl="1" indent="0" algn="ctr">
              <a:buNone/>
            </a:pPr>
            <a:r>
              <a:rPr lang="de-DE" sz="2000" b="1" dirty="0"/>
              <a:t>SPRAY</a:t>
            </a:r>
            <a:r>
              <a:rPr lang="de-DE" sz="2000" dirty="0"/>
              <a:t> = </a:t>
            </a:r>
            <a:r>
              <a:rPr lang="de-DE" sz="2000" b="1" dirty="0" err="1"/>
              <a:t>SP</a:t>
            </a:r>
            <a:r>
              <a:rPr lang="de-DE" sz="2000" dirty="0" err="1"/>
              <a:t>uttering</a:t>
            </a:r>
            <a:r>
              <a:rPr lang="de-DE" sz="2000" dirty="0"/>
              <a:t> </a:t>
            </a:r>
            <a:r>
              <a:rPr lang="de-DE" sz="2000" dirty="0" err="1"/>
              <a:t>simulation</a:t>
            </a:r>
            <a:r>
              <a:rPr lang="de-DE" sz="2000" dirty="0"/>
              <a:t> via </a:t>
            </a:r>
            <a:r>
              <a:rPr lang="de-DE" sz="2000" b="1" dirty="0" err="1"/>
              <a:t>RAY</a:t>
            </a:r>
            <a:r>
              <a:rPr lang="de-DE" sz="2000" dirty="0" err="1"/>
              <a:t>tracing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particles</a:t>
            </a:r>
            <a:endParaRPr lang="de-DE" sz="2000" dirty="0"/>
          </a:p>
          <a:p>
            <a:pPr marL="0" lvl="1" indent="0" algn="ctr">
              <a:buNone/>
            </a:pPr>
            <a:endParaRPr lang="de-AT" dirty="0"/>
          </a:p>
          <a:p>
            <a:pPr marL="0" lvl="1" indent="0" algn="ctr">
              <a:buNone/>
            </a:pPr>
            <a:endParaRPr lang="de-AT" b="1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58892" y="317934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0543EF-AD61-4829-B26F-89BF1077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73050" y="249815"/>
                <a:ext cx="660400" cy="652894"/>
              </a:xfrm>
              <a:prstGeom prst="rect">
                <a:avLst/>
              </a:prstGeom>
            </p:spPr>
          </p:pic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A32EB49E-2556-4018-87E6-BF1AC9325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6900" y="171449"/>
                <a:ext cx="8458200" cy="8096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AT" sz="4400" b="1" dirty="0">
                    <a:solidFill>
                      <a:schemeClr val="bg1"/>
                    </a:solidFill>
                  </a:rPr>
                  <a:t>Diploma Thesis</a:t>
                </a:r>
              </a:p>
            </p:txBody>
          </p:sp>
          <p:sp>
            <p:nvSpPr>
              <p:cNvPr id="28" name="Freihandform: Form 5">
                <a:extLst>
                  <a:ext uri="{FF2B5EF4-FFF2-40B4-BE49-F238E27FC236}">
                    <a16:creationId xmlns:a16="http://schemas.microsoft.com/office/drawing/2014/main" id="{A7E76DE0-0D9F-4708-9483-611F03A86BC4}"/>
                  </a:ext>
                </a:extLst>
              </p:cNvPr>
              <p:cNvSpPr/>
              <p:nvPr/>
            </p:nvSpPr>
            <p:spPr>
              <a:xfrm>
                <a:off x="319238" y="33602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1 w 11576460"/>
                  <a:gd name="connsiteY1" fmla="*/ 0 h 606875"/>
                  <a:gd name="connsiteX2" fmla="*/ 11576461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1" y="0"/>
                    </a:lnTo>
                    <a:lnTo>
                      <a:pt x="11576461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noFill/>
              <a:ln w="266394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8">
                <a:extLst>
                  <a:ext uri="{FF2B5EF4-FFF2-40B4-BE49-F238E27FC236}">
                    <a16:creationId xmlns:a16="http://schemas.microsoft.com/office/drawing/2014/main" id="{33997B12-ABF1-4466-A17A-37FA75A0CF11}"/>
                  </a:ext>
                </a:extLst>
              </p:cNvPr>
              <p:cNvSpPr/>
              <p:nvPr/>
            </p:nvSpPr>
            <p:spPr>
              <a:xfrm>
                <a:off x="295121" y="31311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0 w 11576460"/>
                  <a:gd name="connsiteY1" fmla="*/ 0 h 606875"/>
                  <a:gd name="connsiteX2" fmla="*/ 11576460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0" y="0"/>
                    </a:lnTo>
                    <a:lnTo>
                      <a:pt x="11576460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solidFill>
                <a:srgbClr val="006699"/>
              </a:solidFill>
              <a:ln w="266392" cap="flat">
                <a:solidFill>
                  <a:srgbClr val="00669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11">
                <a:extLst>
                  <a:ext uri="{FF2B5EF4-FFF2-40B4-BE49-F238E27FC236}">
                    <a16:creationId xmlns:a16="http://schemas.microsoft.com/office/drawing/2014/main" id="{48C09BCE-E2E0-4A81-A504-AEDDE50A13F7}"/>
                  </a:ext>
                </a:extLst>
              </p:cNvPr>
              <p:cNvSpPr/>
              <p:nvPr/>
            </p:nvSpPr>
            <p:spPr>
              <a:xfrm>
                <a:off x="272957" y="951798"/>
                <a:ext cx="675648" cy="0"/>
              </a:xfrm>
              <a:custGeom>
                <a:avLst/>
                <a:gdLst>
                  <a:gd name="connsiteX0" fmla="*/ 68277 w 675648"/>
                  <a:gd name="connsiteY0" fmla="*/ -670779 h 0"/>
                  <a:gd name="connsiteX1" fmla="*/ 607376 w 675648"/>
                  <a:gd name="connsiteY1" fmla="*/ -670779 h 0"/>
                  <a:gd name="connsiteX2" fmla="*/ 675649 w 675648"/>
                  <a:gd name="connsiteY2" fmla="*/ -602999 h 0"/>
                  <a:gd name="connsiteX3" fmla="*/ 675649 w 675648"/>
                  <a:gd name="connsiteY3" fmla="*/ -67787 h 0"/>
                  <a:gd name="connsiteX4" fmla="*/ 607376 w 675648"/>
                  <a:gd name="connsiteY4" fmla="*/ 0 h 0"/>
                  <a:gd name="connsiteX5" fmla="*/ 68277 w 675648"/>
                  <a:gd name="connsiteY5" fmla="*/ 0 h 0"/>
                  <a:gd name="connsiteX6" fmla="*/ 0 w 675648"/>
                  <a:gd name="connsiteY6" fmla="*/ -67787 h 0"/>
                  <a:gd name="connsiteX7" fmla="*/ 0 w 675648"/>
                  <a:gd name="connsiteY7" fmla="*/ -602999 h 0"/>
                  <a:gd name="connsiteX8" fmla="*/ 68277 w 675648"/>
                  <a:gd name="connsiteY8" fmla="*/ -670779 h 0"/>
                  <a:gd name="connsiteX9" fmla="*/ 288578 w 675648"/>
                  <a:gd name="connsiteY9" fmla="*/ -62661 h 0"/>
                  <a:gd name="connsiteX10" fmla="*/ 288578 w 675648"/>
                  <a:gd name="connsiteY10" fmla="*/ -180837 h 0"/>
                  <a:gd name="connsiteX11" fmla="*/ 265339 w 675648"/>
                  <a:gd name="connsiteY11" fmla="*/ -180837 h 0"/>
                  <a:gd name="connsiteX12" fmla="*/ 265339 w 675648"/>
                  <a:gd name="connsiteY12" fmla="*/ -62661 h 0"/>
                  <a:gd name="connsiteX13" fmla="*/ 446581 w 675648"/>
                  <a:gd name="connsiteY13" fmla="*/ -62661 h 0"/>
                  <a:gd name="connsiteX14" fmla="*/ 446581 w 675648"/>
                  <a:gd name="connsiteY14" fmla="*/ -83242 h 0"/>
                  <a:gd name="connsiteX15" fmla="*/ 391411 w 675648"/>
                  <a:gd name="connsiteY15" fmla="*/ -83242 h 0"/>
                  <a:gd name="connsiteX16" fmla="*/ 391411 w 675648"/>
                  <a:gd name="connsiteY16" fmla="*/ -111956 h 0"/>
                  <a:gd name="connsiteX17" fmla="*/ 438388 w 675648"/>
                  <a:gd name="connsiteY17" fmla="*/ -111956 h 0"/>
                  <a:gd name="connsiteX18" fmla="*/ 438388 w 675648"/>
                  <a:gd name="connsiteY18" fmla="*/ -132540 h 0"/>
                  <a:gd name="connsiteX19" fmla="*/ 391411 w 675648"/>
                  <a:gd name="connsiteY19" fmla="*/ -132540 h 0"/>
                  <a:gd name="connsiteX20" fmla="*/ 391411 w 675648"/>
                  <a:gd name="connsiteY20" fmla="*/ -160254 h 0"/>
                  <a:gd name="connsiteX21" fmla="*/ 446581 w 675648"/>
                  <a:gd name="connsiteY21" fmla="*/ -160254 h 0"/>
                  <a:gd name="connsiteX22" fmla="*/ 446581 w 675648"/>
                  <a:gd name="connsiteY22" fmla="*/ -180837 h 0"/>
                  <a:gd name="connsiteX23" fmla="*/ 368174 w 675648"/>
                  <a:gd name="connsiteY23" fmla="*/ -180837 h 0"/>
                  <a:gd name="connsiteX24" fmla="*/ 368174 w 675648"/>
                  <a:gd name="connsiteY24" fmla="*/ -62661 h 0"/>
                  <a:gd name="connsiteX25" fmla="*/ 611431 w 675648"/>
                  <a:gd name="connsiteY25" fmla="*/ -62661 h 0"/>
                  <a:gd name="connsiteX26" fmla="*/ 611431 w 675648"/>
                  <a:gd name="connsiteY26" fmla="*/ -180837 h 0"/>
                  <a:gd name="connsiteX27" fmla="*/ 588194 w 675648"/>
                  <a:gd name="connsiteY27" fmla="*/ -180837 h 0"/>
                  <a:gd name="connsiteX28" fmla="*/ 588194 w 675648"/>
                  <a:gd name="connsiteY28" fmla="*/ -108471 h 0"/>
                  <a:gd name="connsiteX29" fmla="*/ 541051 w 675648"/>
                  <a:gd name="connsiteY29" fmla="*/ -180837 h 0"/>
                  <a:gd name="connsiteX30" fmla="*/ 520319 w 675648"/>
                  <a:gd name="connsiteY30" fmla="*/ -180837 h 0"/>
                  <a:gd name="connsiteX31" fmla="*/ 520319 w 675648"/>
                  <a:gd name="connsiteY31" fmla="*/ -62661 h 0"/>
                  <a:gd name="connsiteX32" fmla="*/ 543558 w 675648"/>
                  <a:gd name="connsiteY32" fmla="*/ -62661 h 0"/>
                  <a:gd name="connsiteX33" fmla="*/ 543558 w 675648"/>
                  <a:gd name="connsiteY33" fmla="*/ -135194 h 0"/>
                  <a:gd name="connsiteX34" fmla="*/ 590700 w 675648"/>
                  <a:gd name="connsiteY34" fmla="*/ -62661 h 0"/>
                  <a:gd name="connsiteX35" fmla="*/ 203723 w 675648"/>
                  <a:gd name="connsiteY35" fmla="*/ -180837 h 0"/>
                  <a:gd name="connsiteX36" fmla="*/ 179481 w 675648"/>
                  <a:gd name="connsiteY36" fmla="*/ -180837 h 0"/>
                  <a:gd name="connsiteX37" fmla="*/ 160924 w 675648"/>
                  <a:gd name="connsiteY37" fmla="*/ -106311 h 0"/>
                  <a:gd name="connsiteX38" fmla="*/ 139192 w 675648"/>
                  <a:gd name="connsiteY38" fmla="*/ -180837 h 0"/>
                  <a:gd name="connsiteX39" fmla="*/ 121809 w 675648"/>
                  <a:gd name="connsiteY39" fmla="*/ -180837 h 0"/>
                  <a:gd name="connsiteX40" fmla="*/ 100074 w 675648"/>
                  <a:gd name="connsiteY40" fmla="*/ -106311 h 0"/>
                  <a:gd name="connsiteX41" fmla="*/ 81686 w 675648"/>
                  <a:gd name="connsiteY41" fmla="*/ -180837 h 0"/>
                  <a:gd name="connsiteX42" fmla="*/ 57444 w 675648"/>
                  <a:gd name="connsiteY42" fmla="*/ -180837 h 0"/>
                  <a:gd name="connsiteX43" fmla="*/ 89209 w 675648"/>
                  <a:gd name="connsiteY43" fmla="*/ -62661 h 0"/>
                  <a:gd name="connsiteX44" fmla="*/ 108600 w 675648"/>
                  <a:gd name="connsiteY44" fmla="*/ -62661 h 0"/>
                  <a:gd name="connsiteX45" fmla="*/ 130501 w 675648"/>
                  <a:gd name="connsiteY45" fmla="*/ -134367 h 0"/>
                  <a:gd name="connsiteX46" fmla="*/ 152401 w 675648"/>
                  <a:gd name="connsiteY46" fmla="*/ -62661 h 0"/>
                  <a:gd name="connsiteX47" fmla="*/ 171792 w 675648"/>
                  <a:gd name="connsiteY47" fmla="*/ -62661 h 0"/>
                  <a:gd name="connsiteX48" fmla="*/ 143397 w 675648"/>
                  <a:gd name="connsiteY48" fmla="*/ -272618 h 0"/>
                  <a:gd name="connsiteX49" fmla="*/ 143397 w 675648"/>
                  <a:gd name="connsiteY49" fmla="*/ -510863 h 0"/>
                  <a:gd name="connsiteX50" fmla="*/ 215612 w 675648"/>
                  <a:gd name="connsiteY50" fmla="*/ -510863 h 0"/>
                  <a:gd name="connsiteX51" fmla="*/ 215612 w 675648"/>
                  <a:gd name="connsiteY51" fmla="*/ -272618 h 0"/>
                  <a:gd name="connsiteX52" fmla="*/ 52000 w 675648"/>
                  <a:gd name="connsiteY52" fmla="*/ -602370 h 0"/>
                  <a:gd name="connsiteX53" fmla="*/ 304589 w 675648"/>
                  <a:gd name="connsiteY53" fmla="*/ -602370 h 0"/>
                  <a:gd name="connsiteX54" fmla="*/ 304589 w 675648"/>
                  <a:gd name="connsiteY54" fmla="*/ -530678 h 0"/>
                  <a:gd name="connsiteX55" fmla="*/ 52000 w 675648"/>
                  <a:gd name="connsiteY55" fmla="*/ -530678 h 0"/>
                  <a:gd name="connsiteX56" fmla="*/ 466060 w 675648"/>
                  <a:gd name="connsiteY56" fmla="*/ -269680 h 0"/>
                  <a:gd name="connsiteX57" fmla="*/ 462238 w 675648"/>
                  <a:gd name="connsiteY57" fmla="*/ -270001 h 0"/>
                  <a:gd name="connsiteX58" fmla="*/ 342189 w 675648"/>
                  <a:gd name="connsiteY58" fmla="*/ -402881 h 0"/>
                  <a:gd name="connsiteX59" fmla="*/ 342189 w 675648"/>
                  <a:gd name="connsiteY59" fmla="*/ -602370 h 0"/>
                  <a:gd name="connsiteX60" fmla="*/ 415377 w 675648"/>
                  <a:gd name="connsiteY60" fmla="*/ -602370 h 0"/>
                  <a:gd name="connsiteX61" fmla="*/ 415261 w 675648"/>
                  <a:gd name="connsiteY61" fmla="*/ -404651 h 0"/>
                  <a:gd name="connsiteX62" fmla="*/ 462690 w 675648"/>
                  <a:gd name="connsiteY62" fmla="*/ -342883 h 0"/>
                  <a:gd name="connsiteX63" fmla="*/ 466034 w 675648"/>
                  <a:gd name="connsiteY63" fmla="*/ -342193 h 0"/>
                  <a:gd name="connsiteX64" fmla="*/ 487973 w 675648"/>
                  <a:gd name="connsiteY64" fmla="*/ -342300 h 0"/>
                  <a:gd name="connsiteX65" fmla="*/ 490958 w 675648"/>
                  <a:gd name="connsiteY65" fmla="*/ -342883 h 0"/>
                  <a:gd name="connsiteX66" fmla="*/ 538398 w 675648"/>
                  <a:gd name="connsiteY66" fmla="*/ -404651 h 0"/>
                  <a:gd name="connsiteX67" fmla="*/ 537774 w 675648"/>
                  <a:gd name="connsiteY67" fmla="*/ -602370 h 0"/>
                  <a:gd name="connsiteX68" fmla="*/ 611431 w 675648"/>
                  <a:gd name="connsiteY68" fmla="*/ -602370 h 0"/>
                  <a:gd name="connsiteX69" fmla="*/ 611431 w 675648"/>
                  <a:gd name="connsiteY69" fmla="*/ -403611 h 0"/>
                  <a:gd name="connsiteX70" fmla="*/ 490958 w 675648"/>
                  <a:gd name="connsiteY70" fmla="*/ -269994 h 0"/>
                  <a:gd name="connsiteX71" fmla="*/ 487986 w 675648"/>
                  <a:gd name="connsiteY71" fmla="*/ -269691 h 0"/>
                  <a:gd name="connsiteX72" fmla="*/ 487973 w 675648"/>
                  <a:gd name="connsiteY72" fmla="*/ -3423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75648">
                    <a:moveTo>
                      <a:pt x="68277" y="-670779"/>
                    </a:moveTo>
                    <a:lnTo>
                      <a:pt x="607376" y="-670779"/>
                    </a:lnTo>
                    <a:cubicBezTo>
                      <a:pt x="645085" y="-670779"/>
                      <a:pt x="675649" y="-640430"/>
                      <a:pt x="675649" y="-602999"/>
                    </a:cubicBezTo>
                    <a:lnTo>
                      <a:pt x="675649" y="-67787"/>
                    </a:lnTo>
                    <a:cubicBezTo>
                      <a:pt x="675649" y="-30348"/>
                      <a:pt x="645085" y="0"/>
                      <a:pt x="607376" y="0"/>
                    </a:cubicBezTo>
                    <a:lnTo>
                      <a:pt x="68277" y="0"/>
                    </a:lnTo>
                    <a:cubicBezTo>
                      <a:pt x="30568" y="0"/>
                      <a:pt x="0" y="-30348"/>
                      <a:pt x="0" y="-67787"/>
                    </a:cubicBezTo>
                    <a:lnTo>
                      <a:pt x="0" y="-602999"/>
                    </a:lnTo>
                    <a:cubicBezTo>
                      <a:pt x="0" y="-640430"/>
                      <a:pt x="30568" y="-670779"/>
                      <a:pt x="68277" y="-670779"/>
                    </a:cubicBezTo>
                    <a:close/>
                    <a:moveTo>
                      <a:pt x="288578" y="-62661"/>
                    </a:moveTo>
                    <a:lnTo>
                      <a:pt x="288578" y="-180837"/>
                    </a:lnTo>
                    <a:lnTo>
                      <a:pt x="265339" y="-180837"/>
                    </a:lnTo>
                    <a:lnTo>
                      <a:pt x="265339" y="-62661"/>
                    </a:lnTo>
                    <a:close/>
                    <a:moveTo>
                      <a:pt x="446581" y="-62661"/>
                    </a:moveTo>
                    <a:lnTo>
                      <a:pt x="446581" y="-83242"/>
                    </a:lnTo>
                    <a:lnTo>
                      <a:pt x="391411" y="-83242"/>
                    </a:lnTo>
                    <a:lnTo>
                      <a:pt x="391411" y="-111956"/>
                    </a:lnTo>
                    <a:lnTo>
                      <a:pt x="438388" y="-111956"/>
                    </a:lnTo>
                    <a:lnTo>
                      <a:pt x="438388" y="-132540"/>
                    </a:lnTo>
                    <a:lnTo>
                      <a:pt x="391411" y="-132540"/>
                    </a:lnTo>
                    <a:lnTo>
                      <a:pt x="391411" y="-160254"/>
                    </a:lnTo>
                    <a:lnTo>
                      <a:pt x="446581" y="-160254"/>
                    </a:lnTo>
                    <a:lnTo>
                      <a:pt x="446581" y="-180837"/>
                    </a:lnTo>
                    <a:lnTo>
                      <a:pt x="368174" y="-180837"/>
                    </a:lnTo>
                    <a:lnTo>
                      <a:pt x="368174" y="-62661"/>
                    </a:lnTo>
                    <a:close/>
                    <a:moveTo>
                      <a:pt x="611431" y="-62661"/>
                    </a:moveTo>
                    <a:lnTo>
                      <a:pt x="611431" y="-180837"/>
                    </a:lnTo>
                    <a:lnTo>
                      <a:pt x="588194" y="-180837"/>
                    </a:lnTo>
                    <a:lnTo>
                      <a:pt x="588194" y="-108471"/>
                    </a:lnTo>
                    <a:lnTo>
                      <a:pt x="541051" y="-180837"/>
                    </a:lnTo>
                    <a:lnTo>
                      <a:pt x="520319" y="-180837"/>
                    </a:lnTo>
                    <a:lnTo>
                      <a:pt x="520319" y="-62661"/>
                    </a:lnTo>
                    <a:lnTo>
                      <a:pt x="543558" y="-62661"/>
                    </a:lnTo>
                    <a:lnTo>
                      <a:pt x="543558" y="-135194"/>
                    </a:lnTo>
                    <a:lnTo>
                      <a:pt x="590700" y="-62661"/>
                    </a:lnTo>
                    <a:close/>
                    <a:moveTo>
                      <a:pt x="203723" y="-180837"/>
                    </a:moveTo>
                    <a:lnTo>
                      <a:pt x="179481" y="-180837"/>
                    </a:lnTo>
                    <a:lnTo>
                      <a:pt x="160924" y="-106311"/>
                    </a:lnTo>
                    <a:lnTo>
                      <a:pt x="139192" y="-180837"/>
                    </a:lnTo>
                    <a:lnTo>
                      <a:pt x="121809" y="-180837"/>
                    </a:lnTo>
                    <a:lnTo>
                      <a:pt x="100074" y="-106311"/>
                    </a:lnTo>
                    <a:lnTo>
                      <a:pt x="81686" y="-180837"/>
                    </a:lnTo>
                    <a:lnTo>
                      <a:pt x="57444" y="-180837"/>
                    </a:lnTo>
                    <a:lnTo>
                      <a:pt x="89209" y="-62661"/>
                    </a:lnTo>
                    <a:lnTo>
                      <a:pt x="108600" y="-62661"/>
                    </a:lnTo>
                    <a:lnTo>
                      <a:pt x="130501" y="-134367"/>
                    </a:lnTo>
                    <a:lnTo>
                      <a:pt x="152401" y="-62661"/>
                    </a:lnTo>
                    <a:lnTo>
                      <a:pt x="171792" y="-62661"/>
                    </a:lnTo>
                    <a:close/>
                    <a:moveTo>
                      <a:pt x="143397" y="-272618"/>
                    </a:moveTo>
                    <a:lnTo>
                      <a:pt x="143397" y="-510863"/>
                    </a:lnTo>
                    <a:lnTo>
                      <a:pt x="215612" y="-510863"/>
                    </a:lnTo>
                    <a:lnTo>
                      <a:pt x="215612" y="-272618"/>
                    </a:lnTo>
                    <a:close/>
                    <a:moveTo>
                      <a:pt x="52000" y="-602370"/>
                    </a:moveTo>
                    <a:lnTo>
                      <a:pt x="304589" y="-602370"/>
                    </a:lnTo>
                    <a:lnTo>
                      <a:pt x="304589" y="-530678"/>
                    </a:lnTo>
                    <a:lnTo>
                      <a:pt x="52000" y="-530678"/>
                    </a:lnTo>
                    <a:close/>
                    <a:moveTo>
                      <a:pt x="466060" y="-269680"/>
                    </a:moveTo>
                    <a:lnTo>
                      <a:pt x="462238" y="-270001"/>
                    </a:lnTo>
                    <a:cubicBezTo>
                      <a:pt x="394538" y="-277019"/>
                      <a:pt x="342189" y="-333810"/>
                      <a:pt x="342189" y="-402881"/>
                    </a:cubicBezTo>
                    <a:lnTo>
                      <a:pt x="342189" y="-602370"/>
                    </a:lnTo>
                    <a:lnTo>
                      <a:pt x="415377" y="-602370"/>
                    </a:lnTo>
                    <a:lnTo>
                      <a:pt x="415261" y="-404651"/>
                    </a:lnTo>
                    <a:cubicBezTo>
                      <a:pt x="415261" y="-375735"/>
                      <a:pt x="435513" y="-349728"/>
                      <a:pt x="462690" y="-342883"/>
                    </a:cubicBezTo>
                    <a:cubicBezTo>
                      <a:pt x="463884" y="-342599"/>
                      <a:pt x="464811" y="-342407"/>
                      <a:pt x="466034" y="-342193"/>
                    </a:cubicBezTo>
                    <a:close/>
                    <a:moveTo>
                      <a:pt x="487973" y="-342300"/>
                    </a:moveTo>
                    <a:cubicBezTo>
                      <a:pt x="489072" y="-342499"/>
                      <a:pt x="489888" y="-342629"/>
                      <a:pt x="490958" y="-342883"/>
                    </a:cubicBezTo>
                    <a:cubicBezTo>
                      <a:pt x="518143" y="-349728"/>
                      <a:pt x="538398" y="-375735"/>
                      <a:pt x="538398" y="-404651"/>
                    </a:cubicBezTo>
                    <a:lnTo>
                      <a:pt x="537774" y="-602370"/>
                    </a:lnTo>
                    <a:lnTo>
                      <a:pt x="611431" y="-602370"/>
                    </a:lnTo>
                    <a:lnTo>
                      <a:pt x="611431" y="-403611"/>
                    </a:lnTo>
                    <a:cubicBezTo>
                      <a:pt x="611502" y="-334540"/>
                      <a:pt x="558666" y="-277096"/>
                      <a:pt x="490958" y="-269994"/>
                    </a:cubicBezTo>
                    <a:lnTo>
                      <a:pt x="487986" y="-269691"/>
                    </a:lnTo>
                    <a:lnTo>
                      <a:pt x="487973" y="-342300"/>
                    </a:lnTo>
                  </a:path>
                </a:pathLst>
              </a:custGeom>
              <a:solidFill>
                <a:srgbClr val="FFFFFF"/>
              </a:solidFill>
              <a:ln w="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EFBDC55-76AC-47B9-B257-36B16E19A3E2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5" name="Rechteck: abgerundete Ecken 24">
                  <a:extLst>
                    <a:ext uri="{FF2B5EF4-FFF2-40B4-BE49-F238E27FC236}">
                      <a16:creationId xmlns:a16="http://schemas.microsoft.com/office/drawing/2014/main" id="{AD52D81C-1882-4BF9-B2A9-2722BCF743CB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E5A3B9E3-DC1F-4B18-8F82-956716A99CB4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8" name="Grafik 37">
                    <a:extLst>
                      <a:ext uri="{FF2B5EF4-FFF2-40B4-BE49-F238E27FC236}">
                        <a16:creationId xmlns:a16="http://schemas.microsoft.com/office/drawing/2014/main" id="{9C319ADB-0E16-49B1-8256-5C0688EB0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D4363EF-7C1E-4144-A0D2-0AB77C602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1056402" y="271201"/>
                <a:ext cx="681912" cy="680597"/>
                <a:chOff x="970677" y="271201"/>
                <a:chExt cx="681912" cy="680597"/>
              </a:xfrm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970677" y="271201"/>
                  <a:ext cx="681912" cy="680597"/>
                </a:xfrm>
                <a:prstGeom prst="roundRect">
                  <a:avLst>
                    <a:gd name="adj" fmla="val 127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579" t="6864" r="73592" b="7828"/>
                <a:stretch/>
              </p:blipFill>
              <p:spPr>
                <a:xfrm>
                  <a:off x="1037007" y="330047"/>
                  <a:ext cx="548287" cy="566787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1693090" y="332094"/>
              <a:ext cx="8464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 err="1">
                  <a:solidFill>
                    <a:schemeClr val="bg1"/>
                  </a:solidFill>
                </a:rPr>
                <a:t>Current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developments</a:t>
              </a:r>
              <a:r>
                <a:rPr lang="de-AT" sz="3200" dirty="0">
                  <a:solidFill>
                    <a:schemeClr val="bg1"/>
                  </a:solidFill>
                </a:rPr>
                <a:t> + </a:t>
              </a:r>
              <a:r>
                <a:rPr lang="de-AT" sz="3200" dirty="0" err="1">
                  <a:solidFill>
                    <a:schemeClr val="bg1"/>
                  </a:solidFill>
                </a:rPr>
                <a:t>key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goals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for</a:t>
              </a:r>
              <a:r>
                <a:rPr lang="de-AT" sz="3200" dirty="0">
                  <a:solidFill>
                    <a:schemeClr val="bg1"/>
                  </a:solidFill>
                </a:rPr>
                <a:t> SP-D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14CCA8D-AC50-43B4-B3AC-26BB6EB2DFE9}"/>
              </a:ext>
            </a:extLst>
          </p:cNvPr>
          <p:cNvGrpSpPr/>
          <p:nvPr/>
        </p:nvGrpSpPr>
        <p:grpSpPr>
          <a:xfrm>
            <a:off x="804249" y="3243083"/>
            <a:ext cx="5302896" cy="3045688"/>
            <a:chOff x="1200489" y="3243083"/>
            <a:chExt cx="5302896" cy="3045688"/>
          </a:xfrm>
        </p:grpSpPr>
        <p:grpSp>
          <p:nvGrpSpPr>
            <p:cNvPr id="108" name="Gruppieren 107"/>
            <p:cNvGrpSpPr/>
            <p:nvPr/>
          </p:nvGrpSpPr>
          <p:grpSpPr>
            <a:xfrm>
              <a:off x="1200489" y="3373724"/>
              <a:ext cx="4355621" cy="2915047"/>
              <a:chOff x="2200624" y="3373724"/>
              <a:chExt cx="4355621" cy="2915047"/>
            </a:xfrm>
          </p:grpSpPr>
          <p:grpSp>
            <p:nvGrpSpPr>
              <p:cNvPr id="107" name="Gruppieren 106"/>
              <p:cNvGrpSpPr/>
              <p:nvPr/>
            </p:nvGrpSpPr>
            <p:grpSpPr>
              <a:xfrm>
                <a:off x="2200624" y="3373724"/>
                <a:ext cx="4355621" cy="2915047"/>
                <a:chOff x="2200624" y="3373724"/>
                <a:chExt cx="4355621" cy="2915047"/>
              </a:xfrm>
            </p:grpSpPr>
            <p:grpSp>
              <p:nvGrpSpPr>
                <p:cNvPr id="67" name="Gruppieren 66"/>
                <p:cNvGrpSpPr/>
                <p:nvPr/>
              </p:nvGrpSpPr>
              <p:grpSpPr>
                <a:xfrm>
                  <a:off x="2200624" y="3535822"/>
                  <a:ext cx="3724691" cy="2752949"/>
                  <a:chOff x="6782426" y="3221130"/>
                  <a:chExt cx="3724691" cy="2752949"/>
                </a:xfrm>
              </p:grpSpPr>
              <p:pic>
                <p:nvPicPr>
                  <p:cNvPr id="62" name="Grafik 61"/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t="3691" b="4942"/>
                  <a:stretch/>
                </p:blipFill>
                <p:spPr>
                  <a:xfrm>
                    <a:off x="6888110" y="3329941"/>
                    <a:ext cx="3619007" cy="2011680"/>
                  </a:xfrm>
                  <a:prstGeom prst="rect">
                    <a:avLst/>
                  </a:prstGeom>
                </p:spPr>
              </p:pic>
              <p:grpSp>
                <p:nvGrpSpPr>
                  <p:cNvPr id="65" name="Gruppieren 64"/>
                  <p:cNvGrpSpPr/>
                  <p:nvPr/>
                </p:nvGrpSpPr>
                <p:grpSpPr>
                  <a:xfrm>
                    <a:off x="6782426" y="3221130"/>
                    <a:ext cx="3724691" cy="2752949"/>
                    <a:chOff x="6782426" y="3221130"/>
                    <a:chExt cx="3724691" cy="2752949"/>
                  </a:xfrm>
                </p:grpSpPr>
                <p:sp>
                  <p:nvSpPr>
                    <p:cNvPr id="93" name="Rechtwinkliges Dreieck 92"/>
                    <p:cNvSpPr/>
                    <p:nvPr/>
                  </p:nvSpPr>
                  <p:spPr>
                    <a:xfrm rot="10800000">
                      <a:off x="9986779" y="3234905"/>
                      <a:ext cx="520338" cy="2201772"/>
                    </a:xfrm>
                    <a:prstGeom prst="rtTriangl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htwinkliges Dreieck 93"/>
                    <p:cNvSpPr/>
                    <p:nvPr/>
                  </p:nvSpPr>
                  <p:spPr>
                    <a:xfrm rot="10800000" flipH="1">
                      <a:off x="6782426" y="3221130"/>
                      <a:ext cx="620635" cy="2752949"/>
                    </a:xfrm>
                    <a:prstGeom prst="rtTriangl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1" name="Gruppieren 60"/>
                <p:cNvGrpSpPr/>
                <p:nvPr/>
              </p:nvGrpSpPr>
              <p:grpSpPr>
                <a:xfrm>
                  <a:off x="2236473" y="3606678"/>
                  <a:ext cx="2659377" cy="1545880"/>
                  <a:chOff x="2236473" y="3606678"/>
                  <a:chExt cx="2659377" cy="1545880"/>
                </a:xfrm>
              </p:grpSpPr>
              <p:sp>
                <p:nvSpPr>
                  <p:cNvPr id="9" name="Ellipse 8"/>
                  <p:cNvSpPr/>
                  <p:nvPr/>
                </p:nvSpPr>
                <p:spPr>
                  <a:xfrm>
                    <a:off x="2236473" y="3606678"/>
                    <a:ext cx="160308" cy="16030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1" name="Gerade Verbindung mit Pfeil 10"/>
                  <p:cNvCxnSpPr/>
                  <p:nvPr/>
                </p:nvCxnSpPr>
                <p:spPr>
                  <a:xfrm flipV="1">
                    <a:off x="4548110" y="4197350"/>
                    <a:ext cx="275631" cy="81369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Gerade Verbindung mit Pfeil 63"/>
                  <p:cNvCxnSpPr/>
                  <p:nvPr/>
                </p:nvCxnSpPr>
                <p:spPr>
                  <a:xfrm flipH="1" flipV="1">
                    <a:off x="4330700" y="4260850"/>
                    <a:ext cx="217410" cy="74224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Gerade Verbindung mit Pfeil 65"/>
                  <p:cNvCxnSpPr/>
                  <p:nvPr/>
                </p:nvCxnSpPr>
                <p:spPr>
                  <a:xfrm flipH="1" flipV="1">
                    <a:off x="4502150" y="4349564"/>
                    <a:ext cx="45958" cy="653526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Gerade Verbindung mit Pfeil 68"/>
                  <p:cNvCxnSpPr/>
                  <p:nvPr/>
                </p:nvCxnSpPr>
                <p:spPr>
                  <a:xfrm flipH="1" flipV="1">
                    <a:off x="4189491" y="4631970"/>
                    <a:ext cx="358617" cy="37907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Gerade Verbindung mit Pfeil 71"/>
                  <p:cNvCxnSpPr/>
                  <p:nvPr/>
                </p:nvCxnSpPr>
                <p:spPr>
                  <a:xfrm flipV="1">
                    <a:off x="4548108" y="4683499"/>
                    <a:ext cx="275633" cy="319591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Gerader Verbinder 44"/>
                  <p:cNvCxnSpPr/>
                  <p:nvPr/>
                </p:nvCxnSpPr>
                <p:spPr>
                  <a:xfrm>
                    <a:off x="4548108" y="5003090"/>
                    <a:ext cx="347742" cy="7056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Gerader Verbinder 85"/>
                  <p:cNvCxnSpPr/>
                  <p:nvPr/>
                </p:nvCxnSpPr>
                <p:spPr>
                  <a:xfrm>
                    <a:off x="4548108" y="5007065"/>
                    <a:ext cx="85805" cy="145493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Gerader Verbinder 89"/>
                  <p:cNvCxnSpPr/>
                  <p:nvPr/>
                </p:nvCxnSpPr>
                <p:spPr>
                  <a:xfrm flipV="1">
                    <a:off x="4548108" y="4821505"/>
                    <a:ext cx="18713" cy="181585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Gerader Verbinder 90"/>
                  <p:cNvCxnSpPr/>
                  <p:nvPr/>
                </p:nvCxnSpPr>
                <p:spPr>
                  <a:xfrm>
                    <a:off x="4548108" y="5011040"/>
                    <a:ext cx="137816" cy="8871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Gerader Verbinder 91"/>
                  <p:cNvCxnSpPr/>
                  <p:nvPr/>
                </p:nvCxnSpPr>
                <p:spPr>
                  <a:xfrm flipV="1">
                    <a:off x="4548108" y="4860106"/>
                    <a:ext cx="275633" cy="15093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Gerade Verbindung mit Pfeil 6"/>
                  <p:cNvCxnSpPr/>
                  <p:nvPr/>
                </p:nvCxnSpPr>
                <p:spPr>
                  <a:xfrm>
                    <a:off x="2477770" y="3775612"/>
                    <a:ext cx="2070340" cy="1235428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68" name="Grafik 67"/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18433" b="18434"/>
                <a:stretch/>
              </p:blipFill>
              <p:spPr>
                <a:xfrm>
                  <a:off x="5051069" y="3373724"/>
                  <a:ext cx="1505176" cy="1316308"/>
                </a:xfrm>
                <a:prstGeom prst="rect">
                  <a:avLst/>
                </a:prstGeom>
                <a:ln w="19050">
                  <a:solidFill>
                    <a:srgbClr val="00FF00"/>
                  </a:solidFill>
                </a:ln>
              </p:spPr>
            </p:pic>
          </p:grpSp>
          <p:cxnSp>
            <p:nvCxnSpPr>
              <p:cNvPr id="100" name="Gerader Verbinder 99"/>
              <p:cNvCxnSpPr/>
              <p:nvPr/>
            </p:nvCxnSpPr>
            <p:spPr>
              <a:xfrm>
                <a:off x="4557464" y="5003090"/>
                <a:ext cx="352421" cy="23215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Gerader Verbinder 100"/>
              <p:cNvCxnSpPr/>
              <p:nvPr/>
            </p:nvCxnSpPr>
            <p:spPr>
              <a:xfrm flipH="1">
                <a:off x="4373962" y="5003090"/>
                <a:ext cx="183502" cy="131904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Ellipse 103"/>
              <p:cNvSpPr/>
              <p:nvPr/>
            </p:nvSpPr>
            <p:spPr>
              <a:xfrm>
                <a:off x="4357449" y="4822087"/>
                <a:ext cx="402974" cy="331053"/>
              </a:xfrm>
              <a:prstGeom prst="ellipse">
                <a:avLst/>
              </a:prstGeom>
              <a:no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6" name="Gerader Verbinder 105"/>
            <p:cNvCxnSpPr>
              <a:endCxn id="104" idx="7"/>
            </p:cNvCxnSpPr>
            <p:nvPr/>
          </p:nvCxnSpPr>
          <p:spPr>
            <a:xfrm flipH="1">
              <a:off x="3701274" y="4574214"/>
              <a:ext cx="349660" cy="296355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mit Pfeil 108"/>
            <p:cNvCxnSpPr/>
            <p:nvPr/>
          </p:nvCxnSpPr>
          <p:spPr>
            <a:xfrm>
              <a:off x="4058216" y="3684893"/>
              <a:ext cx="775001" cy="45755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mit Pfeil 110"/>
            <p:cNvCxnSpPr/>
            <p:nvPr/>
          </p:nvCxnSpPr>
          <p:spPr>
            <a:xfrm flipH="1" flipV="1">
              <a:off x="4589242" y="3243083"/>
              <a:ext cx="242505" cy="88036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Bogen 111"/>
            <p:cNvSpPr/>
            <p:nvPr/>
          </p:nvSpPr>
          <p:spPr>
            <a:xfrm>
              <a:off x="4287787" y="3665078"/>
              <a:ext cx="914400" cy="900983"/>
            </a:xfrm>
            <a:prstGeom prst="arc">
              <a:avLst>
                <a:gd name="adj1" fmla="val 12970621"/>
                <a:gd name="adj2" fmla="val 15853058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feld 112"/>
            <p:cNvSpPr txBox="1"/>
            <p:nvPr/>
          </p:nvSpPr>
          <p:spPr>
            <a:xfrm>
              <a:off x="4300006" y="3458381"/>
              <a:ext cx="220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/>
                <a:t>δ</a:t>
              </a:r>
              <a:endParaRPr lang="en-US" b="1" dirty="0"/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1236338" y="5572432"/>
              <a:ext cx="1413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000" b="1" dirty="0" err="1"/>
                <a:t>Raytracing</a:t>
              </a:r>
              <a:endParaRPr lang="en-US" sz="2000" b="1" dirty="0"/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5089604" y="4625802"/>
              <a:ext cx="1413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000" b="1" dirty="0"/>
                <a:t>BCA</a:t>
              </a:r>
              <a:endParaRPr lang="en-US" sz="2000" b="1" dirty="0"/>
            </a:p>
          </p:txBody>
        </p:sp>
        <p:cxnSp>
          <p:nvCxnSpPr>
            <p:cNvPr id="119" name="Gerader Verbinder 118"/>
            <p:cNvCxnSpPr/>
            <p:nvPr/>
          </p:nvCxnSpPr>
          <p:spPr>
            <a:xfrm flipH="1">
              <a:off x="4638041" y="4067488"/>
              <a:ext cx="419376" cy="1203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Bogen 121"/>
            <p:cNvSpPr/>
            <p:nvPr/>
          </p:nvSpPr>
          <p:spPr>
            <a:xfrm rot="20493463">
              <a:off x="4724828" y="4007926"/>
              <a:ext cx="231340" cy="231340"/>
            </a:xfrm>
            <a:prstGeom prst="arc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Ellipse 122"/>
            <p:cNvSpPr/>
            <p:nvPr/>
          </p:nvSpPr>
          <p:spPr>
            <a:xfrm>
              <a:off x="4854068" y="4051771"/>
              <a:ext cx="28800" cy="28800"/>
            </a:xfrm>
            <a:prstGeom prst="ellipse">
              <a:avLst/>
            </a:prstGeom>
            <a:ln w="31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Textfeld 124"/>
          <p:cNvSpPr txBox="1"/>
          <p:nvPr/>
        </p:nvSpPr>
        <p:spPr>
          <a:xfrm>
            <a:off x="5515010" y="2915117"/>
            <a:ext cx="660207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de-AT" dirty="0"/>
              <a:t>AFM/SEM/CFM </a:t>
            </a:r>
            <a:r>
              <a:rPr lang="de-AT" dirty="0" err="1"/>
              <a:t>images</a:t>
            </a:r>
            <a:r>
              <a:rPr lang="de-AT" dirty="0"/>
              <a:t> of </a:t>
            </a:r>
            <a:r>
              <a:rPr lang="de-AT" dirty="0" err="1"/>
              <a:t>surface</a:t>
            </a:r>
            <a:r>
              <a:rPr lang="de-AT" dirty="0"/>
              <a:t> </a:t>
            </a:r>
          </a:p>
          <a:p>
            <a:pPr marL="342900" indent="-342900">
              <a:buAutoNum type="arabicParenR"/>
            </a:pPr>
            <a:r>
              <a:rPr lang="de-AT" dirty="0"/>
              <a:t>Primary </a:t>
            </a:r>
            <a:r>
              <a:rPr lang="de-AT" dirty="0" err="1"/>
              <a:t>ions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random</a:t>
            </a:r>
            <a:r>
              <a:rPr lang="de-AT" dirty="0"/>
              <a:t> </a:t>
            </a:r>
            <a:r>
              <a:rPr lang="de-AT" dirty="0" err="1"/>
              <a:t>impact</a:t>
            </a:r>
            <a:r>
              <a:rPr lang="de-AT" dirty="0"/>
              <a:t> </a:t>
            </a:r>
            <a:r>
              <a:rPr lang="de-AT" dirty="0" err="1"/>
              <a:t>point</a:t>
            </a:r>
            <a:endParaRPr lang="de-AT" dirty="0"/>
          </a:p>
          <a:p>
            <a:pPr marL="342900" indent="-342900">
              <a:buAutoNum type="arabicParenR"/>
            </a:pP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ion</a:t>
            </a:r>
            <a:r>
              <a:rPr lang="de-AT" dirty="0"/>
              <a:t> incidence -&gt; </a:t>
            </a:r>
            <a:r>
              <a:rPr lang="de-AT" dirty="0" err="1"/>
              <a:t>selection</a:t>
            </a:r>
            <a:r>
              <a:rPr lang="de-AT" dirty="0"/>
              <a:t> of BCA code (i.e., SDTrimSP) </a:t>
            </a:r>
            <a:r>
              <a:rPr lang="de-AT" dirty="0" err="1"/>
              <a:t>data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	→ </a:t>
            </a:r>
            <a:r>
              <a:rPr lang="de-AT" dirty="0" err="1"/>
              <a:t>sputter</a:t>
            </a:r>
            <a:r>
              <a:rPr lang="de-AT" dirty="0"/>
              <a:t> </a:t>
            </a:r>
            <a:r>
              <a:rPr lang="de-AT" dirty="0" err="1"/>
              <a:t>yields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	→ </a:t>
            </a:r>
            <a:r>
              <a:rPr lang="de-AT" dirty="0" err="1"/>
              <a:t>reflection</a:t>
            </a:r>
            <a:r>
              <a:rPr lang="de-AT" dirty="0"/>
              <a:t> </a:t>
            </a:r>
            <a:r>
              <a:rPr lang="de-AT" dirty="0" err="1"/>
              <a:t>coefficients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>	→ </a:t>
            </a:r>
            <a:r>
              <a:rPr lang="de-AT" dirty="0" err="1"/>
              <a:t>trajectories</a:t>
            </a:r>
            <a:r>
              <a:rPr lang="de-AT" dirty="0"/>
              <a:t> of </a:t>
            </a:r>
            <a:r>
              <a:rPr lang="de-AT" dirty="0" err="1"/>
              <a:t>emitted</a:t>
            </a:r>
            <a:r>
              <a:rPr lang="de-AT" dirty="0"/>
              <a:t> </a:t>
            </a:r>
            <a:r>
              <a:rPr lang="de-AT" dirty="0" err="1"/>
              <a:t>particles</a:t>
            </a:r>
            <a:r>
              <a:rPr lang="de-AT" dirty="0"/>
              <a:t>/</a:t>
            </a:r>
            <a:r>
              <a:rPr lang="de-AT" dirty="0" err="1"/>
              <a:t>ions</a:t>
            </a:r>
            <a:endParaRPr lang="de-AT" dirty="0"/>
          </a:p>
          <a:p>
            <a:pPr marL="342900" indent="-342900">
              <a:buAutoNum type="arabicParenR"/>
            </a:pPr>
            <a:r>
              <a:rPr lang="de-AT" dirty="0"/>
              <a:t>Emission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particles</a:t>
            </a:r>
            <a:r>
              <a:rPr lang="de-AT" dirty="0"/>
              <a:t> / </a:t>
            </a:r>
            <a:r>
              <a:rPr lang="de-AT" dirty="0" err="1"/>
              <a:t>reflected</a:t>
            </a:r>
            <a:r>
              <a:rPr lang="de-AT" dirty="0"/>
              <a:t> </a:t>
            </a:r>
            <a:r>
              <a:rPr lang="de-AT" dirty="0" err="1"/>
              <a:t>ions</a:t>
            </a:r>
            <a:r>
              <a:rPr lang="de-AT" dirty="0"/>
              <a:t> + </a:t>
            </a:r>
            <a:r>
              <a:rPr lang="de-AT" dirty="0" err="1"/>
              <a:t>raytracing</a:t>
            </a:r>
            <a:endParaRPr lang="de-AT" dirty="0"/>
          </a:p>
          <a:p>
            <a:endParaRPr lang="de-AT" dirty="0"/>
          </a:p>
          <a:p>
            <a:pPr algn="ctr"/>
            <a:r>
              <a:rPr lang="de-AT" dirty="0" err="1"/>
              <a:t>Results</a:t>
            </a:r>
            <a:r>
              <a:rPr lang="de-AT" dirty="0"/>
              <a:t>:</a:t>
            </a:r>
          </a:p>
          <a:p>
            <a:pPr algn="ctr"/>
            <a:r>
              <a:rPr lang="de-AT" dirty="0" err="1"/>
              <a:t>Calculation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effective</a:t>
            </a:r>
            <a:r>
              <a:rPr lang="de-AT" dirty="0"/>
              <a:t> </a:t>
            </a:r>
            <a:r>
              <a:rPr lang="de-AT" dirty="0" err="1"/>
              <a:t>sputter</a:t>
            </a:r>
            <a:r>
              <a:rPr lang="de-AT" dirty="0"/>
              <a:t> </a:t>
            </a:r>
            <a:r>
              <a:rPr lang="de-AT" dirty="0" err="1"/>
              <a:t>yields</a:t>
            </a:r>
            <a:r>
              <a:rPr lang="de-AT" dirty="0"/>
              <a:t> </a:t>
            </a:r>
            <a:r>
              <a:rPr lang="de-AT" dirty="0" err="1"/>
              <a:t>for</a:t>
            </a:r>
            <a:r>
              <a:rPr lang="de-AT" dirty="0"/>
              <a:t> large-</a:t>
            </a:r>
            <a:r>
              <a:rPr lang="de-AT" dirty="0" err="1"/>
              <a:t>scale</a:t>
            </a:r>
            <a:r>
              <a:rPr lang="de-AT" dirty="0"/>
              <a:t> </a:t>
            </a:r>
            <a:r>
              <a:rPr lang="de-AT" dirty="0" err="1"/>
              <a:t>images</a:t>
            </a:r>
            <a:endParaRPr lang="de-AT" dirty="0"/>
          </a:p>
          <a:p>
            <a:pPr algn="ctr"/>
            <a:r>
              <a:rPr lang="de-AT" dirty="0"/>
              <a:t>Emission </a:t>
            </a:r>
            <a:r>
              <a:rPr lang="de-AT" dirty="0" err="1"/>
              <a:t>distribution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sputtered</a:t>
            </a:r>
            <a:r>
              <a:rPr lang="de-AT" dirty="0"/>
              <a:t> </a:t>
            </a:r>
            <a:r>
              <a:rPr lang="de-AT" dirty="0" err="1"/>
              <a:t>particles</a:t>
            </a:r>
            <a:r>
              <a:rPr lang="de-AT" dirty="0"/>
              <a:t> / refl. </a:t>
            </a:r>
            <a:r>
              <a:rPr lang="de-AT" dirty="0" err="1"/>
              <a:t>ions</a:t>
            </a:r>
            <a:endParaRPr lang="de-AT" dirty="0"/>
          </a:p>
          <a:p>
            <a:pPr marL="342900" indent="-342900">
              <a:buAutoNum type="arabicParenR"/>
            </a:pP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577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7</a:t>
            </a:fld>
            <a:endParaRPr lang="de-AT" dirty="0"/>
          </a:p>
        </p:txBody>
      </p:sp>
      <p:sp>
        <p:nvSpPr>
          <p:cNvPr id="37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" y="6422482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03" y="1224789"/>
            <a:ext cx="11410544" cy="4918836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de-AT" sz="1900" dirty="0" err="1"/>
              <a:t>Current</a:t>
            </a:r>
            <a:r>
              <a:rPr lang="de-AT" sz="1900" dirty="0"/>
              <a:t> </a:t>
            </a:r>
            <a:r>
              <a:rPr lang="de-AT" sz="1900" dirty="0" err="1"/>
              <a:t>features</a:t>
            </a:r>
            <a:r>
              <a:rPr lang="de-AT" sz="1900" dirty="0"/>
              <a:t> </a:t>
            </a:r>
            <a:r>
              <a:rPr lang="de-AT" sz="1900" dirty="0" err="1"/>
              <a:t>of</a:t>
            </a:r>
            <a:r>
              <a:rPr lang="de-AT" sz="1900" dirty="0"/>
              <a:t> SPRAY:</a:t>
            </a:r>
          </a:p>
          <a:p>
            <a:pPr marL="342900" lvl="1" indent="-342900"/>
            <a:r>
              <a:rPr lang="de-AT" sz="1900" dirty="0"/>
              <a:t>Independent on </a:t>
            </a:r>
            <a:r>
              <a:rPr lang="de-AT" sz="1900" dirty="0" err="1"/>
              <a:t>image</a:t>
            </a:r>
            <a:r>
              <a:rPr lang="de-AT" sz="1900" dirty="0"/>
              <a:t> </a:t>
            </a:r>
            <a:r>
              <a:rPr lang="de-AT" sz="1900" dirty="0" err="1"/>
              <a:t>size</a:t>
            </a:r>
            <a:r>
              <a:rPr lang="de-AT" sz="1900" dirty="0"/>
              <a:t>, quick </a:t>
            </a:r>
            <a:r>
              <a:rPr lang="de-AT" sz="1900" dirty="0" err="1"/>
              <a:t>calculations</a:t>
            </a:r>
            <a:r>
              <a:rPr lang="de-AT" sz="1900" dirty="0"/>
              <a:t> on </a:t>
            </a:r>
            <a:r>
              <a:rPr lang="de-AT" sz="1900" dirty="0" err="1"/>
              <a:t>desktop</a:t>
            </a:r>
            <a:r>
              <a:rPr lang="de-AT" sz="1900" dirty="0"/>
              <a:t> PCs</a:t>
            </a:r>
          </a:p>
          <a:p>
            <a:pPr marL="342900" lvl="1" indent="-342900"/>
            <a:r>
              <a:rPr lang="de-AT" sz="1900" dirty="0"/>
              <a:t>Shadowing (C), </a:t>
            </a:r>
            <a:r>
              <a:rPr lang="de-AT" sz="1900" dirty="0" err="1"/>
              <a:t>sputtering</a:t>
            </a:r>
            <a:r>
              <a:rPr lang="de-AT" sz="1900" dirty="0"/>
              <a:t> via </a:t>
            </a:r>
            <a:r>
              <a:rPr lang="de-AT" sz="1900" dirty="0" err="1"/>
              <a:t>reflected</a:t>
            </a:r>
            <a:r>
              <a:rPr lang="de-AT" sz="1900" dirty="0"/>
              <a:t> </a:t>
            </a:r>
            <a:r>
              <a:rPr lang="de-AT" sz="1900" dirty="0" err="1"/>
              <a:t>ions</a:t>
            </a:r>
            <a:r>
              <a:rPr lang="de-AT" sz="1900" dirty="0"/>
              <a:t> (D) &amp; </a:t>
            </a:r>
            <a:r>
              <a:rPr lang="de-AT" sz="1900" dirty="0" err="1"/>
              <a:t>redeposition</a:t>
            </a:r>
            <a:r>
              <a:rPr lang="de-AT" sz="1900" dirty="0"/>
              <a:t> (E) </a:t>
            </a:r>
            <a:r>
              <a:rPr lang="de-AT" sz="1900" dirty="0" err="1"/>
              <a:t>considered</a:t>
            </a:r>
            <a:endParaRPr lang="de-AT" sz="1900" dirty="0"/>
          </a:p>
          <a:p>
            <a:pPr marL="0" lvl="1" indent="0">
              <a:buNone/>
            </a:pPr>
            <a:endParaRPr lang="de-AT" dirty="0"/>
          </a:p>
          <a:p>
            <a:pPr marL="0" lvl="1" indent="0">
              <a:buNone/>
            </a:pPr>
            <a:endParaRPr lang="de-AT" dirty="0"/>
          </a:p>
          <a:p>
            <a:pPr marL="0" lvl="1" indent="0">
              <a:buNone/>
            </a:pPr>
            <a:r>
              <a:rPr lang="de-AT" sz="1800" b="1" dirty="0" err="1"/>
              <a:t>Our</a:t>
            </a:r>
            <a:r>
              <a:rPr lang="de-AT" sz="1800" b="1" dirty="0"/>
              <a:t> </a:t>
            </a:r>
            <a:r>
              <a:rPr lang="de-AT" sz="1800" b="1" dirty="0" err="1"/>
              <a:t>key</a:t>
            </a:r>
            <a:r>
              <a:rPr lang="de-AT" sz="1800" b="1" dirty="0"/>
              <a:t> </a:t>
            </a:r>
            <a:r>
              <a:rPr lang="de-AT" sz="1800" b="1" dirty="0" err="1"/>
              <a:t>goals</a:t>
            </a:r>
            <a:r>
              <a:rPr lang="de-AT" sz="1800" b="1" dirty="0"/>
              <a:t> </a:t>
            </a:r>
            <a:r>
              <a:rPr lang="de-AT" sz="1800" b="1" dirty="0" err="1"/>
              <a:t>for</a:t>
            </a:r>
            <a:r>
              <a:rPr lang="de-AT" sz="1800" b="1" dirty="0"/>
              <a:t> </a:t>
            </a:r>
            <a:r>
              <a:rPr lang="de-AT" sz="1800" b="1" dirty="0" err="1"/>
              <a:t>this</a:t>
            </a:r>
            <a:r>
              <a:rPr lang="de-AT" sz="1800" b="1" dirty="0"/>
              <a:t> SP-D </a:t>
            </a:r>
            <a:r>
              <a:rPr lang="de-AT" sz="1800" b="1" dirty="0" err="1"/>
              <a:t>task</a:t>
            </a:r>
            <a:r>
              <a:rPr lang="de-AT" sz="1800" dirty="0"/>
              <a:t>:  </a:t>
            </a:r>
          </a:p>
          <a:p>
            <a:pPr marL="0" lvl="1" indent="0">
              <a:buNone/>
            </a:pPr>
            <a:r>
              <a:rPr lang="de-AT" sz="1800" dirty="0"/>
              <a:t>a) </a:t>
            </a:r>
            <a:r>
              <a:rPr lang="de-AT" sz="1800" b="1" dirty="0"/>
              <a:t>Further </a:t>
            </a:r>
            <a:r>
              <a:rPr lang="de-AT" sz="1800" b="1" dirty="0" err="1"/>
              <a:t>development</a:t>
            </a:r>
            <a:r>
              <a:rPr lang="de-AT" sz="1800" b="1" dirty="0"/>
              <a:t> </a:t>
            </a:r>
            <a:r>
              <a:rPr lang="de-AT" sz="1800" b="1" dirty="0" err="1"/>
              <a:t>and</a:t>
            </a:r>
            <a:r>
              <a:rPr lang="de-AT" sz="1800" b="1" dirty="0"/>
              <a:t> </a:t>
            </a:r>
            <a:r>
              <a:rPr lang="de-AT" sz="1800" b="1" dirty="0" err="1"/>
              <a:t>benchmarking</a:t>
            </a:r>
            <a:r>
              <a:rPr lang="de-AT" sz="1800" b="1" dirty="0"/>
              <a:t> </a:t>
            </a:r>
            <a:r>
              <a:rPr lang="de-AT" sz="1800" b="1" dirty="0" err="1"/>
              <a:t>of</a:t>
            </a:r>
            <a:r>
              <a:rPr lang="de-AT" sz="1800" b="1" dirty="0"/>
              <a:t> SPRAY</a:t>
            </a:r>
          </a:p>
          <a:p>
            <a:pPr marL="457200" lvl="2" indent="0">
              <a:buNone/>
            </a:pPr>
            <a:r>
              <a:rPr lang="de-AT" sz="1800" dirty="0"/>
              <a:t>→ </a:t>
            </a:r>
            <a:r>
              <a:rPr lang="de-AT" sz="1800" dirty="0" err="1"/>
              <a:t>application</a:t>
            </a:r>
            <a:r>
              <a:rPr lang="de-AT" sz="1800" dirty="0"/>
              <a:t> </a:t>
            </a:r>
            <a:r>
              <a:rPr lang="de-AT" sz="1800" dirty="0" err="1"/>
              <a:t>for</a:t>
            </a:r>
            <a:r>
              <a:rPr lang="de-AT" sz="1800" dirty="0"/>
              <a:t> real W </a:t>
            </a:r>
            <a:r>
              <a:rPr lang="de-AT" sz="1800" dirty="0" err="1"/>
              <a:t>surfaces</a:t>
            </a:r>
            <a:r>
              <a:rPr lang="de-AT" sz="1800" dirty="0"/>
              <a:t> (AFM)</a:t>
            </a:r>
          </a:p>
          <a:p>
            <a:pPr marL="457200" lvl="2" indent="0">
              <a:buNone/>
            </a:pPr>
            <a:r>
              <a:rPr lang="de-AT" sz="1800" dirty="0"/>
              <a:t>→ </a:t>
            </a:r>
            <a:r>
              <a:rPr lang="de-AT" sz="1800" dirty="0" err="1"/>
              <a:t>implementation</a:t>
            </a:r>
            <a:r>
              <a:rPr lang="de-AT" sz="1800" dirty="0"/>
              <a:t> </a:t>
            </a:r>
            <a:r>
              <a:rPr lang="de-AT" sz="1800" dirty="0" err="1"/>
              <a:t>of</a:t>
            </a:r>
            <a:r>
              <a:rPr lang="de-AT" sz="1800" dirty="0"/>
              <a:t> </a:t>
            </a:r>
            <a:r>
              <a:rPr lang="de-AT" sz="1800" dirty="0" err="1"/>
              <a:t>new</a:t>
            </a:r>
            <a:r>
              <a:rPr lang="de-AT" sz="1800" dirty="0"/>
              <a:t> </a:t>
            </a:r>
            <a:r>
              <a:rPr lang="de-AT" sz="1800" dirty="0" err="1"/>
              <a:t>features</a:t>
            </a:r>
            <a:r>
              <a:rPr lang="de-AT" sz="1800" dirty="0"/>
              <a:t> (</a:t>
            </a:r>
            <a:r>
              <a:rPr lang="de-AT" sz="1800" dirty="0" err="1"/>
              <a:t>multicomponent</a:t>
            </a:r>
            <a:r>
              <a:rPr lang="de-AT" sz="1800" dirty="0"/>
              <a:t> </a:t>
            </a:r>
            <a:r>
              <a:rPr lang="de-AT" sz="1800" dirty="0" err="1"/>
              <a:t>targets</a:t>
            </a:r>
            <a:r>
              <a:rPr lang="de-AT" sz="1800" dirty="0"/>
              <a:t>,…)</a:t>
            </a:r>
          </a:p>
          <a:p>
            <a:pPr marL="457200" lvl="2" indent="0">
              <a:buNone/>
            </a:pPr>
            <a:r>
              <a:rPr lang="de-AT" sz="1800" dirty="0"/>
              <a:t>→ </a:t>
            </a:r>
            <a:r>
              <a:rPr lang="de-AT" sz="1800" dirty="0" err="1"/>
              <a:t>modelling</a:t>
            </a:r>
            <a:r>
              <a:rPr lang="de-AT" sz="1800" dirty="0"/>
              <a:t> </a:t>
            </a:r>
            <a:r>
              <a:rPr lang="de-AT" sz="1800" dirty="0" err="1"/>
              <a:t>the</a:t>
            </a:r>
            <a:r>
              <a:rPr lang="de-AT" sz="1800" dirty="0"/>
              <a:t> </a:t>
            </a:r>
            <a:r>
              <a:rPr lang="de-AT" sz="1800" dirty="0" err="1"/>
              <a:t>dynamics</a:t>
            </a:r>
            <a:r>
              <a:rPr lang="de-AT" sz="1800" dirty="0"/>
              <a:t> of </a:t>
            </a:r>
            <a:r>
              <a:rPr lang="de-AT" sz="1800" dirty="0" err="1"/>
              <a:t>systematically</a:t>
            </a:r>
            <a:r>
              <a:rPr lang="de-AT" sz="1800" dirty="0"/>
              <a:t> </a:t>
            </a:r>
            <a:r>
              <a:rPr lang="de-AT" sz="1800" dirty="0" err="1"/>
              <a:t>increasing</a:t>
            </a:r>
            <a:r>
              <a:rPr lang="de-AT" sz="1800" dirty="0"/>
              <a:t> </a:t>
            </a:r>
            <a:r>
              <a:rPr lang="de-AT" sz="1800" dirty="0" err="1"/>
              <a:t>roughness</a:t>
            </a:r>
            <a:r>
              <a:rPr lang="de-AT" sz="1800" dirty="0"/>
              <a:t> on </a:t>
            </a:r>
            <a:r>
              <a:rPr lang="de-AT" sz="1800" dirty="0" err="1"/>
              <a:t>erosion</a:t>
            </a:r>
            <a:endParaRPr lang="de-AT" sz="1800" dirty="0"/>
          </a:p>
          <a:p>
            <a:pPr marL="0" lvl="1" indent="0">
              <a:buNone/>
            </a:pPr>
            <a:endParaRPr lang="de-AT" sz="1800" dirty="0"/>
          </a:p>
          <a:p>
            <a:pPr marL="0" lvl="1" indent="0">
              <a:buNone/>
            </a:pPr>
            <a:r>
              <a:rPr lang="de-AT" sz="1800" dirty="0"/>
              <a:t>b) </a:t>
            </a:r>
            <a:r>
              <a:rPr lang="de-AT" sz="1800" b="1" dirty="0"/>
              <a:t>Connection </a:t>
            </a:r>
            <a:r>
              <a:rPr lang="de-AT" sz="1800" b="1" dirty="0" err="1"/>
              <a:t>to</a:t>
            </a:r>
            <a:r>
              <a:rPr lang="de-AT" sz="1800" b="1" dirty="0"/>
              <a:t> </a:t>
            </a:r>
            <a:r>
              <a:rPr lang="de-AT" sz="1800" b="1" dirty="0" err="1"/>
              <a:t>our</a:t>
            </a:r>
            <a:r>
              <a:rPr lang="de-AT" sz="1800" b="1" dirty="0"/>
              <a:t> SP-B </a:t>
            </a:r>
            <a:r>
              <a:rPr lang="de-AT" sz="1800" b="1" dirty="0" err="1"/>
              <a:t>task</a:t>
            </a:r>
            <a:r>
              <a:rPr lang="de-AT" sz="1800" b="1" dirty="0"/>
              <a:t> </a:t>
            </a:r>
            <a:r>
              <a:rPr lang="de-AT" sz="1800" dirty="0"/>
              <a:t>(lab </a:t>
            </a:r>
            <a:r>
              <a:rPr lang="de-AT" sz="1800" dirty="0" err="1"/>
              <a:t>experiments</a:t>
            </a:r>
            <a:r>
              <a:rPr lang="de-AT" sz="1800" dirty="0"/>
              <a:t>): </a:t>
            </a:r>
          </a:p>
          <a:p>
            <a:pPr marL="800100" lvl="2" indent="-342900"/>
            <a:r>
              <a:rPr lang="en-US" sz="1800" dirty="0"/>
              <a:t>Det. sputtering, …, of W model systems with var. morphologies and re-dep. W layers (QCM meas.)</a:t>
            </a:r>
          </a:p>
          <a:p>
            <a:pPr marL="800100" lvl="2" indent="-342900"/>
            <a:r>
              <a:rPr lang="de-AT" sz="1800" b="1" dirty="0" err="1"/>
              <a:t>We</a:t>
            </a:r>
            <a:r>
              <a:rPr lang="de-AT" sz="1800" b="1" dirty="0"/>
              <a:t> </a:t>
            </a:r>
            <a:r>
              <a:rPr lang="de-AT" sz="1800" b="1" dirty="0" err="1"/>
              <a:t>have</a:t>
            </a:r>
            <a:r>
              <a:rPr lang="de-AT" sz="1800" b="1" dirty="0"/>
              <a:t> </a:t>
            </a:r>
            <a:r>
              <a:rPr lang="de-AT" sz="1800" b="1" dirty="0" err="1"/>
              <a:t>the</a:t>
            </a:r>
            <a:r>
              <a:rPr lang="de-AT" sz="1800" b="1" dirty="0"/>
              <a:t> </a:t>
            </a:r>
            <a:r>
              <a:rPr lang="de-AT" sz="1800" b="1" dirty="0" err="1"/>
              <a:t>tools</a:t>
            </a:r>
            <a:r>
              <a:rPr lang="de-AT" sz="1800" b="1" dirty="0"/>
              <a:t> </a:t>
            </a:r>
            <a:r>
              <a:rPr lang="de-AT" sz="1800" b="1" dirty="0" err="1"/>
              <a:t>to</a:t>
            </a:r>
            <a:r>
              <a:rPr lang="de-AT" sz="1800" b="1" dirty="0"/>
              <a:t> handle both nano- </a:t>
            </a:r>
            <a:r>
              <a:rPr lang="de-AT" sz="1800" b="1" dirty="0" err="1"/>
              <a:t>and</a:t>
            </a:r>
            <a:r>
              <a:rPr lang="de-AT" sz="1800" b="1" dirty="0"/>
              <a:t> </a:t>
            </a:r>
            <a:r>
              <a:rPr lang="de-AT" sz="1800" b="1" dirty="0" err="1"/>
              <a:t>microscopic</a:t>
            </a:r>
            <a:r>
              <a:rPr lang="de-AT" sz="1800" b="1" dirty="0"/>
              <a:t> </a:t>
            </a:r>
            <a:r>
              <a:rPr lang="de-AT" sz="1800" b="1" dirty="0" err="1"/>
              <a:t>roughness</a:t>
            </a:r>
            <a:endParaRPr lang="en-US" sz="1800" b="1" dirty="0"/>
          </a:p>
          <a:p>
            <a:pPr marL="0" lvl="1" indent="0">
              <a:buNone/>
            </a:pPr>
            <a:endParaRPr lang="de-AT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58892" y="317934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0543EF-AD61-4829-B26F-89BF1077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73050" y="249815"/>
                <a:ext cx="660400" cy="652894"/>
              </a:xfrm>
              <a:prstGeom prst="rect">
                <a:avLst/>
              </a:prstGeom>
            </p:spPr>
          </p:pic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A32EB49E-2556-4018-87E6-BF1AC9325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6900" y="171449"/>
                <a:ext cx="8458200" cy="8096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AT" sz="4400" b="1" dirty="0">
                    <a:solidFill>
                      <a:schemeClr val="bg1"/>
                    </a:solidFill>
                  </a:rPr>
                  <a:t>Diploma Thesis</a:t>
                </a:r>
              </a:p>
            </p:txBody>
          </p:sp>
          <p:sp>
            <p:nvSpPr>
              <p:cNvPr id="28" name="Freihandform: Form 5">
                <a:extLst>
                  <a:ext uri="{FF2B5EF4-FFF2-40B4-BE49-F238E27FC236}">
                    <a16:creationId xmlns:a16="http://schemas.microsoft.com/office/drawing/2014/main" id="{A7E76DE0-0D9F-4708-9483-611F03A86BC4}"/>
                  </a:ext>
                </a:extLst>
              </p:cNvPr>
              <p:cNvSpPr/>
              <p:nvPr/>
            </p:nvSpPr>
            <p:spPr>
              <a:xfrm>
                <a:off x="319238" y="33602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1 w 11576460"/>
                  <a:gd name="connsiteY1" fmla="*/ 0 h 606875"/>
                  <a:gd name="connsiteX2" fmla="*/ 11576461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1" y="0"/>
                    </a:lnTo>
                    <a:lnTo>
                      <a:pt x="11576461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noFill/>
              <a:ln w="266394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8">
                <a:extLst>
                  <a:ext uri="{FF2B5EF4-FFF2-40B4-BE49-F238E27FC236}">
                    <a16:creationId xmlns:a16="http://schemas.microsoft.com/office/drawing/2014/main" id="{33997B12-ABF1-4466-A17A-37FA75A0CF11}"/>
                  </a:ext>
                </a:extLst>
              </p:cNvPr>
              <p:cNvSpPr/>
              <p:nvPr/>
            </p:nvSpPr>
            <p:spPr>
              <a:xfrm>
                <a:off x="295121" y="31311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0 w 11576460"/>
                  <a:gd name="connsiteY1" fmla="*/ 0 h 606875"/>
                  <a:gd name="connsiteX2" fmla="*/ 11576460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0" y="0"/>
                    </a:lnTo>
                    <a:lnTo>
                      <a:pt x="11576460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solidFill>
                <a:srgbClr val="006699"/>
              </a:solidFill>
              <a:ln w="266392" cap="flat">
                <a:solidFill>
                  <a:srgbClr val="00669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11">
                <a:extLst>
                  <a:ext uri="{FF2B5EF4-FFF2-40B4-BE49-F238E27FC236}">
                    <a16:creationId xmlns:a16="http://schemas.microsoft.com/office/drawing/2014/main" id="{48C09BCE-E2E0-4A81-A504-AEDDE50A13F7}"/>
                  </a:ext>
                </a:extLst>
              </p:cNvPr>
              <p:cNvSpPr/>
              <p:nvPr/>
            </p:nvSpPr>
            <p:spPr>
              <a:xfrm>
                <a:off x="272957" y="951798"/>
                <a:ext cx="675648" cy="0"/>
              </a:xfrm>
              <a:custGeom>
                <a:avLst/>
                <a:gdLst>
                  <a:gd name="connsiteX0" fmla="*/ 68277 w 675648"/>
                  <a:gd name="connsiteY0" fmla="*/ -670779 h 0"/>
                  <a:gd name="connsiteX1" fmla="*/ 607376 w 675648"/>
                  <a:gd name="connsiteY1" fmla="*/ -670779 h 0"/>
                  <a:gd name="connsiteX2" fmla="*/ 675649 w 675648"/>
                  <a:gd name="connsiteY2" fmla="*/ -602999 h 0"/>
                  <a:gd name="connsiteX3" fmla="*/ 675649 w 675648"/>
                  <a:gd name="connsiteY3" fmla="*/ -67787 h 0"/>
                  <a:gd name="connsiteX4" fmla="*/ 607376 w 675648"/>
                  <a:gd name="connsiteY4" fmla="*/ 0 h 0"/>
                  <a:gd name="connsiteX5" fmla="*/ 68277 w 675648"/>
                  <a:gd name="connsiteY5" fmla="*/ 0 h 0"/>
                  <a:gd name="connsiteX6" fmla="*/ 0 w 675648"/>
                  <a:gd name="connsiteY6" fmla="*/ -67787 h 0"/>
                  <a:gd name="connsiteX7" fmla="*/ 0 w 675648"/>
                  <a:gd name="connsiteY7" fmla="*/ -602999 h 0"/>
                  <a:gd name="connsiteX8" fmla="*/ 68277 w 675648"/>
                  <a:gd name="connsiteY8" fmla="*/ -670779 h 0"/>
                  <a:gd name="connsiteX9" fmla="*/ 288578 w 675648"/>
                  <a:gd name="connsiteY9" fmla="*/ -62661 h 0"/>
                  <a:gd name="connsiteX10" fmla="*/ 288578 w 675648"/>
                  <a:gd name="connsiteY10" fmla="*/ -180837 h 0"/>
                  <a:gd name="connsiteX11" fmla="*/ 265339 w 675648"/>
                  <a:gd name="connsiteY11" fmla="*/ -180837 h 0"/>
                  <a:gd name="connsiteX12" fmla="*/ 265339 w 675648"/>
                  <a:gd name="connsiteY12" fmla="*/ -62661 h 0"/>
                  <a:gd name="connsiteX13" fmla="*/ 446581 w 675648"/>
                  <a:gd name="connsiteY13" fmla="*/ -62661 h 0"/>
                  <a:gd name="connsiteX14" fmla="*/ 446581 w 675648"/>
                  <a:gd name="connsiteY14" fmla="*/ -83242 h 0"/>
                  <a:gd name="connsiteX15" fmla="*/ 391411 w 675648"/>
                  <a:gd name="connsiteY15" fmla="*/ -83242 h 0"/>
                  <a:gd name="connsiteX16" fmla="*/ 391411 w 675648"/>
                  <a:gd name="connsiteY16" fmla="*/ -111956 h 0"/>
                  <a:gd name="connsiteX17" fmla="*/ 438388 w 675648"/>
                  <a:gd name="connsiteY17" fmla="*/ -111956 h 0"/>
                  <a:gd name="connsiteX18" fmla="*/ 438388 w 675648"/>
                  <a:gd name="connsiteY18" fmla="*/ -132540 h 0"/>
                  <a:gd name="connsiteX19" fmla="*/ 391411 w 675648"/>
                  <a:gd name="connsiteY19" fmla="*/ -132540 h 0"/>
                  <a:gd name="connsiteX20" fmla="*/ 391411 w 675648"/>
                  <a:gd name="connsiteY20" fmla="*/ -160254 h 0"/>
                  <a:gd name="connsiteX21" fmla="*/ 446581 w 675648"/>
                  <a:gd name="connsiteY21" fmla="*/ -160254 h 0"/>
                  <a:gd name="connsiteX22" fmla="*/ 446581 w 675648"/>
                  <a:gd name="connsiteY22" fmla="*/ -180837 h 0"/>
                  <a:gd name="connsiteX23" fmla="*/ 368174 w 675648"/>
                  <a:gd name="connsiteY23" fmla="*/ -180837 h 0"/>
                  <a:gd name="connsiteX24" fmla="*/ 368174 w 675648"/>
                  <a:gd name="connsiteY24" fmla="*/ -62661 h 0"/>
                  <a:gd name="connsiteX25" fmla="*/ 611431 w 675648"/>
                  <a:gd name="connsiteY25" fmla="*/ -62661 h 0"/>
                  <a:gd name="connsiteX26" fmla="*/ 611431 w 675648"/>
                  <a:gd name="connsiteY26" fmla="*/ -180837 h 0"/>
                  <a:gd name="connsiteX27" fmla="*/ 588194 w 675648"/>
                  <a:gd name="connsiteY27" fmla="*/ -180837 h 0"/>
                  <a:gd name="connsiteX28" fmla="*/ 588194 w 675648"/>
                  <a:gd name="connsiteY28" fmla="*/ -108471 h 0"/>
                  <a:gd name="connsiteX29" fmla="*/ 541051 w 675648"/>
                  <a:gd name="connsiteY29" fmla="*/ -180837 h 0"/>
                  <a:gd name="connsiteX30" fmla="*/ 520319 w 675648"/>
                  <a:gd name="connsiteY30" fmla="*/ -180837 h 0"/>
                  <a:gd name="connsiteX31" fmla="*/ 520319 w 675648"/>
                  <a:gd name="connsiteY31" fmla="*/ -62661 h 0"/>
                  <a:gd name="connsiteX32" fmla="*/ 543558 w 675648"/>
                  <a:gd name="connsiteY32" fmla="*/ -62661 h 0"/>
                  <a:gd name="connsiteX33" fmla="*/ 543558 w 675648"/>
                  <a:gd name="connsiteY33" fmla="*/ -135194 h 0"/>
                  <a:gd name="connsiteX34" fmla="*/ 590700 w 675648"/>
                  <a:gd name="connsiteY34" fmla="*/ -62661 h 0"/>
                  <a:gd name="connsiteX35" fmla="*/ 203723 w 675648"/>
                  <a:gd name="connsiteY35" fmla="*/ -180837 h 0"/>
                  <a:gd name="connsiteX36" fmla="*/ 179481 w 675648"/>
                  <a:gd name="connsiteY36" fmla="*/ -180837 h 0"/>
                  <a:gd name="connsiteX37" fmla="*/ 160924 w 675648"/>
                  <a:gd name="connsiteY37" fmla="*/ -106311 h 0"/>
                  <a:gd name="connsiteX38" fmla="*/ 139192 w 675648"/>
                  <a:gd name="connsiteY38" fmla="*/ -180837 h 0"/>
                  <a:gd name="connsiteX39" fmla="*/ 121809 w 675648"/>
                  <a:gd name="connsiteY39" fmla="*/ -180837 h 0"/>
                  <a:gd name="connsiteX40" fmla="*/ 100074 w 675648"/>
                  <a:gd name="connsiteY40" fmla="*/ -106311 h 0"/>
                  <a:gd name="connsiteX41" fmla="*/ 81686 w 675648"/>
                  <a:gd name="connsiteY41" fmla="*/ -180837 h 0"/>
                  <a:gd name="connsiteX42" fmla="*/ 57444 w 675648"/>
                  <a:gd name="connsiteY42" fmla="*/ -180837 h 0"/>
                  <a:gd name="connsiteX43" fmla="*/ 89209 w 675648"/>
                  <a:gd name="connsiteY43" fmla="*/ -62661 h 0"/>
                  <a:gd name="connsiteX44" fmla="*/ 108600 w 675648"/>
                  <a:gd name="connsiteY44" fmla="*/ -62661 h 0"/>
                  <a:gd name="connsiteX45" fmla="*/ 130501 w 675648"/>
                  <a:gd name="connsiteY45" fmla="*/ -134367 h 0"/>
                  <a:gd name="connsiteX46" fmla="*/ 152401 w 675648"/>
                  <a:gd name="connsiteY46" fmla="*/ -62661 h 0"/>
                  <a:gd name="connsiteX47" fmla="*/ 171792 w 675648"/>
                  <a:gd name="connsiteY47" fmla="*/ -62661 h 0"/>
                  <a:gd name="connsiteX48" fmla="*/ 143397 w 675648"/>
                  <a:gd name="connsiteY48" fmla="*/ -272618 h 0"/>
                  <a:gd name="connsiteX49" fmla="*/ 143397 w 675648"/>
                  <a:gd name="connsiteY49" fmla="*/ -510863 h 0"/>
                  <a:gd name="connsiteX50" fmla="*/ 215612 w 675648"/>
                  <a:gd name="connsiteY50" fmla="*/ -510863 h 0"/>
                  <a:gd name="connsiteX51" fmla="*/ 215612 w 675648"/>
                  <a:gd name="connsiteY51" fmla="*/ -272618 h 0"/>
                  <a:gd name="connsiteX52" fmla="*/ 52000 w 675648"/>
                  <a:gd name="connsiteY52" fmla="*/ -602370 h 0"/>
                  <a:gd name="connsiteX53" fmla="*/ 304589 w 675648"/>
                  <a:gd name="connsiteY53" fmla="*/ -602370 h 0"/>
                  <a:gd name="connsiteX54" fmla="*/ 304589 w 675648"/>
                  <a:gd name="connsiteY54" fmla="*/ -530678 h 0"/>
                  <a:gd name="connsiteX55" fmla="*/ 52000 w 675648"/>
                  <a:gd name="connsiteY55" fmla="*/ -530678 h 0"/>
                  <a:gd name="connsiteX56" fmla="*/ 466060 w 675648"/>
                  <a:gd name="connsiteY56" fmla="*/ -269680 h 0"/>
                  <a:gd name="connsiteX57" fmla="*/ 462238 w 675648"/>
                  <a:gd name="connsiteY57" fmla="*/ -270001 h 0"/>
                  <a:gd name="connsiteX58" fmla="*/ 342189 w 675648"/>
                  <a:gd name="connsiteY58" fmla="*/ -402881 h 0"/>
                  <a:gd name="connsiteX59" fmla="*/ 342189 w 675648"/>
                  <a:gd name="connsiteY59" fmla="*/ -602370 h 0"/>
                  <a:gd name="connsiteX60" fmla="*/ 415377 w 675648"/>
                  <a:gd name="connsiteY60" fmla="*/ -602370 h 0"/>
                  <a:gd name="connsiteX61" fmla="*/ 415261 w 675648"/>
                  <a:gd name="connsiteY61" fmla="*/ -404651 h 0"/>
                  <a:gd name="connsiteX62" fmla="*/ 462690 w 675648"/>
                  <a:gd name="connsiteY62" fmla="*/ -342883 h 0"/>
                  <a:gd name="connsiteX63" fmla="*/ 466034 w 675648"/>
                  <a:gd name="connsiteY63" fmla="*/ -342193 h 0"/>
                  <a:gd name="connsiteX64" fmla="*/ 487973 w 675648"/>
                  <a:gd name="connsiteY64" fmla="*/ -342300 h 0"/>
                  <a:gd name="connsiteX65" fmla="*/ 490958 w 675648"/>
                  <a:gd name="connsiteY65" fmla="*/ -342883 h 0"/>
                  <a:gd name="connsiteX66" fmla="*/ 538398 w 675648"/>
                  <a:gd name="connsiteY66" fmla="*/ -404651 h 0"/>
                  <a:gd name="connsiteX67" fmla="*/ 537774 w 675648"/>
                  <a:gd name="connsiteY67" fmla="*/ -602370 h 0"/>
                  <a:gd name="connsiteX68" fmla="*/ 611431 w 675648"/>
                  <a:gd name="connsiteY68" fmla="*/ -602370 h 0"/>
                  <a:gd name="connsiteX69" fmla="*/ 611431 w 675648"/>
                  <a:gd name="connsiteY69" fmla="*/ -403611 h 0"/>
                  <a:gd name="connsiteX70" fmla="*/ 490958 w 675648"/>
                  <a:gd name="connsiteY70" fmla="*/ -269994 h 0"/>
                  <a:gd name="connsiteX71" fmla="*/ 487986 w 675648"/>
                  <a:gd name="connsiteY71" fmla="*/ -269691 h 0"/>
                  <a:gd name="connsiteX72" fmla="*/ 487973 w 675648"/>
                  <a:gd name="connsiteY72" fmla="*/ -3423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75648">
                    <a:moveTo>
                      <a:pt x="68277" y="-670779"/>
                    </a:moveTo>
                    <a:lnTo>
                      <a:pt x="607376" y="-670779"/>
                    </a:lnTo>
                    <a:cubicBezTo>
                      <a:pt x="645085" y="-670779"/>
                      <a:pt x="675649" y="-640430"/>
                      <a:pt x="675649" y="-602999"/>
                    </a:cubicBezTo>
                    <a:lnTo>
                      <a:pt x="675649" y="-67787"/>
                    </a:lnTo>
                    <a:cubicBezTo>
                      <a:pt x="675649" y="-30348"/>
                      <a:pt x="645085" y="0"/>
                      <a:pt x="607376" y="0"/>
                    </a:cubicBezTo>
                    <a:lnTo>
                      <a:pt x="68277" y="0"/>
                    </a:lnTo>
                    <a:cubicBezTo>
                      <a:pt x="30568" y="0"/>
                      <a:pt x="0" y="-30348"/>
                      <a:pt x="0" y="-67787"/>
                    </a:cubicBezTo>
                    <a:lnTo>
                      <a:pt x="0" y="-602999"/>
                    </a:lnTo>
                    <a:cubicBezTo>
                      <a:pt x="0" y="-640430"/>
                      <a:pt x="30568" y="-670779"/>
                      <a:pt x="68277" y="-670779"/>
                    </a:cubicBezTo>
                    <a:close/>
                    <a:moveTo>
                      <a:pt x="288578" y="-62661"/>
                    </a:moveTo>
                    <a:lnTo>
                      <a:pt x="288578" y="-180837"/>
                    </a:lnTo>
                    <a:lnTo>
                      <a:pt x="265339" y="-180837"/>
                    </a:lnTo>
                    <a:lnTo>
                      <a:pt x="265339" y="-62661"/>
                    </a:lnTo>
                    <a:close/>
                    <a:moveTo>
                      <a:pt x="446581" y="-62661"/>
                    </a:moveTo>
                    <a:lnTo>
                      <a:pt x="446581" y="-83242"/>
                    </a:lnTo>
                    <a:lnTo>
                      <a:pt x="391411" y="-83242"/>
                    </a:lnTo>
                    <a:lnTo>
                      <a:pt x="391411" y="-111956"/>
                    </a:lnTo>
                    <a:lnTo>
                      <a:pt x="438388" y="-111956"/>
                    </a:lnTo>
                    <a:lnTo>
                      <a:pt x="438388" y="-132540"/>
                    </a:lnTo>
                    <a:lnTo>
                      <a:pt x="391411" y="-132540"/>
                    </a:lnTo>
                    <a:lnTo>
                      <a:pt x="391411" y="-160254"/>
                    </a:lnTo>
                    <a:lnTo>
                      <a:pt x="446581" y="-160254"/>
                    </a:lnTo>
                    <a:lnTo>
                      <a:pt x="446581" y="-180837"/>
                    </a:lnTo>
                    <a:lnTo>
                      <a:pt x="368174" y="-180837"/>
                    </a:lnTo>
                    <a:lnTo>
                      <a:pt x="368174" y="-62661"/>
                    </a:lnTo>
                    <a:close/>
                    <a:moveTo>
                      <a:pt x="611431" y="-62661"/>
                    </a:moveTo>
                    <a:lnTo>
                      <a:pt x="611431" y="-180837"/>
                    </a:lnTo>
                    <a:lnTo>
                      <a:pt x="588194" y="-180837"/>
                    </a:lnTo>
                    <a:lnTo>
                      <a:pt x="588194" y="-108471"/>
                    </a:lnTo>
                    <a:lnTo>
                      <a:pt x="541051" y="-180837"/>
                    </a:lnTo>
                    <a:lnTo>
                      <a:pt x="520319" y="-180837"/>
                    </a:lnTo>
                    <a:lnTo>
                      <a:pt x="520319" y="-62661"/>
                    </a:lnTo>
                    <a:lnTo>
                      <a:pt x="543558" y="-62661"/>
                    </a:lnTo>
                    <a:lnTo>
                      <a:pt x="543558" y="-135194"/>
                    </a:lnTo>
                    <a:lnTo>
                      <a:pt x="590700" y="-62661"/>
                    </a:lnTo>
                    <a:close/>
                    <a:moveTo>
                      <a:pt x="203723" y="-180837"/>
                    </a:moveTo>
                    <a:lnTo>
                      <a:pt x="179481" y="-180837"/>
                    </a:lnTo>
                    <a:lnTo>
                      <a:pt x="160924" y="-106311"/>
                    </a:lnTo>
                    <a:lnTo>
                      <a:pt x="139192" y="-180837"/>
                    </a:lnTo>
                    <a:lnTo>
                      <a:pt x="121809" y="-180837"/>
                    </a:lnTo>
                    <a:lnTo>
                      <a:pt x="100074" y="-106311"/>
                    </a:lnTo>
                    <a:lnTo>
                      <a:pt x="81686" y="-180837"/>
                    </a:lnTo>
                    <a:lnTo>
                      <a:pt x="57444" y="-180837"/>
                    </a:lnTo>
                    <a:lnTo>
                      <a:pt x="89209" y="-62661"/>
                    </a:lnTo>
                    <a:lnTo>
                      <a:pt x="108600" y="-62661"/>
                    </a:lnTo>
                    <a:lnTo>
                      <a:pt x="130501" y="-134367"/>
                    </a:lnTo>
                    <a:lnTo>
                      <a:pt x="152401" y="-62661"/>
                    </a:lnTo>
                    <a:lnTo>
                      <a:pt x="171792" y="-62661"/>
                    </a:lnTo>
                    <a:close/>
                    <a:moveTo>
                      <a:pt x="143397" y="-272618"/>
                    </a:moveTo>
                    <a:lnTo>
                      <a:pt x="143397" y="-510863"/>
                    </a:lnTo>
                    <a:lnTo>
                      <a:pt x="215612" y="-510863"/>
                    </a:lnTo>
                    <a:lnTo>
                      <a:pt x="215612" y="-272618"/>
                    </a:lnTo>
                    <a:close/>
                    <a:moveTo>
                      <a:pt x="52000" y="-602370"/>
                    </a:moveTo>
                    <a:lnTo>
                      <a:pt x="304589" y="-602370"/>
                    </a:lnTo>
                    <a:lnTo>
                      <a:pt x="304589" y="-530678"/>
                    </a:lnTo>
                    <a:lnTo>
                      <a:pt x="52000" y="-530678"/>
                    </a:lnTo>
                    <a:close/>
                    <a:moveTo>
                      <a:pt x="466060" y="-269680"/>
                    </a:moveTo>
                    <a:lnTo>
                      <a:pt x="462238" y="-270001"/>
                    </a:lnTo>
                    <a:cubicBezTo>
                      <a:pt x="394538" y="-277019"/>
                      <a:pt x="342189" y="-333810"/>
                      <a:pt x="342189" y="-402881"/>
                    </a:cubicBezTo>
                    <a:lnTo>
                      <a:pt x="342189" y="-602370"/>
                    </a:lnTo>
                    <a:lnTo>
                      <a:pt x="415377" y="-602370"/>
                    </a:lnTo>
                    <a:lnTo>
                      <a:pt x="415261" y="-404651"/>
                    </a:lnTo>
                    <a:cubicBezTo>
                      <a:pt x="415261" y="-375735"/>
                      <a:pt x="435513" y="-349728"/>
                      <a:pt x="462690" y="-342883"/>
                    </a:cubicBezTo>
                    <a:cubicBezTo>
                      <a:pt x="463884" y="-342599"/>
                      <a:pt x="464811" y="-342407"/>
                      <a:pt x="466034" y="-342193"/>
                    </a:cubicBezTo>
                    <a:close/>
                    <a:moveTo>
                      <a:pt x="487973" y="-342300"/>
                    </a:moveTo>
                    <a:cubicBezTo>
                      <a:pt x="489072" y="-342499"/>
                      <a:pt x="489888" y="-342629"/>
                      <a:pt x="490958" y="-342883"/>
                    </a:cubicBezTo>
                    <a:cubicBezTo>
                      <a:pt x="518143" y="-349728"/>
                      <a:pt x="538398" y="-375735"/>
                      <a:pt x="538398" y="-404651"/>
                    </a:cubicBezTo>
                    <a:lnTo>
                      <a:pt x="537774" y="-602370"/>
                    </a:lnTo>
                    <a:lnTo>
                      <a:pt x="611431" y="-602370"/>
                    </a:lnTo>
                    <a:lnTo>
                      <a:pt x="611431" y="-403611"/>
                    </a:lnTo>
                    <a:cubicBezTo>
                      <a:pt x="611502" y="-334540"/>
                      <a:pt x="558666" y="-277096"/>
                      <a:pt x="490958" y="-269994"/>
                    </a:cubicBezTo>
                    <a:lnTo>
                      <a:pt x="487986" y="-269691"/>
                    </a:lnTo>
                    <a:lnTo>
                      <a:pt x="487973" y="-342300"/>
                    </a:lnTo>
                  </a:path>
                </a:pathLst>
              </a:custGeom>
              <a:solidFill>
                <a:srgbClr val="FFFFFF"/>
              </a:solidFill>
              <a:ln w="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EFBDC55-76AC-47B9-B257-36B16E19A3E2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5" name="Rechteck: abgerundete Ecken 24">
                  <a:extLst>
                    <a:ext uri="{FF2B5EF4-FFF2-40B4-BE49-F238E27FC236}">
                      <a16:creationId xmlns:a16="http://schemas.microsoft.com/office/drawing/2014/main" id="{AD52D81C-1882-4BF9-B2A9-2722BCF743CB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E5A3B9E3-DC1F-4B18-8F82-956716A99CB4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8" name="Grafik 37">
                    <a:extLst>
                      <a:ext uri="{FF2B5EF4-FFF2-40B4-BE49-F238E27FC236}">
                        <a16:creationId xmlns:a16="http://schemas.microsoft.com/office/drawing/2014/main" id="{9C319ADB-0E16-49B1-8256-5C0688EB0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D4363EF-7C1E-4144-A0D2-0AB77C602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1056402" y="271201"/>
                <a:ext cx="681912" cy="680597"/>
                <a:chOff x="970677" y="271201"/>
                <a:chExt cx="681912" cy="680597"/>
              </a:xfrm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970677" y="271201"/>
                  <a:ext cx="681912" cy="680597"/>
                </a:xfrm>
                <a:prstGeom prst="roundRect">
                  <a:avLst>
                    <a:gd name="adj" fmla="val 127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579" t="6864" r="73592" b="7828"/>
                <a:stretch/>
              </p:blipFill>
              <p:spPr>
                <a:xfrm>
                  <a:off x="1037007" y="330047"/>
                  <a:ext cx="548287" cy="566787"/>
                </a:xfrm>
                <a:prstGeom prst="rect">
                  <a:avLst/>
                </a:prstGeom>
              </p:spPr>
            </p:pic>
          </p:grpSp>
        </p:grp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1693090" y="332094"/>
              <a:ext cx="8464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 err="1">
                  <a:solidFill>
                    <a:schemeClr val="bg1"/>
                  </a:solidFill>
                </a:rPr>
                <a:t>Current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developments</a:t>
              </a:r>
              <a:r>
                <a:rPr lang="de-AT" sz="3200" dirty="0">
                  <a:solidFill>
                    <a:schemeClr val="bg1"/>
                  </a:solidFill>
                </a:rPr>
                <a:t> + </a:t>
              </a:r>
              <a:r>
                <a:rPr lang="de-AT" sz="3200" dirty="0" err="1">
                  <a:solidFill>
                    <a:schemeClr val="bg1"/>
                  </a:solidFill>
                </a:rPr>
                <a:t>key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goals</a:t>
              </a:r>
              <a:r>
                <a:rPr lang="de-AT" sz="3200" dirty="0">
                  <a:solidFill>
                    <a:schemeClr val="bg1"/>
                  </a:solidFill>
                </a:rPr>
                <a:t> </a:t>
              </a:r>
              <a:r>
                <a:rPr lang="de-AT" sz="3200" dirty="0" err="1">
                  <a:solidFill>
                    <a:schemeClr val="bg1"/>
                  </a:solidFill>
                </a:rPr>
                <a:t>for</a:t>
              </a:r>
              <a:r>
                <a:rPr lang="de-AT" sz="3200" dirty="0">
                  <a:solidFill>
                    <a:schemeClr val="bg1"/>
                  </a:solidFill>
                </a:rPr>
                <a:t> SP-D</a:t>
              </a:r>
            </a:p>
          </p:txBody>
        </p:sp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B1C0E1D1-A48A-47BF-8472-5A07864C9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4036" y="1362500"/>
            <a:ext cx="2882127" cy="173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8</a:t>
            </a:fld>
            <a:endParaRPr lang="de-AT" dirty="0"/>
          </a:p>
        </p:txBody>
      </p:sp>
      <p:sp>
        <p:nvSpPr>
          <p:cNvPr id="37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" y="6422482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2A70B5E4-BE50-4A04-95F0-FF88BA1F8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28" y="3253614"/>
            <a:ext cx="11410544" cy="375411"/>
          </a:xfrm>
        </p:spPr>
        <p:txBody>
          <a:bodyPr>
            <a:normAutofit fontScale="92500" lnSpcReduction="10000"/>
          </a:bodyPr>
          <a:lstStyle/>
          <a:p>
            <a:pPr marL="0" lvl="1" indent="0" algn="ctr">
              <a:buNone/>
            </a:pPr>
            <a:r>
              <a:rPr lang="de-AT" dirty="0"/>
              <a:t>Backup </a:t>
            </a:r>
            <a:r>
              <a:rPr lang="de-AT" dirty="0" err="1"/>
              <a:t>slides</a:t>
            </a:r>
            <a:endParaRPr lang="en-US" b="1" dirty="0"/>
          </a:p>
          <a:p>
            <a:pPr marL="0" lvl="1" indent="0">
              <a:buNone/>
            </a:pPr>
            <a:endParaRPr lang="de-AT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3358892" y="317934"/>
              <a:ext cx="54742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>
                  <a:solidFill>
                    <a:schemeClr val="bg1"/>
                  </a:solidFill>
                </a:rPr>
                <a:t>Outline</a:t>
              </a:r>
            </a:p>
          </p:txBody>
        </p:sp>
        <p:grpSp>
          <p:nvGrpSpPr>
            <p:cNvPr id="24" name="Gruppieren 23"/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pic>
            <p:nvPicPr>
              <p:cNvPr id="25" name="Grafik 24">
                <a:extLst>
                  <a:ext uri="{FF2B5EF4-FFF2-40B4-BE49-F238E27FC236}">
                    <a16:creationId xmlns:a16="http://schemas.microsoft.com/office/drawing/2014/main" id="{460543EF-AD61-4829-B26F-89BF1077F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273050" y="249815"/>
                <a:ext cx="660400" cy="652894"/>
              </a:xfrm>
              <a:prstGeom prst="rect">
                <a:avLst/>
              </a:prstGeom>
            </p:spPr>
          </p:pic>
          <p:sp>
            <p:nvSpPr>
              <p:cNvPr id="26" name="Titel 1">
                <a:extLst>
                  <a:ext uri="{FF2B5EF4-FFF2-40B4-BE49-F238E27FC236}">
                    <a16:creationId xmlns:a16="http://schemas.microsoft.com/office/drawing/2014/main" id="{A32EB49E-2556-4018-87E6-BF1AC93255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6900" y="171449"/>
                <a:ext cx="8458200" cy="809625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975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de-AT" sz="4400" b="1" dirty="0">
                    <a:solidFill>
                      <a:schemeClr val="bg1"/>
                    </a:solidFill>
                  </a:rPr>
                  <a:t>Diploma Thesis</a:t>
                </a:r>
              </a:p>
            </p:txBody>
          </p:sp>
          <p:sp>
            <p:nvSpPr>
              <p:cNvPr id="28" name="Freihandform: Form 5">
                <a:extLst>
                  <a:ext uri="{FF2B5EF4-FFF2-40B4-BE49-F238E27FC236}">
                    <a16:creationId xmlns:a16="http://schemas.microsoft.com/office/drawing/2014/main" id="{A7E76DE0-0D9F-4708-9483-611F03A86BC4}"/>
                  </a:ext>
                </a:extLst>
              </p:cNvPr>
              <p:cNvSpPr/>
              <p:nvPr/>
            </p:nvSpPr>
            <p:spPr>
              <a:xfrm>
                <a:off x="319238" y="33602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1 w 11576460"/>
                  <a:gd name="connsiteY1" fmla="*/ 0 h 606875"/>
                  <a:gd name="connsiteX2" fmla="*/ 11576461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1" y="0"/>
                    </a:lnTo>
                    <a:lnTo>
                      <a:pt x="11576461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noFill/>
              <a:ln w="266394" cap="flat">
                <a:solidFill>
                  <a:srgbClr val="00000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29" name="Freihandform: Form 8">
                <a:extLst>
                  <a:ext uri="{FF2B5EF4-FFF2-40B4-BE49-F238E27FC236}">
                    <a16:creationId xmlns:a16="http://schemas.microsoft.com/office/drawing/2014/main" id="{33997B12-ABF1-4466-A17A-37FA75A0CF11}"/>
                  </a:ext>
                </a:extLst>
              </p:cNvPr>
              <p:cNvSpPr/>
              <p:nvPr/>
            </p:nvSpPr>
            <p:spPr>
              <a:xfrm>
                <a:off x="295121" y="313117"/>
                <a:ext cx="11576460" cy="606875"/>
              </a:xfrm>
              <a:custGeom>
                <a:avLst/>
                <a:gdLst>
                  <a:gd name="connsiteX0" fmla="*/ 0 w 11576460"/>
                  <a:gd name="connsiteY0" fmla="*/ 0 h 606875"/>
                  <a:gd name="connsiteX1" fmla="*/ 11576460 w 11576460"/>
                  <a:gd name="connsiteY1" fmla="*/ 0 h 606875"/>
                  <a:gd name="connsiteX2" fmla="*/ 11576460 w 11576460"/>
                  <a:gd name="connsiteY2" fmla="*/ 606875 h 606875"/>
                  <a:gd name="connsiteX3" fmla="*/ 0 w 11576460"/>
                  <a:gd name="connsiteY3" fmla="*/ 606875 h 60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76460" h="606875">
                    <a:moveTo>
                      <a:pt x="0" y="0"/>
                    </a:moveTo>
                    <a:lnTo>
                      <a:pt x="11576460" y="0"/>
                    </a:lnTo>
                    <a:lnTo>
                      <a:pt x="11576460" y="606875"/>
                    </a:lnTo>
                    <a:lnTo>
                      <a:pt x="0" y="606875"/>
                    </a:lnTo>
                    <a:close/>
                  </a:path>
                </a:pathLst>
              </a:custGeom>
              <a:solidFill>
                <a:srgbClr val="006699"/>
              </a:solidFill>
              <a:ln w="266392" cap="flat">
                <a:solidFill>
                  <a:srgbClr val="00669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sp>
            <p:nvSpPr>
              <p:cNvPr id="30" name="Freihandform: Form 11">
                <a:extLst>
                  <a:ext uri="{FF2B5EF4-FFF2-40B4-BE49-F238E27FC236}">
                    <a16:creationId xmlns:a16="http://schemas.microsoft.com/office/drawing/2014/main" id="{48C09BCE-E2E0-4A81-A504-AEDDE50A13F7}"/>
                  </a:ext>
                </a:extLst>
              </p:cNvPr>
              <p:cNvSpPr/>
              <p:nvPr/>
            </p:nvSpPr>
            <p:spPr>
              <a:xfrm>
                <a:off x="272957" y="951798"/>
                <a:ext cx="675648" cy="0"/>
              </a:xfrm>
              <a:custGeom>
                <a:avLst/>
                <a:gdLst>
                  <a:gd name="connsiteX0" fmla="*/ 68277 w 675648"/>
                  <a:gd name="connsiteY0" fmla="*/ -670779 h 0"/>
                  <a:gd name="connsiteX1" fmla="*/ 607376 w 675648"/>
                  <a:gd name="connsiteY1" fmla="*/ -670779 h 0"/>
                  <a:gd name="connsiteX2" fmla="*/ 675649 w 675648"/>
                  <a:gd name="connsiteY2" fmla="*/ -602999 h 0"/>
                  <a:gd name="connsiteX3" fmla="*/ 675649 w 675648"/>
                  <a:gd name="connsiteY3" fmla="*/ -67787 h 0"/>
                  <a:gd name="connsiteX4" fmla="*/ 607376 w 675648"/>
                  <a:gd name="connsiteY4" fmla="*/ 0 h 0"/>
                  <a:gd name="connsiteX5" fmla="*/ 68277 w 675648"/>
                  <a:gd name="connsiteY5" fmla="*/ 0 h 0"/>
                  <a:gd name="connsiteX6" fmla="*/ 0 w 675648"/>
                  <a:gd name="connsiteY6" fmla="*/ -67787 h 0"/>
                  <a:gd name="connsiteX7" fmla="*/ 0 w 675648"/>
                  <a:gd name="connsiteY7" fmla="*/ -602999 h 0"/>
                  <a:gd name="connsiteX8" fmla="*/ 68277 w 675648"/>
                  <a:gd name="connsiteY8" fmla="*/ -670779 h 0"/>
                  <a:gd name="connsiteX9" fmla="*/ 288578 w 675648"/>
                  <a:gd name="connsiteY9" fmla="*/ -62661 h 0"/>
                  <a:gd name="connsiteX10" fmla="*/ 288578 w 675648"/>
                  <a:gd name="connsiteY10" fmla="*/ -180837 h 0"/>
                  <a:gd name="connsiteX11" fmla="*/ 265339 w 675648"/>
                  <a:gd name="connsiteY11" fmla="*/ -180837 h 0"/>
                  <a:gd name="connsiteX12" fmla="*/ 265339 w 675648"/>
                  <a:gd name="connsiteY12" fmla="*/ -62661 h 0"/>
                  <a:gd name="connsiteX13" fmla="*/ 446581 w 675648"/>
                  <a:gd name="connsiteY13" fmla="*/ -62661 h 0"/>
                  <a:gd name="connsiteX14" fmla="*/ 446581 w 675648"/>
                  <a:gd name="connsiteY14" fmla="*/ -83242 h 0"/>
                  <a:gd name="connsiteX15" fmla="*/ 391411 w 675648"/>
                  <a:gd name="connsiteY15" fmla="*/ -83242 h 0"/>
                  <a:gd name="connsiteX16" fmla="*/ 391411 w 675648"/>
                  <a:gd name="connsiteY16" fmla="*/ -111956 h 0"/>
                  <a:gd name="connsiteX17" fmla="*/ 438388 w 675648"/>
                  <a:gd name="connsiteY17" fmla="*/ -111956 h 0"/>
                  <a:gd name="connsiteX18" fmla="*/ 438388 w 675648"/>
                  <a:gd name="connsiteY18" fmla="*/ -132540 h 0"/>
                  <a:gd name="connsiteX19" fmla="*/ 391411 w 675648"/>
                  <a:gd name="connsiteY19" fmla="*/ -132540 h 0"/>
                  <a:gd name="connsiteX20" fmla="*/ 391411 w 675648"/>
                  <a:gd name="connsiteY20" fmla="*/ -160254 h 0"/>
                  <a:gd name="connsiteX21" fmla="*/ 446581 w 675648"/>
                  <a:gd name="connsiteY21" fmla="*/ -160254 h 0"/>
                  <a:gd name="connsiteX22" fmla="*/ 446581 w 675648"/>
                  <a:gd name="connsiteY22" fmla="*/ -180837 h 0"/>
                  <a:gd name="connsiteX23" fmla="*/ 368174 w 675648"/>
                  <a:gd name="connsiteY23" fmla="*/ -180837 h 0"/>
                  <a:gd name="connsiteX24" fmla="*/ 368174 w 675648"/>
                  <a:gd name="connsiteY24" fmla="*/ -62661 h 0"/>
                  <a:gd name="connsiteX25" fmla="*/ 611431 w 675648"/>
                  <a:gd name="connsiteY25" fmla="*/ -62661 h 0"/>
                  <a:gd name="connsiteX26" fmla="*/ 611431 w 675648"/>
                  <a:gd name="connsiteY26" fmla="*/ -180837 h 0"/>
                  <a:gd name="connsiteX27" fmla="*/ 588194 w 675648"/>
                  <a:gd name="connsiteY27" fmla="*/ -180837 h 0"/>
                  <a:gd name="connsiteX28" fmla="*/ 588194 w 675648"/>
                  <a:gd name="connsiteY28" fmla="*/ -108471 h 0"/>
                  <a:gd name="connsiteX29" fmla="*/ 541051 w 675648"/>
                  <a:gd name="connsiteY29" fmla="*/ -180837 h 0"/>
                  <a:gd name="connsiteX30" fmla="*/ 520319 w 675648"/>
                  <a:gd name="connsiteY30" fmla="*/ -180837 h 0"/>
                  <a:gd name="connsiteX31" fmla="*/ 520319 w 675648"/>
                  <a:gd name="connsiteY31" fmla="*/ -62661 h 0"/>
                  <a:gd name="connsiteX32" fmla="*/ 543558 w 675648"/>
                  <a:gd name="connsiteY32" fmla="*/ -62661 h 0"/>
                  <a:gd name="connsiteX33" fmla="*/ 543558 w 675648"/>
                  <a:gd name="connsiteY33" fmla="*/ -135194 h 0"/>
                  <a:gd name="connsiteX34" fmla="*/ 590700 w 675648"/>
                  <a:gd name="connsiteY34" fmla="*/ -62661 h 0"/>
                  <a:gd name="connsiteX35" fmla="*/ 203723 w 675648"/>
                  <a:gd name="connsiteY35" fmla="*/ -180837 h 0"/>
                  <a:gd name="connsiteX36" fmla="*/ 179481 w 675648"/>
                  <a:gd name="connsiteY36" fmla="*/ -180837 h 0"/>
                  <a:gd name="connsiteX37" fmla="*/ 160924 w 675648"/>
                  <a:gd name="connsiteY37" fmla="*/ -106311 h 0"/>
                  <a:gd name="connsiteX38" fmla="*/ 139192 w 675648"/>
                  <a:gd name="connsiteY38" fmla="*/ -180837 h 0"/>
                  <a:gd name="connsiteX39" fmla="*/ 121809 w 675648"/>
                  <a:gd name="connsiteY39" fmla="*/ -180837 h 0"/>
                  <a:gd name="connsiteX40" fmla="*/ 100074 w 675648"/>
                  <a:gd name="connsiteY40" fmla="*/ -106311 h 0"/>
                  <a:gd name="connsiteX41" fmla="*/ 81686 w 675648"/>
                  <a:gd name="connsiteY41" fmla="*/ -180837 h 0"/>
                  <a:gd name="connsiteX42" fmla="*/ 57444 w 675648"/>
                  <a:gd name="connsiteY42" fmla="*/ -180837 h 0"/>
                  <a:gd name="connsiteX43" fmla="*/ 89209 w 675648"/>
                  <a:gd name="connsiteY43" fmla="*/ -62661 h 0"/>
                  <a:gd name="connsiteX44" fmla="*/ 108600 w 675648"/>
                  <a:gd name="connsiteY44" fmla="*/ -62661 h 0"/>
                  <a:gd name="connsiteX45" fmla="*/ 130501 w 675648"/>
                  <a:gd name="connsiteY45" fmla="*/ -134367 h 0"/>
                  <a:gd name="connsiteX46" fmla="*/ 152401 w 675648"/>
                  <a:gd name="connsiteY46" fmla="*/ -62661 h 0"/>
                  <a:gd name="connsiteX47" fmla="*/ 171792 w 675648"/>
                  <a:gd name="connsiteY47" fmla="*/ -62661 h 0"/>
                  <a:gd name="connsiteX48" fmla="*/ 143397 w 675648"/>
                  <a:gd name="connsiteY48" fmla="*/ -272618 h 0"/>
                  <a:gd name="connsiteX49" fmla="*/ 143397 w 675648"/>
                  <a:gd name="connsiteY49" fmla="*/ -510863 h 0"/>
                  <a:gd name="connsiteX50" fmla="*/ 215612 w 675648"/>
                  <a:gd name="connsiteY50" fmla="*/ -510863 h 0"/>
                  <a:gd name="connsiteX51" fmla="*/ 215612 w 675648"/>
                  <a:gd name="connsiteY51" fmla="*/ -272618 h 0"/>
                  <a:gd name="connsiteX52" fmla="*/ 52000 w 675648"/>
                  <a:gd name="connsiteY52" fmla="*/ -602370 h 0"/>
                  <a:gd name="connsiteX53" fmla="*/ 304589 w 675648"/>
                  <a:gd name="connsiteY53" fmla="*/ -602370 h 0"/>
                  <a:gd name="connsiteX54" fmla="*/ 304589 w 675648"/>
                  <a:gd name="connsiteY54" fmla="*/ -530678 h 0"/>
                  <a:gd name="connsiteX55" fmla="*/ 52000 w 675648"/>
                  <a:gd name="connsiteY55" fmla="*/ -530678 h 0"/>
                  <a:gd name="connsiteX56" fmla="*/ 466060 w 675648"/>
                  <a:gd name="connsiteY56" fmla="*/ -269680 h 0"/>
                  <a:gd name="connsiteX57" fmla="*/ 462238 w 675648"/>
                  <a:gd name="connsiteY57" fmla="*/ -270001 h 0"/>
                  <a:gd name="connsiteX58" fmla="*/ 342189 w 675648"/>
                  <a:gd name="connsiteY58" fmla="*/ -402881 h 0"/>
                  <a:gd name="connsiteX59" fmla="*/ 342189 w 675648"/>
                  <a:gd name="connsiteY59" fmla="*/ -602370 h 0"/>
                  <a:gd name="connsiteX60" fmla="*/ 415377 w 675648"/>
                  <a:gd name="connsiteY60" fmla="*/ -602370 h 0"/>
                  <a:gd name="connsiteX61" fmla="*/ 415261 w 675648"/>
                  <a:gd name="connsiteY61" fmla="*/ -404651 h 0"/>
                  <a:gd name="connsiteX62" fmla="*/ 462690 w 675648"/>
                  <a:gd name="connsiteY62" fmla="*/ -342883 h 0"/>
                  <a:gd name="connsiteX63" fmla="*/ 466034 w 675648"/>
                  <a:gd name="connsiteY63" fmla="*/ -342193 h 0"/>
                  <a:gd name="connsiteX64" fmla="*/ 487973 w 675648"/>
                  <a:gd name="connsiteY64" fmla="*/ -342300 h 0"/>
                  <a:gd name="connsiteX65" fmla="*/ 490958 w 675648"/>
                  <a:gd name="connsiteY65" fmla="*/ -342883 h 0"/>
                  <a:gd name="connsiteX66" fmla="*/ 538398 w 675648"/>
                  <a:gd name="connsiteY66" fmla="*/ -404651 h 0"/>
                  <a:gd name="connsiteX67" fmla="*/ 537774 w 675648"/>
                  <a:gd name="connsiteY67" fmla="*/ -602370 h 0"/>
                  <a:gd name="connsiteX68" fmla="*/ 611431 w 675648"/>
                  <a:gd name="connsiteY68" fmla="*/ -602370 h 0"/>
                  <a:gd name="connsiteX69" fmla="*/ 611431 w 675648"/>
                  <a:gd name="connsiteY69" fmla="*/ -403611 h 0"/>
                  <a:gd name="connsiteX70" fmla="*/ 490958 w 675648"/>
                  <a:gd name="connsiteY70" fmla="*/ -269994 h 0"/>
                  <a:gd name="connsiteX71" fmla="*/ 487986 w 675648"/>
                  <a:gd name="connsiteY71" fmla="*/ -269691 h 0"/>
                  <a:gd name="connsiteX72" fmla="*/ 487973 w 675648"/>
                  <a:gd name="connsiteY72" fmla="*/ -34230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675648">
                    <a:moveTo>
                      <a:pt x="68277" y="-670779"/>
                    </a:moveTo>
                    <a:lnTo>
                      <a:pt x="607376" y="-670779"/>
                    </a:lnTo>
                    <a:cubicBezTo>
                      <a:pt x="645085" y="-670779"/>
                      <a:pt x="675649" y="-640430"/>
                      <a:pt x="675649" y="-602999"/>
                    </a:cubicBezTo>
                    <a:lnTo>
                      <a:pt x="675649" y="-67787"/>
                    </a:lnTo>
                    <a:cubicBezTo>
                      <a:pt x="675649" y="-30348"/>
                      <a:pt x="645085" y="0"/>
                      <a:pt x="607376" y="0"/>
                    </a:cubicBezTo>
                    <a:lnTo>
                      <a:pt x="68277" y="0"/>
                    </a:lnTo>
                    <a:cubicBezTo>
                      <a:pt x="30568" y="0"/>
                      <a:pt x="0" y="-30348"/>
                      <a:pt x="0" y="-67787"/>
                    </a:cubicBezTo>
                    <a:lnTo>
                      <a:pt x="0" y="-602999"/>
                    </a:lnTo>
                    <a:cubicBezTo>
                      <a:pt x="0" y="-640430"/>
                      <a:pt x="30568" y="-670779"/>
                      <a:pt x="68277" y="-670779"/>
                    </a:cubicBezTo>
                    <a:close/>
                    <a:moveTo>
                      <a:pt x="288578" y="-62661"/>
                    </a:moveTo>
                    <a:lnTo>
                      <a:pt x="288578" y="-180837"/>
                    </a:lnTo>
                    <a:lnTo>
                      <a:pt x="265339" y="-180837"/>
                    </a:lnTo>
                    <a:lnTo>
                      <a:pt x="265339" y="-62661"/>
                    </a:lnTo>
                    <a:close/>
                    <a:moveTo>
                      <a:pt x="446581" y="-62661"/>
                    </a:moveTo>
                    <a:lnTo>
                      <a:pt x="446581" y="-83242"/>
                    </a:lnTo>
                    <a:lnTo>
                      <a:pt x="391411" y="-83242"/>
                    </a:lnTo>
                    <a:lnTo>
                      <a:pt x="391411" y="-111956"/>
                    </a:lnTo>
                    <a:lnTo>
                      <a:pt x="438388" y="-111956"/>
                    </a:lnTo>
                    <a:lnTo>
                      <a:pt x="438388" y="-132540"/>
                    </a:lnTo>
                    <a:lnTo>
                      <a:pt x="391411" y="-132540"/>
                    </a:lnTo>
                    <a:lnTo>
                      <a:pt x="391411" y="-160254"/>
                    </a:lnTo>
                    <a:lnTo>
                      <a:pt x="446581" y="-160254"/>
                    </a:lnTo>
                    <a:lnTo>
                      <a:pt x="446581" y="-180837"/>
                    </a:lnTo>
                    <a:lnTo>
                      <a:pt x="368174" y="-180837"/>
                    </a:lnTo>
                    <a:lnTo>
                      <a:pt x="368174" y="-62661"/>
                    </a:lnTo>
                    <a:close/>
                    <a:moveTo>
                      <a:pt x="611431" y="-62661"/>
                    </a:moveTo>
                    <a:lnTo>
                      <a:pt x="611431" y="-180837"/>
                    </a:lnTo>
                    <a:lnTo>
                      <a:pt x="588194" y="-180837"/>
                    </a:lnTo>
                    <a:lnTo>
                      <a:pt x="588194" y="-108471"/>
                    </a:lnTo>
                    <a:lnTo>
                      <a:pt x="541051" y="-180837"/>
                    </a:lnTo>
                    <a:lnTo>
                      <a:pt x="520319" y="-180837"/>
                    </a:lnTo>
                    <a:lnTo>
                      <a:pt x="520319" y="-62661"/>
                    </a:lnTo>
                    <a:lnTo>
                      <a:pt x="543558" y="-62661"/>
                    </a:lnTo>
                    <a:lnTo>
                      <a:pt x="543558" y="-135194"/>
                    </a:lnTo>
                    <a:lnTo>
                      <a:pt x="590700" y="-62661"/>
                    </a:lnTo>
                    <a:close/>
                    <a:moveTo>
                      <a:pt x="203723" y="-180837"/>
                    </a:moveTo>
                    <a:lnTo>
                      <a:pt x="179481" y="-180837"/>
                    </a:lnTo>
                    <a:lnTo>
                      <a:pt x="160924" y="-106311"/>
                    </a:lnTo>
                    <a:lnTo>
                      <a:pt x="139192" y="-180837"/>
                    </a:lnTo>
                    <a:lnTo>
                      <a:pt x="121809" y="-180837"/>
                    </a:lnTo>
                    <a:lnTo>
                      <a:pt x="100074" y="-106311"/>
                    </a:lnTo>
                    <a:lnTo>
                      <a:pt x="81686" y="-180837"/>
                    </a:lnTo>
                    <a:lnTo>
                      <a:pt x="57444" y="-180837"/>
                    </a:lnTo>
                    <a:lnTo>
                      <a:pt x="89209" y="-62661"/>
                    </a:lnTo>
                    <a:lnTo>
                      <a:pt x="108600" y="-62661"/>
                    </a:lnTo>
                    <a:lnTo>
                      <a:pt x="130501" y="-134367"/>
                    </a:lnTo>
                    <a:lnTo>
                      <a:pt x="152401" y="-62661"/>
                    </a:lnTo>
                    <a:lnTo>
                      <a:pt x="171792" y="-62661"/>
                    </a:lnTo>
                    <a:close/>
                    <a:moveTo>
                      <a:pt x="143397" y="-272618"/>
                    </a:moveTo>
                    <a:lnTo>
                      <a:pt x="143397" y="-510863"/>
                    </a:lnTo>
                    <a:lnTo>
                      <a:pt x="215612" y="-510863"/>
                    </a:lnTo>
                    <a:lnTo>
                      <a:pt x="215612" y="-272618"/>
                    </a:lnTo>
                    <a:close/>
                    <a:moveTo>
                      <a:pt x="52000" y="-602370"/>
                    </a:moveTo>
                    <a:lnTo>
                      <a:pt x="304589" y="-602370"/>
                    </a:lnTo>
                    <a:lnTo>
                      <a:pt x="304589" y="-530678"/>
                    </a:lnTo>
                    <a:lnTo>
                      <a:pt x="52000" y="-530678"/>
                    </a:lnTo>
                    <a:close/>
                    <a:moveTo>
                      <a:pt x="466060" y="-269680"/>
                    </a:moveTo>
                    <a:lnTo>
                      <a:pt x="462238" y="-270001"/>
                    </a:lnTo>
                    <a:cubicBezTo>
                      <a:pt x="394538" y="-277019"/>
                      <a:pt x="342189" y="-333810"/>
                      <a:pt x="342189" y="-402881"/>
                    </a:cubicBezTo>
                    <a:lnTo>
                      <a:pt x="342189" y="-602370"/>
                    </a:lnTo>
                    <a:lnTo>
                      <a:pt x="415377" y="-602370"/>
                    </a:lnTo>
                    <a:lnTo>
                      <a:pt x="415261" y="-404651"/>
                    </a:lnTo>
                    <a:cubicBezTo>
                      <a:pt x="415261" y="-375735"/>
                      <a:pt x="435513" y="-349728"/>
                      <a:pt x="462690" y="-342883"/>
                    </a:cubicBezTo>
                    <a:cubicBezTo>
                      <a:pt x="463884" y="-342599"/>
                      <a:pt x="464811" y="-342407"/>
                      <a:pt x="466034" y="-342193"/>
                    </a:cubicBezTo>
                    <a:close/>
                    <a:moveTo>
                      <a:pt x="487973" y="-342300"/>
                    </a:moveTo>
                    <a:cubicBezTo>
                      <a:pt x="489072" y="-342499"/>
                      <a:pt x="489888" y="-342629"/>
                      <a:pt x="490958" y="-342883"/>
                    </a:cubicBezTo>
                    <a:cubicBezTo>
                      <a:pt x="518143" y="-349728"/>
                      <a:pt x="538398" y="-375735"/>
                      <a:pt x="538398" y="-404651"/>
                    </a:cubicBezTo>
                    <a:lnTo>
                      <a:pt x="537774" y="-602370"/>
                    </a:lnTo>
                    <a:lnTo>
                      <a:pt x="611431" y="-602370"/>
                    </a:lnTo>
                    <a:lnTo>
                      <a:pt x="611431" y="-403611"/>
                    </a:lnTo>
                    <a:cubicBezTo>
                      <a:pt x="611502" y="-334540"/>
                      <a:pt x="558666" y="-277096"/>
                      <a:pt x="490958" y="-269994"/>
                    </a:cubicBezTo>
                    <a:lnTo>
                      <a:pt x="487986" y="-269691"/>
                    </a:lnTo>
                    <a:lnTo>
                      <a:pt x="487973" y="-342300"/>
                    </a:lnTo>
                  </a:path>
                </a:pathLst>
              </a:custGeom>
              <a:solidFill>
                <a:srgbClr val="FFFFFF"/>
              </a:solidFill>
              <a:ln w="54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AT"/>
              </a:p>
            </p:txBody>
          </p:sp>
          <p:grpSp>
            <p:nvGrpSpPr>
              <p:cNvPr id="31" name="Gruppieren 30">
                <a:extLst>
                  <a:ext uri="{FF2B5EF4-FFF2-40B4-BE49-F238E27FC236}">
                    <a16:creationId xmlns:a16="http://schemas.microsoft.com/office/drawing/2014/main" id="{8EFBDC55-76AC-47B9-B257-36B16E19A3E2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35" name="Rechteck: abgerundete Ecken 24">
                  <a:extLst>
                    <a:ext uri="{FF2B5EF4-FFF2-40B4-BE49-F238E27FC236}">
                      <a16:creationId xmlns:a16="http://schemas.microsoft.com/office/drawing/2014/main" id="{AD52D81C-1882-4BF9-B2A9-2722BCF743CB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36" name="Gruppieren 35">
                  <a:extLst>
                    <a:ext uri="{FF2B5EF4-FFF2-40B4-BE49-F238E27FC236}">
                      <a16:creationId xmlns:a16="http://schemas.microsoft.com/office/drawing/2014/main" id="{E5A3B9E3-DC1F-4B18-8F82-956716A99CB4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38" name="Grafik 37">
                    <a:extLst>
                      <a:ext uri="{FF2B5EF4-FFF2-40B4-BE49-F238E27FC236}">
                        <a16:creationId xmlns:a16="http://schemas.microsoft.com/office/drawing/2014/main" id="{9C319ADB-0E16-49B1-8256-5C0688EB0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41" name="Textfeld 40">
                    <a:extLst>
                      <a:ext uri="{FF2B5EF4-FFF2-40B4-BE49-F238E27FC236}">
                        <a16:creationId xmlns:a16="http://schemas.microsoft.com/office/drawing/2014/main" id="{4D4363EF-7C1E-4144-A0D2-0AB77C6022C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  <p:grpSp>
            <p:nvGrpSpPr>
              <p:cNvPr id="32" name="Gruppieren 31"/>
              <p:cNvGrpSpPr/>
              <p:nvPr/>
            </p:nvGrpSpPr>
            <p:grpSpPr>
              <a:xfrm>
                <a:off x="1056402" y="271201"/>
                <a:ext cx="681912" cy="680597"/>
                <a:chOff x="970677" y="271201"/>
                <a:chExt cx="681912" cy="680597"/>
              </a:xfrm>
            </p:grpSpPr>
            <p:sp>
              <p:nvSpPr>
                <p:cNvPr id="33" name="Abgerundetes Rechteck 32"/>
                <p:cNvSpPr/>
                <p:nvPr/>
              </p:nvSpPr>
              <p:spPr>
                <a:xfrm>
                  <a:off x="970677" y="271201"/>
                  <a:ext cx="681912" cy="680597"/>
                </a:xfrm>
                <a:prstGeom prst="roundRect">
                  <a:avLst>
                    <a:gd name="adj" fmla="val 127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Grafik 3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3579" t="6864" r="73592" b="7828"/>
                <a:stretch/>
              </p:blipFill>
              <p:spPr>
                <a:xfrm>
                  <a:off x="1037007" y="330047"/>
                  <a:ext cx="548287" cy="56678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8179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7722BE57-CC07-47C3-8B7F-16C2F3A0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77" y="4039174"/>
            <a:ext cx="2320163" cy="232596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28" y="3017116"/>
            <a:ext cx="1884968" cy="563284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601980" y="1294809"/>
            <a:ext cx="6621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AT" dirty="0"/>
              <a:t>FC </a:t>
            </a:r>
            <a:r>
              <a:rPr lang="de-AT" dirty="0" err="1"/>
              <a:t>cup</a:t>
            </a:r>
            <a:r>
              <a:rPr lang="de-AT" dirty="0"/>
              <a:t> </a:t>
            </a:r>
            <a:r>
              <a:rPr lang="de-AT" dirty="0" err="1"/>
              <a:t>measurement</a:t>
            </a:r>
            <a:r>
              <a:rPr lang="de-AT" dirty="0"/>
              <a:t> </a:t>
            </a:r>
            <a:r>
              <a:rPr lang="de-AT" dirty="0" err="1"/>
              <a:t>before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after </a:t>
            </a:r>
            <a:r>
              <a:rPr lang="de-AT" dirty="0" err="1"/>
              <a:t>experiment</a:t>
            </a:r>
            <a:endParaRPr lang="de-AT" dirty="0"/>
          </a:p>
          <a:p>
            <a:pPr marL="342900" indent="-342900">
              <a:buFont typeface="+mj-lt"/>
              <a:buAutoNum type="arabicPeriod"/>
            </a:pPr>
            <a:r>
              <a:rPr lang="de-AT" dirty="0"/>
              <a:t>Initial Ar </a:t>
            </a:r>
            <a:r>
              <a:rPr lang="de-AT" dirty="0" err="1"/>
              <a:t>cleaning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target</a:t>
            </a:r>
            <a:endParaRPr lang="de-AT" dirty="0"/>
          </a:p>
          <a:p>
            <a:pPr marL="342900" indent="-342900">
              <a:buFont typeface="+mj-lt"/>
              <a:buAutoNum type="arabicPeriod"/>
            </a:pPr>
            <a:r>
              <a:rPr lang="de-AT" dirty="0" err="1"/>
              <a:t>Record</a:t>
            </a:r>
            <a:r>
              <a:rPr lang="de-AT" dirty="0"/>
              <a:t> QCM </a:t>
            </a:r>
            <a:r>
              <a:rPr lang="de-AT" dirty="0" err="1"/>
              <a:t>resonance</a:t>
            </a:r>
            <a:r>
              <a:rPr lang="de-AT" dirty="0"/>
              <a:t> </a:t>
            </a:r>
            <a:r>
              <a:rPr lang="de-AT" dirty="0" err="1"/>
              <a:t>frequency</a:t>
            </a:r>
            <a:r>
              <a:rPr lang="de-AT" dirty="0"/>
              <a:t> </a:t>
            </a:r>
            <a:r>
              <a:rPr lang="de-AT" dirty="0" err="1"/>
              <a:t>during</a:t>
            </a:r>
            <a:r>
              <a:rPr lang="de-AT" dirty="0"/>
              <a:t> </a:t>
            </a:r>
            <a:r>
              <a:rPr lang="de-AT" dirty="0" err="1"/>
              <a:t>ion</a:t>
            </a:r>
            <a:r>
              <a:rPr lang="de-AT" dirty="0"/>
              <a:t> </a:t>
            </a:r>
            <a:r>
              <a:rPr lang="de-AT" dirty="0" err="1"/>
              <a:t>induced</a:t>
            </a:r>
            <a:r>
              <a:rPr lang="de-AT" dirty="0"/>
              <a:t> </a:t>
            </a:r>
            <a:r>
              <a:rPr lang="de-AT" dirty="0" err="1"/>
              <a:t>mass</a:t>
            </a:r>
            <a:r>
              <a:rPr lang="de-AT" dirty="0"/>
              <a:t> </a:t>
            </a:r>
            <a:r>
              <a:rPr lang="de-AT" dirty="0" err="1"/>
              <a:t>loss</a:t>
            </a:r>
            <a:endParaRPr lang="de-AT" dirty="0"/>
          </a:p>
          <a:p>
            <a:pPr marL="342900" indent="-342900">
              <a:buFont typeface="+mj-lt"/>
              <a:buAutoNum type="arabicPeriod"/>
            </a:pPr>
            <a:r>
              <a:rPr lang="de-AT" dirty="0"/>
              <a:t>Via </a:t>
            </a:r>
            <a:r>
              <a:rPr lang="de-AT" dirty="0" err="1"/>
              <a:t>ion</a:t>
            </a:r>
            <a:r>
              <a:rPr lang="de-AT" dirty="0"/>
              <a:t> </a:t>
            </a:r>
            <a:r>
              <a:rPr lang="de-AT" dirty="0" err="1"/>
              <a:t>flux</a:t>
            </a:r>
            <a:r>
              <a:rPr lang="de-AT" dirty="0"/>
              <a:t>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frequency</a:t>
            </a:r>
            <a:r>
              <a:rPr lang="de-AT" dirty="0"/>
              <a:t> -&gt; </a:t>
            </a:r>
            <a:r>
              <a:rPr lang="de-AT" dirty="0" err="1"/>
              <a:t>sputter</a:t>
            </a:r>
            <a:r>
              <a:rPr lang="de-AT" dirty="0"/>
              <a:t> </a:t>
            </a:r>
            <a:r>
              <a:rPr lang="de-AT" dirty="0" err="1"/>
              <a:t>yield</a:t>
            </a:r>
            <a:endParaRPr lang="en-US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19" y="2939785"/>
            <a:ext cx="2476349" cy="649435"/>
          </a:xfrm>
          <a:prstGeom prst="rect">
            <a:avLst/>
          </a:prstGeom>
        </p:spPr>
      </p:pic>
      <p:cxnSp>
        <p:nvCxnSpPr>
          <p:cNvPr id="53" name="Gerade Verbindung mit Pfeil 52"/>
          <p:cNvCxnSpPr/>
          <p:nvPr/>
        </p:nvCxnSpPr>
        <p:spPr>
          <a:xfrm flipV="1">
            <a:off x="3211274" y="3267075"/>
            <a:ext cx="531318" cy="287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>
            <a:extLst>
              <a:ext uri="{FF2B5EF4-FFF2-40B4-BE49-F238E27FC236}">
                <a16:creationId xmlns:a16="http://schemas.microsoft.com/office/drawing/2014/main" id="{E5ABF4B1-F14F-437B-93D9-244CB9E8A12B}"/>
              </a:ext>
            </a:extLst>
          </p:cNvPr>
          <p:cNvSpPr txBox="1"/>
          <p:nvPr/>
        </p:nvSpPr>
        <p:spPr>
          <a:xfrm>
            <a:off x="540277" y="3080503"/>
            <a:ext cx="61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[6]</a:t>
            </a:r>
          </a:p>
        </p:txBody>
      </p:sp>
      <p:sp>
        <p:nvSpPr>
          <p:cNvPr id="59" name="Fußzeilenplatzhalter 14">
            <a:extLst>
              <a:ext uri="{FF2B5EF4-FFF2-40B4-BE49-F238E27FC236}">
                <a16:creationId xmlns:a16="http://schemas.microsoft.com/office/drawing/2014/main" id="{D0DC6E72-BB5C-4EA8-89D4-2F653EF1D844}"/>
              </a:ext>
            </a:extLst>
          </p:cNvPr>
          <p:cNvSpPr txBox="1">
            <a:spLocks/>
          </p:cNvSpPr>
          <p:nvPr/>
        </p:nvSpPr>
        <p:spPr>
          <a:xfrm>
            <a:off x="3900294" y="6376904"/>
            <a:ext cx="4197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AT" dirty="0"/>
              <a:t>[6] </a:t>
            </a:r>
            <a:r>
              <a:rPr lang="de-AT" dirty="0" err="1"/>
              <a:t>Sauerbrey</a:t>
            </a:r>
            <a:r>
              <a:rPr lang="de-AT" dirty="0"/>
              <a:t> G., 1959 (https://doi.org/10.1007/BF01337937)</a:t>
            </a:r>
          </a:p>
        </p:txBody>
      </p:sp>
      <p:grpSp>
        <p:nvGrpSpPr>
          <p:cNvPr id="4" name="Gruppieren 3"/>
          <p:cNvGrpSpPr/>
          <p:nvPr/>
        </p:nvGrpSpPr>
        <p:grpSpPr>
          <a:xfrm>
            <a:off x="6665978" y="2652937"/>
            <a:ext cx="5450933" cy="3805530"/>
            <a:chOff x="7506393" y="1282542"/>
            <a:chExt cx="3760042" cy="2625047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5"/>
            <a:srcRect t="4388"/>
            <a:stretch/>
          </p:blipFill>
          <p:spPr>
            <a:xfrm>
              <a:off x="7506393" y="1282542"/>
              <a:ext cx="3390709" cy="2468058"/>
            </a:xfrm>
            <a:prstGeom prst="rect">
              <a:avLst/>
            </a:prstGeom>
          </p:spPr>
        </p:pic>
        <p:sp>
          <p:nvSpPr>
            <p:cNvPr id="38" name="Rechteck 37"/>
            <p:cNvSpPr/>
            <p:nvPr/>
          </p:nvSpPr>
          <p:spPr>
            <a:xfrm>
              <a:off x="8437418" y="1504604"/>
              <a:ext cx="209291" cy="1932016"/>
            </a:xfrm>
            <a:prstGeom prst="rect">
              <a:avLst/>
            </a:prstGeom>
            <a:solidFill>
              <a:srgbClr val="006699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8954842" y="1504604"/>
              <a:ext cx="209291" cy="1932016"/>
            </a:xfrm>
            <a:prstGeom prst="rect">
              <a:avLst/>
            </a:prstGeom>
            <a:solidFill>
              <a:srgbClr val="006699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9688643" y="1294809"/>
              <a:ext cx="209291" cy="2141811"/>
            </a:xfrm>
            <a:prstGeom prst="rect">
              <a:avLst/>
            </a:prstGeom>
            <a:solidFill>
              <a:srgbClr val="006699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10471265" y="1294809"/>
              <a:ext cx="209291" cy="2141811"/>
            </a:xfrm>
            <a:prstGeom prst="rect">
              <a:avLst/>
            </a:prstGeom>
            <a:solidFill>
              <a:srgbClr val="006699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Gerade Verbindung mit Pfeil 46"/>
            <p:cNvCxnSpPr/>
            <p:nvPr/>
          </p:nvCxnSpPr>
          <p:spPr>
            <a:xfrm>
              <a:off x="10608596" y="3283816"/>
              <a:ext cx="176589" cy="40066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feld 48"/>
            <p:cNvSpPr txBox="1"/>
            <p:nvPr/>
          </p:nvSpPr>
          <p:spPr>
            <a:xfrm>
              <a:off x="10575910" y="3661368"/>
              <a:ext cx="6473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000" dirty="0"/>
                <a:t>Beam on</a:t>
              </a:r>
              <a:endParaRPr lang="en-US" sz="1000" dirty="0"/>
            </a:p>
          </p:txBody>
        </p:sp>
        <p:sp>
          <p:nvSpPr>
            <p:cNvPr id="61" name="Textfeld 60"/>
            <p:cNvSpPr txBox="1"/>
            <p:nvPr/>
          </p:nvSpPr>
          <p:spPr>
            <a:xfrm rot="16200000">
              <a:off x="10316997" y="2098512"/>
              <a:ext cx="15295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/>
                <a:t>Target QCM</a:t>
              </a:r>
              <a:endParaRPr lang="en-US" dirty="0"/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8DCEB5E8-14F4-4E38-A459-B0601A43C59E}"/>
              </a:ext>
            </a:extLst>
          </p:cNvPr>
          <p:cNvGrpSpPr/>
          <p:nvPr/>
        </p:nvGrpSpPr>
        <p:grpSpPr>
          <a:xfrm>
            <a:off x="272957" y="171449"/>
            <a:ext cx="11751959" cy="809625"/>
            <a:chOff x="272957" y="171449"/>
            <a:chExt cx="11751959" cy="809625"/>
          </a:xfrm>
        </p:grpSpPr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E1F5DBB2-4848-47AB-A0C2-18BD312F4372}"/>
                </a:ext>
              </a:extLst>
            </p:cNvPr>
            <p:cNvGrpSpPr/>
            <p:nvPr/>
          </p:nvGrpSpPr>
          <p:grpSpPr>
            <a:xfrm>
              <a:off x="272957" y="171449"/>
              <a:ext cx="11751959" cy="809625"/>
              <a:chOff x="272957" y="171449"/>
              <a:chExt cx="11751959" cy="809625"/>
            </a:xfrm>
          </p:grpSpPr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30BB56CB-7239-4EC1-8195-CFDA0359F9A7}"/>
                  </a:ext>
                </a:extLst>
              </p:cNvPr>
              <p:cNvGrpSpPr/>
              <p:nvPr/>
            </p:nvGrpSpPr>
            <p:grpSpPr>
              <a:xfrm>
                <a:off x="272957" y="171449"/>
                <a:ext cx="11622741" cy="809625"/>
                <a:chOff x="272957" y="171449"/>
                <a:chExt cx="11622741" cy="809625"/>
              </a:xfrm>
            </p:grpSpPr>
            <p:pic>
              <p:nvPicPr>
                <p:cNvPr id="73" name="Grafik 72">
                  <a:extLst>
                    <a:ext uri="{FF2B5EF4-FFF2-40B4-BE49-F238E27FC236}">
                      <a16:creationId xmlns:a16="http://schemas.microsoft.com/office/drawing/2014/main" id="{F2037F2C-16F1-48D9-BCBD-BB5C663B5A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3050" y="249815"/>
                  <a:ext cx="660400" cy="652894"/>
                </a:xfrm>
                <a:prstGeom prst="rect">
                  <a:avLst/>
                </a:prstGeom>
              </p:spPr>
            </p:pic>
            <p:sp>
              <p:nvSpPr>
                <p:cNvPr id="74" name="Titel 1">
                  <a:extLst>
                    <a:ext uri="{FF2B5EF4-FFF2-40B4-BE49-F238E27FC236}">
                      <a16:creationId xmlns:a16="http://schemas.microsoft.com/office/drawing/2014/main" id="{A168E4E3-7DB2-4D65-9E1E-26F2EE38A57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66900" y="171449"/>
                  <a:ext cx="8458200" cy="809625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b">
                  <a:normAutofit fontScale="97500"/>
                </a:bodyPr>
                <a:lstStyle>
                  <a:lvl1pPr algn="ctr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60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de-AT" sz="4400" b="1" dirty="0">
                      <a:solidFill>
                        <a:schemeClr val="bg1"/>
                      </a:solidFill>
                    </a:rPr>
                    <a:t>Diploma Thesis</a:t>
                  </a:r>
                </a:p>
              </p:txBody>
            </p:sp>
            <p:grpSp>
              <p:nvGrpSpPr>
                <p:cNvPr id="75" name="Gruppieren 74">
                  <a:extLst>
                    <a:ext uri="{FF2B5EF4-FFF2-40B4-BE49-F238E27FC236}">
                      <a16:creationId xmlns:a16="http://schemas.microsoft.com/office/drawing/2014/main" id="{380B767D-9365-49DD-9572-6CA56C874F10}"/>
                    </a:ext>
                  </a:extLst>
                </p:cNvPr>
                <p:cNvGrpSpPr/>
                <p:nvPr/>
              </p:nvGrpSpPr>
              <p:grpSpPr>
                <a:xfrm>
                  <a:off x="272957" y="313117"/>
                  <a:ext cx="11622741" cy="638681"/>
                  <a:chOff x="272957" y="313117"/>
                  <a:chExt cx="11622741" cy="638681"/>
                </a:xfrm>
              </p:grpSpPr>
              <p:grpSp>
                <p:nvGrpSpPr>
                  <p:cNvPr id="76" name="Grafik 1">
                    <a:extLst>
                      <a:ext uri="{FF2B5EF4-FFF2-40B4-BE49-F238E27FC236}">
                        <a16:creationId xmlns:a16="http://schemas.microsoft.com/office/drawing/2014/main" id="{0C5059F0-9C63-4DAD-BB3A-B88B1AA25D77}"/>
                      </a:ext>
                    </a:extLst>
                  </p:cNvPr>
                  <p:cNvGrpSpPr/>
                  <p:nvPr/>
                </p:nvGrpSpPr>
                <p:grpSpPr>
                  <a:xfrm>
                    <a:off x="272957" y="313117"/>
                    <a:ext cx="11622741" cy="638681"/>
                    <a:chOff x="272957" y="313117"/>
                    <a:chExt cx="11622741" cy="638681"/>
                  </a:xfrm>
                </p:grpSpPr>
                <p:sp>
                  <p:nvSpPr>
                    <p:cNvPr id="78" name="Freihandform: Form 51">
                      <a:extLst>
                        <a:ext uri="{FF2B5EF4-FFF2-40B4-BE49-F238E27FC236}">
                          <a16:creationId xmlns:a16="http://schemas.microsoft.com/office/drawing/2014/main" id="{90F05471-E84E-4411-9FAF-B32C50EC2A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238" y="336027"/>
                      <a:ext cx="11576460" cy="606875"/>
                    </a:xfrm>
                    <a:custGeom>
                      <a:avLst/>
                      <a:gdLst>
                        <a:gd name="connsiteX0" fmla="*/ 0 w 11576460"/>
                        <a:gd name="connsiteY0" fmla="*/ 0 h 606875"/>
                        <a:gd name="connsiteX1" fmla="*/ 11576461 w 11576460"/>
                        <a:gd name="connsiteY1" fmla="*/ 0 h 606875"/>
                        <a:gd name="connsiteX2" fmla="*/ 11576461 w 11576460"/>
                        <a:gd name="connsiteY2" fmla="*/ 606875 h 606875"/>
                        <a:gd name="connsiteX3" fmla="*/ 0 w 11576460"/>
                        <a:gd name="connsiteY3" fmla="*/ 606875 h 606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576460" h="606875">
                          <a:moveTo>
                            <a:pt x="0" y="0"/>
                          </a:moveTo>
                          <a:lnTo>
                            <a:pt x="11576461" y="0"/>
                          </a:lnTo>
                          <a:lnTo>
                            <a:pt x="11576461" y="606875"/>
                          </a:lnTo>
                          <a:lnTo>
                            <a:pt x="0" y="606875"/>
                          </a:lnTo>
                          <a:close/>
                        </a:path>
                      </a:pathLst>
                    </a:custGeom>
                    <a:noFill/>
                    <a:ln w="266394" cap="flat">
                      <a:solidFill>
                        <a:srgbClr val="000000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de-AT"/>
                    </a:p>
                  </p:txBody>
                </p:sp>
                <p:sp>
                  <p:nvSpPr>
                    <p:cNvPr id="79" name="Freihandform: Form 52">
                      <a:extLst>
                        <a:ext uri="{FF2B5EF4-FFF2-40B4-BE49-F238E27FC236}">
                          <a16:creationId xmlns:a16="http://schemas.microsoft.com/office/drawing/2014/main" id="{E2CAECA2-9861-4B86-96C6-2455D4D5D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5121" y="313117"/>
                      <a:ext cx="11576460" cy="606875"/>
                    </a:xfrm>
                    <a:custGeom>
                      <a:avLst/>
                      <a:gdLst>
                        <a:gd name="connsiteX0" fmla="*/ 0 w 11576460"/>
                        <a:gd name="connsiteY0" fmla="*/ 0 h 606875"/>
                        <a:gd name="connsiteX1" fmla="*/ 11576460 w 11576460"/>
                        <a:gd name="connsiteY1" fmla="*/ 0 h 606875"/>
                        <a:gd name="connsiteX2" fmla="*/ 11576460 w 11576460"/>
                        <a:gd name="connsiteY2" fmla="*/ 606875 h 606875"/>
                        <a:gd name="connsiteX3" fmla="*/ 0 w 11576460"/>
                        <a:gd name="connsiteY3" fmla="*/ 606875 h 6068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1576460" h="606875">
                          <a:moveTo>
                            <a:pt x="0" y="0"/>
                          </a:moveTo>
                          <a:lnTo>
                            <a:pt x="11576460" y="0"/>
                          </a:lnTo>
                          <a:lnTo>
                            <a:pt x="11576460" y="606875"/>
                          </a:lnTo>
                          <a:lnTo>
                            <a:pt x="0" y="606875"/>
                          </a:lnTo>
                          <a:close/>
                        </a:path>
                      </a:pathLst>
                    </a:custGeom>
                    <a:solidFill>
                      <a:srgbClr val="006699"/>
                    </a:solidFill>
                    <a:ln w="266392" cap="flat">
                      <a:solidFill>
                        <a:srgbClr val="006699"/>
                      </a:solidFill>
                      <a:prstDash val="solid"/>
                      <a:round/>
                    </a:ln>
                  </p:spPr>
                  <p:txBody>
                    <a:bodyPr rtlCol="0" anchor="ctr"/>
                    <a:lstStyle/>
                    <a:p>
                      <a:endParaRPr lang="de-AT"/>
                    </a:p>
                  </p:txBody>
                </p:sp>
                <p:sp>
                  <p:nvSpPr>
                    <p:cNvPr id="80" name="Freihandform: Form 53">
                      <a:extLst>
                        <a:ext uri="{FF2B5EF4-FFF2-40B4-BE49-F238E27FC236}">
                          <a16:creationId xmlns:a16="http://schemas.microsoft.com/office/drawing/2014/main" id="{6E682ED3-F3F7-44F6-B88E-3C8B371037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57" y="951798"/>
                      <a:ext cx="675648" cy="0"/>
                    </a:xfrm>
                    <a:custGeom>
                      <a:avLst/>
                      <a:gdLst>
                        <a:gd name="connsiteX0" fmla="*/ 68277 w 675648"/>
                        <a:gd name="connsiteY0" fmla="*/ -670779 h 0"/>
                        <a:gd name="connsiteX1" fmla="*/ 607376 w 675648"/>
                        <a:gd name="connsiteY1" fmla="*/ -670779 h 0"/>
                        <a:gd name="connsiteX2" fmla="*/ 675649 w 675648"/>
                        <a:gd name="connsiteY2" fmla="*/ -602999 h 0"/>
                        <a:gd name="connsiteX3" fmla="*/ 675649 w 675648"/>
                        <a:gd name="connsiteY3" fmla="*/ -67787 h 0"/>
                        <a:gd name="connsiteX4" fmla="*/ 607376 w 675648"/>
                        <a:gd name="connsiteY4" fmla="*/ 0 h 0"/>
                        <a:gd name="connsiteX5" fmla="*/ 68277 w 675648"/>
                        <a:gd name="connsiteY5" fmla="*/ 0 h 0"/>
                        <a:gd name="connsiteX6" fmla="*/ 0 w 675648"/>
                        <a:gd name="connsiteY6" fmla="*/ -67787 h 0"/>
                        <a:gd name="connsiteX7" fmla="*/ 0 w 675648"/>
                        <a:gd name="connsiteY7" fmla="*/ -602999 h 0"/>
                        <a:gd name="connsiteX8" fmla="*/ 68277 w 675648"/>
                        <a:gd name="connsiteY8" fmla="*/ -670779 h 0"/>
                        <a:gd name="connsiteX9" fmla="*/ 288578 w 675648"/>
                        <a:gd name="connsiteY9" fmla="*/ -62661 h 0"/>
                        <a:gd name="connsiteX10" fmla="*/ 288578 w 675648"/>
                        <a:gd name="connsiteY10" fmla="*/ -180837 h 0"/>
                        <a:gd name="connsiteX11" fmla="*/ 265339 w 675648"/>
                        <a:gd name="connsiteY11" fmla="*/ -180837 h 0"/>
                        <a:gd name="connsiteX12" fmla="*/ 265339 w 675648"/>
                        <a:gd name="connsiteY12" fmla="*/ -62661 h 0"/>
                        <a:gd name="connsiteX13" fmla="*/ 446581 w 675648"/>
                        <a:gd name="connsiteY13" fmla="*/ -62661 h 0"/>
                        <a:gd name="connsiteX14" fmla="*/ 446581 w 675648"/>
                        <a:gd name="connsiteY14" fmla="*/ -83242 h 0"/>
                        <a:gd name="connsiteX15" fmla="*/ 391411 w 675648"/>
                        <a:gd name="connsiteY15" fmla="*/ -83242 h 0"/>
                        <a:gd name="connsiteX16" fmla="*/ 391411 w 675648"/>
                        <a:gd name="connsiteY16" fmla="*/ -111956 h 0"/>
                        <a:gd name="connsiteX17" fmla="*/ 438388 w 675648"/>
                        <a:gd name="connsiteY17" fmla="*/ -111956 h 0"/>
                        <a:gd name="connsiteX18" fmla="*/ 438388 w 675648"/>
                        <a:gd name="connsiteY18" fmla="*/ -132540 h 0"/>
                        <a:gd name="connsiteX19" fmla="*/ 391411 w 675648"/>
                        <a:gd name="connsiteY19" fmla="*/ -132540 h 0"/>
                        <a:gd name="connsiteX20" fmla="*/ 391411 w 675648"/>
                        <a:gd name="connsiteY20" fmla="*/ -160254 h 0"/>
                        <a:gd name="connsiteX21" fmla="*/ 446581 w 675648"/>
                        <a:gd name="connsiteY21" fmla="*/ -160254 h 0"/>
                        <a:gd name="connsiteX22" fmla="*/ 446581 w 675648"/>
                        <a:gd name="connsiteY22" fmla="*/ -180837 h 0"/>
                        <a:gd name="connsiteX23" fmla="*/ 368174 w 675648"/>
                        <a:gd name="connsiteY23" fmla="*/ -180837 h 0"/>
                        <a:gd name="connsiteX24" fmla="*/ 368174 w 675648"/>
                        <a:gd name="connsiteY24" fmla="*/ -62661 h 0"/>
                        <a:gd name="connsiteX25" fmla="*/ 611431 w 675648"/>
                        <a:gd name="connsiteY25" fmla="*/ -62661 h 0"/>
                        <a:gd name="connsiteX26" fmla="*/ 611431 w 675648"/>
                        <a:gd name="connsiteY26" fmla="*/ -180837 h 0"/>
                        <a:gd name="connsiteX27" fmla="*/ 588194 w 675648"/>
                        <a:gd name="connsiteY27" fmla="*/ -180837 h 0"/>
                        <a:gd name="connsiteX28" fmla="*/ 588194 w 675648"/>
                        <a:gd name="connsiteY28" fmla="*/ -108471 h 0"/>
                        <a:gd name="connsiteX29" fmla="*/ 541051 w 675648"/>
                        <a:gd name="connsiteY29" fmla="*/ -180837 h 0"/>
                        <a:gd name="connsiteX30" fmla="*/ 520319 w 675648"/>
                        <a:gd name="connsiteY30" fmla="*/ -180837 h 0"/>
                        <a:gd name="connsiteX31" fmla="*/ 520319 w 675648"/>
                        <a:gd name="connsiteY31" fmla="*/ -62661 h 0"/>
                        <a:gd name="connsiteX32" fmla="*/ 543558 w 675648"/>
                        <a:gd name="connsiteY32" fmla="*/ -62661 h 0"/>
                        <a:gd name="connsiteX33" fmla="*/ 543558 w 675648"/>
                        <a:gd name="connsiteY33" fmla="*/ -135194 h 0"/>
                        <a:gd name="connsiteX34" fmla="*/ 590700 w 675648"/>
                        <a:gd name="connsiteY34" fmla="*/ -62661 h 0"/>
                        <a:gd name="connsiteX35" fmla="*/ 203723 w 675648"/>
                        <a:gd name="connsiteY35" fmla="*/ -180837 h 0"/>
                        <a:gd name="connsiteX36" fmla="*/ 179481 w 675648"/>
                        <a:gd name="connsiteY36" fmla="*/ -180837 h 0"/>
                        <a:gd name="connsiteX37" fmla="*/ 160924 w 675648"/>
                        <a:gd name="connsiteY37" fmla="*/ -106311 h 0"/>
                        <a:gd name="connsiteX38" fmla="*/ 139192 w 675648"/>
                        <a:gd name="connsiteY38" fmla="*/ -180837 h 0"/>
                        <a:gd name="connsiteX39" fmla="*/ 121809 w 675648"/>
                        <a:gd name="connsiteY39" fmla="*/ -180837 h 0"/>
                        <a:gd name="connsiteX40" fmla="*/ 100074 w 675648"/>
                        <a:gd name="connsiteY40" fmla="*/ -106311 h 0"/>
                        <a:gd name="connsiteX41" fmla="*/ 81686 w 675648"/>
                        <a:gd name="connsiteY41" fmla="*/ -180837 h 0"/>
                        <a:gd name="connsiteX42" fmla="*/ 57444 w 675648"/>
                        <a:gd name="connsiteY42" fmla="*/ -180837 h 0"/>
                        <a:gd name="connsiteX43" fmla="*/ 89209 w 675648"/>
                        <a:gd name="connsiteY43" fmla="*/ -62661 h 0"/>
                        <a:gd name="connsiteX44" fmla="*/ 108600 w 675648"/>
                        <a:gd name="connsiteY44" fmla="*/ -62661 h 0"/>
                        <a:gd name="connsiteX45" fmla="*/ 130501 w 675648"/>
                        <a:gd name="connsiteY45" fmla="*/ -134367 h 0"/>
                        <a:gd name="connsiteX46" fmla="*/ 152401 w 675648"/>
                        <a:gd name="connsiteY46" fmla="*/ -62661 h 0"/>
                        <a:gd name="connsiteX47" fmla="*/ 171792 w 675648"/>
                        <a:gd name="connsiteY47" fmla="*/ -62661 h 0"/>
                        <a:gd name="connsiteX48" fmla="*/ 143397 w 675648"/>
                        <a:gd name="connsiteY48" fmla="*/ -272618 h 0"/>
                        <a:gd name="connsiteX49" fmla="*/ 143397 w 675648"/>
                        <a:gd name="connsiteY49" fmla="*/ -510863 h 0"/>
                        <a:gd name="connsiteX50" fmla="*/ 215612 w 675648"/>
                        <a:gd name="connsiteY50" fmla="*/ -510863 h 0"/>
                        <a:gd name="connsiteX51" fmla="*/ 215612 w 675648"/>
                        <a:gd name="connsiteY51" fmla="*/ -272618 h 0"/>
                        <a:gd name="connsiteX52" fmla="*/ 52000 w 675648"/>
                        <a:gd name="connsiteY52" fmla="*/ -602370 h 0"/>
                        <a:gd name="connsiteX53" fmla="*/ 304589 w 675648"/>
                        <a:gd name="connsiteY53" fmla="*/ -602370 h 0"/>
                        <a:gd name="connsiteX54" fmla="*/ 304589 w 675648"/>
                        <a:gd name="connsiteY54" fmla="*/ -530678 h 0"/>
                        <a:gd name="connsiteX55" fmla="*/ 52000 w 675648"/>
                        <a:gd name="connsiteY55" fmla="*/ -530678 h 0"/>
                        <a:gd name="connsiteX56" fmla="*/ 466060 w 675648"/>
                        <a:gd name="connsiteY56" fmla="*/ -269680 h 0"/>
                        <a:gd name="connsiteX57" fmla="*/ 462238 w 675648"/>
                        <a:gd name="connsiteY57" fmla="*/ -270001 h 0"/>
                        <a:gd name="connsiteX58" fmla="*/ 342189 w 675648"/>
                        <a:gd name="connsiteY58" fmla="*/ -402881 h 0"/>
                        <a:gd name="connsiteX59" fmla="*/ 342189 w 675648"/>
                        <a:gd name="connsiteY59" fmla="*/ -602370 h 0"/>
                        <a:gd name="connsiteX60" fmla="*/ 415377 w 675648"/>
                        <a:gd name="connsiteY60" fmla="*/ -602370 h 0"/>
                        <a:gd name="connsiteX61" fmla="*/ 415261 w 675648"/>
                        <a:gd name="connsiteY61" fmla="*/ -404651 h 0"/>
                        <a:gd name="connsiteX62" fmla="*/ 462690 w 675648"/>
                        <a:gd name="connsiteY62" fmla="*/ -342883 h 0"/>
                        <a:gd name="connsiteX63" fmla="*/ 466034 w 675648"/>
                        <a:gd name="connsiteY63" fmla="*/ -342193 h 0"/>
                        <a:gd name="connsiteX64" fmla="*/ 487973 w 675648"/>
                        <a:gd name="connsiteY64" fmla="*/ -342300 h 0"/>
                        <a:gd name="connsiteX65" fmla="*/ 490958 w 675648"/>
                        <a:gd name="connsiteY65" fmla="*/ -342883 h 0"/>
                        <a:gd name="connsiteX66" fmla="*/ 538398 w 675648"/>
                        <a:gd name="connsiteY66" fmla="*/ -404651 h 0"/>
                        <a:gd name="connsiteX67" fmla="*/ 537774 w 675648"/>
                        <a:gd name="connsiteY67" fmla="*/ -602370 h 0"/>
                        <a:gd name="connsiteX68" fmla="*/ 611431 w 675648"/>
                        <a:gd name="connsiteY68" fmla="*/ -602370 h 0"/>
                        <a:gd name="connsiteX69" fmla="*/ 611431 w 675648"/>
                        <a:gd name="connsiteY69" fmla="*/ -403611 h 0"/>
                        <a:gd name="connsiteX70" fmla="*/ 490958 w 675648"/>
                        <a:gd name="connsiteY70" fmla="*/ -269994 h 0"/>
                        <a:gd name="connsiteX71" fmla="*/ 487986 w 675648"/>
                        <a:gd name="connsiteY71" fmla="*/ -269691 h 0"/>
                        <a:gd name="connsiteX72" fmla="*/ 487973 w 675648"/>
                        <a:gd name="connsiteY72" fmla="*/ -342300 h 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</a:cxnLst>
                      <a:rect l="l" t="t" r="r" b="b"/>
                      <a:pathLst>
                        <a:path w="675648">
                          <a:moveTo>
                            <a:pt x="68277" y="-670779"/>
                          </a:moveTo>
                          <a:lnTo>
                            <a:pt x="607376" y="-670779"/>
                          </a:lnTo>
                          <a:cubicBezTo>
                            <a:pt x="645085" y="-670779"/>
                            <a:pt x="675649" y="-640430"/>
                            <a:pt x="675649" y="-602999"/>
                          </a:cubicBezTo>
                          <a:lnTo>
                            <a:pt x="675649" y="-67787"/>
                          </a:lnTo>
                          <a:cubicBezTo>
                            <a:pt x="675649" y="-30348"/>
                            <a:pt x="645085" y="0"/>
                            <a:pt x="607376" y="0"/>
                          </a:cubicBezTo>
                          <a:lnTo>
                            <a:pt x="68277" y="0"/>
                          </a:lnTo>
                          <a:cubicBezTo>
                            <a:pt x="30568" y="0"/>
                            <a:pt x="0" y="-30348"/>
                            <a:pt x="0" y="-67787"/>
                          </a:cubicBezTo>
                          <a:lnTo>
                            <a:pt x="0" y="-602999"/>
                          </a:lnTo>
                          <a:cubicBezTo>
                            <a:pt x="0" y="-640430"/>
                            <a:pt x="30568" y="-670779"/>
                            <a:pt x="68277" y="-670779"/>
                          </a:cubicBezTo>
                          <a:close/>
                          <a:moveTo>
                            <a:pt x="288578" y="-62661"/>
                          </a:moveTo>
                          <a:lnTo>
                            <a:pt x="288578" y="-180837"/>
                          </a:lnTo>
                          <a:lnTo>
                            <a:pt x="265339" y="-180837"/>
                          </a:lnTo>
                          <a:lnTo>
                            <a:pt x="265339" y="-62661"/>
                          </a:lnTo>
                          <a:close/>
                          <a:moveTo>
                            <a:pt x="446581" y="-62661"/>
                          </a:moveTo>
                          <a:lnTo>
                            <a:pt x="446581" y="-83242"/>
                          </a:lnTo>
                          <a:lnTo>
                            <a:pt x="391411" y="-83242"/>
                          </a:lnTo>
                          <a:lnTo>
                            <a:pt x="391411" y="-111956"/>
                          </a:lnTo>
                          <a:lnTo>
                            <a:pt x="438388" y="-111956"/>
                          </a:lnTo>
                          <a:lnTo>
                            <a:pt x="438388" y="-132540"/>
                          </a:lnTo>
                          <a:lnTo>
                            <a:pt x="391411" y="-132540"/>
                          </a:lnTo>
                          <a:lnTo>
                            <a:pt x="391411" y="-160254"/>
                          </a:lnTo>
                          <a:lnTo>
                            <a:pt x="446581" y="-160254"/>
                          </a:lnTo>
                          <a:lnTo>
                            <a:pt x="446581" y="-180837"/>
                          </a:lnTo>
                          <a:lnTo>
                            <a:pt x="368174" y="-180837"/>
                          </a:lnTo>
                          <a:lnTo>
                            <a:pt x="368174" y="-62661"/>
                          </a:lnTo>
                          <a:close/>
                          <a:moveTo>
                            <a:pt x="611431" y="-62661"/>
                          </a:moveTo>
                          <a:lnTo>
                            <a:pt x="611431" y="-180837"/>
                          </a:lnTo>
                          <a:lnTo>
                            <a:pt x="588194" y="-180837"/>
                          </a:lnTo>
                          <a:lnTo>
                            <a:pt x="588194" y="-108471"/>
                          </a:lnTo>
                          <a:lnTo>
                            <a:pt x="541051" y="-180837"/>
                          </a:lnTo>
                          <a:lnTo>
                            <a:pt x="520319" y="-180837"/>
                          </a:lnTo>
                          <a:lnTo>
                            <a:pt x="520319" y="-62661"/>
                          </a:lnTo>
                          <a:lnTo>
                            <a:pt x="543558" y="-62661"/>
                          </a:lnTo>
                          <a:lnTo>
                            <a:pt x="543558" y="-135194"/>
                          </a:lnTo>
                          <a:lnTo>
                            <a:pt x="590700" y="-62661"/>
                          </a:lnTo>
                          <a:close/>
                          <a:moveTo>
                            <a:pt x="203723" y="-180837"/>
                          </a:moveTo>
                          <a:lnTo>
                            <a:pt x="179481" y="-180837"/>
                          </a:lnTo>
                          <a:lnTo>
                            <a:pt x="160924" y="-106311"/>
                          </a:lnTo>
                          <a:lnTo>
                            <a:pt x="139192" y="-180837"/>
                          </a:lnTo>
                          <a:lnTo>
                            <a:pt x="121809" y="-180837"/>
                          </a:lnTo>
                          <a:lnTo>
                            <a:pt x="100074" y="-106311"/>
                          </a:lnTo>
                          <a:lnTo>
                            <a:pt x="81686" y="-180837"/>
                          </a:lnTo>
                          <a:lnTo>
                            <a:pt x="57444" y="-180837"/>
                          </a:lnTo>
                          <a:lnTo>
                            <a:pt x="89209" y="-62661"/>
                          </a:lnTo>
                          <a:lnTo>
                            <a:pt x="108600" y="-62661"/>
                          </a:lnTo>
                          <a:lnTo>
                            <a:pt x="130501" y="-134367"/>
                          </a:lnTo>
                          <a:lnTo>
                            <a:pt x="152401" y="-62661"/>
                          </a:lnTo>
                          <a:lnTo>
                            <a:pt x="171792" y="-62661"/>
                          </a:lnTo>
                          <a:close/>
                          <a:moveTo>
                            <a:pt x="143397" y="-272618"/>
                          </a:moveTo>
                          <a:lnTo>
                            <a:pt x="143397" y="-510863"/>
                          </a:lnTo>
                          <a:lnTo>
                            <a:pt x="215612" y="-510863"/>
                          </a:lnTo>
                          <a:lnTo>
                            <a:pt x="215612" y="-272618"/>
                          </a:lnTo>
                          <a:close/>
                          <a:moveTo>
                            <a:pt x="52000" y="-602370"/>
                          </a:moveTo>
                          <a:lnTo>
                            <a:pt x="304589" y="-602370"/>
                          </a:lnTo>
                          <a:lnTo>
                            <a:pt x="304589" y="-530678"/>
                          </a:lnTo>
                          <a:lnTo>
                            <a:pt x="52000" y="-530678"/>
                          </a:lnTo>
                          <a:close/>
                          <a:moveTo>
                            <a:pt x="466060" y="-269680"/>
                          </a:moveTo>
                          <a:lnTo>
                            <a:pt x="462238" y="-270001"/>
                          </a:lnTo>
                          <a:cubicBezTo>
                            <a:pt x="394538" y="-277019"/>
                            <a:pt x="342189" y="-333810"/>
                            <a:pt x="342189" y="-402881"/>
                          </a:cubicBezTo>
                          <a:lnTo>
                            <a:pt x="342189" y="-602370"/>
                          </a:lnTo>
                          <a:lnTo>
                            <a:pt x="415377" y="-602370"/>
                          </a:lnTo>
                          <a:lnTo>
                            <a:pt x="415261" y="-404651"/>
                          </a:lnTo>
                          <a:cubicBezTo>
                            <a:pt x="415261" y="-375735"/>
                            <a:pt x="435513" y="-349728"/>
                            <a:pt x="462690" y="-342883"/>
                          </a:cubicBezTo>
                          <a:cubicBezTo>
                            <a:pt x="463884" y="-342599"/>
                            <a:pt x="464811" y="-342407"/>
                            <a:pt x="466034" y="-342193"/>
                          </a:cubicBezTo>
                          <a:close/>
                          <a:moveTo>
                            <a:pt x="487973" y="-342300"/>
                          </a:moveTo>
                          <a:cubicBezTo>
                            <a:pt x="489072" y="-342499"/>
                            <a:pt x="489888" y="-342629"/>
                            <a:pt x="490958" y="-342883"/>
                          </a:cubicBezTo>
                          <a:cubicBezTo>
                            <a:pt x="518143" y="-349728"/>
                            <a:pt x="538398" y="-375735"/>
                            <a:pt x="538398" y="-404651"/>
                          </a:cubicBezTo>
                          <a:lnTo>
                            <a:pt x="537774" y="-602370"/>
                          </a:lnTo>
                          <a:lnTo>
                            <a:pt x="611431" y="-602370"/>
                          </a:lnTo>
                          <a:lnTo>
                            <a:pt x="611431" y="-403611"/>
                          </a:lnTo>
                          <a:cubicBezTo>
                            <a:pt x="611502" y="-334540"/>
                            <a:pt x="558666" y="-277096"/>
                            <a:pt x="490958" y="-269994"/>
                          </a:cubicBezTo>
                          <a:lnTo>
                            <a:pt x="487986" y="-269691"/>
                          </a:lnTo>
                          <a:lnTo>
                            <a:pt x="487973" y="-34230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54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de-AT"/>
                    </a:p>
                  </p:txBody>
                </p:sp>
              </p:grpSp>
              <p:sp>
                <p:nvSpPr>
                  <p:cNvPr id="77" name="Textfeld 76">
                    <a:extLst>
                      <a:ext uri="{FF2B5EF4-FFF2-40B4-BE49-F238E27FC236}">
                        <a16:creationId xmlns:a16="http://schemas.microsoft.com/office/drawing/2014/main" id="{271FEA0A-4F19-423D-951C-8E2EF11955D3}"/>
                      </a:ext>
                    </a:extLst>
                  </p:cNvPr>
                  <p:cNvSpPr txBox="1"/>
                  <p:nvPr/>
                </p:nvSpPr>
                <p:spPr>
                  <a:xfrm>
                    <a:off x="4730801" y="343314"/>
                    <a:ext cx="270510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de-AT" sz="3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3EF12DF1-81D6-462F-8D33-1211FB4969C7}"/>
                  </a:ext>
                </a:extLst>
              </p:cNvPr>
              <p:cNvGrpSpPr/>
              <p:nvPr/>
            </p:nvGrpSpPr>
            <p:grpSpPr>
              <a:xfrm>
                <a:off x="10055266" y="271201"/>
                <a:ext cx="1969650" cy="706971"/>
                <a:chOff x="7535695" y="283762"/>
                <a:chExt cx="1969650" cy="706971"/>
              </a:xfrm>
            </p:grpSpPr>
            <p:sp>
              <p:nvSpPr>
                <p:cNvPr id="69" name="Rechteck: abgerundete Ecken 42">
                  <a:extLst>
                    <a:ext uri="{FF2B5EF4-FFF2-40B4-BE49-F238E27FC236}">
                      <a16:creationId xmlns:a16="http://schemas.microsoft.com/office/drawing/2014/main" id="{9EF85F10-FF10-44AF-A331-DBCD8F083863}"/>
                    </a:ext>
                  </a:extLst>
                </p:cNvPr>
                <p:cNvSpPr/>
                <p:nvPr/>
              </p:nvSpPr>
              <p:spPr>
                <a:xfrm>
                  <a:off x="7535695" y="283762"/>
                  <a:ext cx="1876754" cy="70697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5085563D-83E6-4C69-8225-53E3E14C72D1}"/>
                    </a:ext>
                  </a:extLst>
                </p:cNvPr>
                <p:cNvGrpSpPr/>
                <p:nvPr/>
              </p:nvGrpSpPr>
              <p:grpSpPr>
                <a:xfrm>
                  <a:off x="7596110" y="336530"/>
                  <a:ext cx="1909235" cy="615268"/>
                  <a:chOff x="5105423" y="6078734"/>
                  <a:chExt cx="2091442" cy="673986"/>
                </a:xfrm>
              </p:grpSpPr>
              <p:pic>
                <p:nvPicPr>
                  <p:cNvPr id="71" name="Grafik 70">
                    <a:extLst>
                      <a:ext uri="{FF2B5EF4-FFF2-40B4-BE49-F238E27FC236}">
                        <a16:creationId xmlns:a16="http://schemas.microsoft.com/office/drawing/2014/main" id="{83F874C2-755A-456B-8A36-F481DE3E30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05423" y="6078734"/>
                    <a:ext cx="689908" cy="673986"/>
                  </a:xfrm>
                  <a:prstGeom prst="rect">
                    <a:avLst/>
                  </a:prstGeom>
                </p:spPr>
              </p:pic>
              <p:sp>
                <p:nvSpPr>
                  <p:cNvPr id="72" name="Textfeld 71">
                    <a:extLst>
                      <a:ext uri="{FF2B5EF4-FFF2-40B4-BE49-F238E27FC236}">
                        <a16:creationId xmlns:a16="http://schemas.microsoft.com/office/drawing/2014/main" id="{02C30A67-68BC-4984-B690-6DFE4C82FF54}"/>
                      </a:ext>
                    </a:extLst>
                  </p:cNvPr>
                  <p:cNvSpPr txBox="1"/>
                  <p:nvPr/>
                </p:nvSpPr>
                <p:spPr>
                  <a:xfrm>
                    <a:off x="5668113" y="6230802"/>
                    <a:ext cx="1528752" cy="44215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  <a:spcBef>
                        <a:spcPts val="1000"/>
                      </a:spcBef>
                    </a:pPr>
                    <a:r>
                      <a:rPr lang="en-GB" sz="1400" dirty="0"/>
                      <a:t>Fusion@ÖAW</a:t>
                    </a:r>
                    <a:br>
                      <a:rPr lang="en-GB" sz="1400" dirty="0"/>
                    </a:br>
                    <a:r>
                      <a:rPr lang="en-GB" sz="1400" dirty="0"/>
                      <a:t>Vienna, Austria</a:t>
                    </a:r>
                  </a:p>
                </p:txBody>
              </p:sp>
            </p:grpSp>
          </p:grpSp>
        </p:grp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A91A64DC-99DF-41FB-97ED-47DCD12449CA}"/>
                </a:ext>
              </a:extLst>
            </p:cNvPr>
            <p:cNvSpPr txBox="1"/>
            <p:nvPr/>
          </p:nvSpPr>
          <p:spPr>
            <a:xfrm>
              <a:off x="2551177" y="346672"/>
              <a:ext cx="6683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3200" dirty="0" err="1">
                  <a:solidFill>
                    <a:schemeClr val="bg1"/>
                  </a:solidFill>
                </a:rPr>
                <a:t>Detailed</a:t>
              </a:r>
              <a:r>
                <a:rPr lang="de-AT" sz="3200" dirty="0">
                  <a:solidFill>
                    <a:schemeClr val="bg1"/>
                  </a:solidFill>
                </a:rPr>
                <a:t> QCM </a:t>
              </a:r>
              <a:r>
                <a:rPr lang="de-AT" sz="3200" dirty="0" err="1">
                  <a:solidFill>
                    <a:schemeClr val="bg1"/>
                  </a:solidFill>
                </a:rPr>
                <a:t>procedure</a:t>
              </a:r>
              <a:endParaRPr lang="de-AT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Fußzeilenplatzhalter 14">
            <a:extLst>
              <a:ext uri="{FF2B5EF4-FFF2-40B4-BE49-F238E27FC236}">
                <a16:creationId xmlns:a16="http://schemas.microsoft.com/office/drawing/2014/main" id="{3A20F76A-FEA8-468B-ABCF-0FA5D0A1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2957" y="6339410"/>
            <a:ext cx="4114800" cy="365125"/>
          </a:xfrm>
        </p:spPr>
        <p:txBody>
          <a:bodyPr/>
          <a:lstStyle/>
          <a:p>
            <a:pPr algn="l"/>
            <a:r>
              <a:rPr lang="de-AT" dirty="0"/>
              <a:t>cupak@iap.tuwien.ac.at</a:t>
            </a:r>
          </a:p>
        </p:txBody>
      </p:sp>
      <p:sp>
        <p:nvSpPr>
          <p:cNvPr id="82" name="Foliennummernplatzhalter 15">
            <a:extLst>
              <a:ext uri="{FF2B5EF4-FFF2-40B4-BE49-F238E27FC236}">
                <a16:creationId xmlns:a16="http://schemas.microsoft.com/office/drawing/2014/main" id="{92AFA84C-BA45-4A98-9147-D45C07D5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3884" y="6422482"/>
            <a:ext cx="2743200" cy="365125"/>
          </a:xfrm>
        </p:spPr>
        <p:txBody>
          <a:bodyPr/>
          <a:lstStyle/>
          <a:p>
            <a:r>
              <a:rPr lang="de-AT" dirty="0"/>
              <a:t>Slide </a:t>
            </a:r>
            <a:fld id="{69A9513A-D86E-4C5E-92AE-75BFEF5488A0}" type="slidenum">
              <a:rPr lang="de-AT" smtClean="0"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76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Breitbild</PresentationFormat>
  <Paragraphs>163</Paragraphs>
  <Slides>10</Slides>
  <Notes>0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Century Gothic</vt:lpstr>
      <vt:lpstr>Helvetica Neue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Cupak</dc:creator>
  <cp:lastModifiedBy>Christian Cupak</cp:lastModifiedBy>
  <cp:revision>953</cp:revision>
  <dcterms:created xsi:type="dcterms:W3CDTF">2020-01-05T09:19:02Z</dcterms:created>
  <dcterms:modified xsi:type="dcterms:W3CDTF">2021-06-28T07:01:08Z</dcterms:modified>
</cp:coreProperties>
</file>