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orient="horz" pos="1570">
          <p15:clr>
            <a:srgbClr val="A4A3A4"/>
          </p15:clr>
        </p15:guide>
        <p15:guide id="8" pos="204">
          <p15:clr>
            <a:srgbClr val="A4A3A4"/>
          </p15:clr>
        </p15:guide>
        <p15:guide id="9" pos="5556">
          <p15:clr>
            <a:srgbClr val="A4A3A4"/>
          </p15:clr>
        </p15:guide>
        <p15:guide id="10" pos="431">
          <p15:clr>
            <a:srgbClr val="A4A3A4"/>
          </p15:clr>
        </p15:guide>
        <p15:guide id="11" pos="4422">
          <p15:clr>
            <a:srgbClr val="A4A3A4"/>
          </p15:clr>
        </p15:guide>
        <p15:guide id="12" pos="1247">
          <p15:clr>
            <a:srgbClr val="A4A3A4"/>
          </p15:clr>
        </p15:guide>
        <p15:guide id="13" pos="3424">
          <p15:clr>
            <a:srgbClr val="A4A3A4"/>
          </p15:clr>
        </p15:guide>
        <p15:guide id="14" pos="3356">
          <p15:clr>
            <a:srgbClr val="A4A3A4"/>
          </p15:clr>
        </p15:guide>
        <p15:guide id="15" pos="4513">
          <p15:clr>
            <a:srgbClr val="A4A3A4"/>
          </p15:clr>
        </p15:guide>
        <p15:guide id="1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F7F7F"/>
    <a:srgbClr val="F0F4F8"/>
    <a:srgbClr val="CE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53" autoAdjust="0"/>
  </p:normalViewPr>
  <p:slideViewPr>
    <p:cSldViewPr snapToGrid="0" showGuides="1">
      <p:cViewPr varScale="1">
        <p:scale>
          <a:sx n="83" d="100"/>
          <a:sy n="83" d="100"/>
        </p:scale>
        <p:origin x="1350" y="78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309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28.6.2021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3658590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28.6.2021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2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7E27765-F0A1-42B5-9941-0AB152E8023E}" type="slidenum">
              <a:t>2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7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3621A19-ED9A-48A5-84D4-370691F99249}" type="slidenum">
              <a:t>3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7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8774B80-B0E7-4BCD-8BB9-DFF86AB4FD8F}" type="slidenum">
              <a:t>4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91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1952837"/>
            <a:ext cx="7775574" cy="1872207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969060"/>
            <a:ext cx="7775578" cy="169196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1843367" cy="1728936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4332F8BC-44E6-4566-B4E4-951B6D54A49A}" type="datetime1">
              <a:rPr lang="fi-FI" smtClean="0"/>
              <a:pPr/>
              <a:t>28.6.2021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err="1" smtClean="0"/>
              <a:t>Faculty</a:t>
            </a:r>
            <a:r>
              <a:rPr lang="fi-FI" dirty="0" smtClean="0"/>
              <a:t> of Science</a:t>
            </a:r>
          </a:p>
          <a:p>
            <a:r>
              <a:rPr lang="fi-FI" dirty="0" smtClean="0"/>
              <a:t>Department of </a:t>
            </a:r>
            <a:r>
              <a:rPr lang="fi-FI" dirty="0" err="1" smtClean="0"/>
              <a:t>Physics</a:t>
            </a:r>
            <a:endParaRPr lang="fi-FI" dirty="0" smtClean="0"/>
          </a:p>
          <a:p>
            <a:r>
              <a:rPr lang="fi-FI" dirty="0" smtClean="0"/>
              <a:t>My </a:t>
            </a:r>
            <a:r>
              <a:rPr lang="fi-FI" dirty="0" err="1" smtClean="0"/>
              <a:t>Name</a:t>
            </a:r>
            <a:endParaRPr lang="en-GB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 smtClean="0">
                <a:solidFill>
                  <a:schemeClr val="tx2"/>
                </a:solidFill>
              </a:rPr>
              <a:t>www.helsinki.fi/yliopisto</a:t>
            </a:r>
            <a:endParaRPr lang="en-GB" sz="900" dirty="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282D-26B9-4D64-971E-051999D9EB0C}" type="datetime1">
              <a:rPr lang="fi-FI" smtClean="0"/>
              <a:pPr/>
              <a:t>28.6.2021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/>
              <a:t>Faculty</a:t>
            </a:r>
            <a:r>
              <a:rPr lang="fi-FI" dirty="0" smtClean="0"/>
              <a:t> of Science</a:t>
            </a:r>
          </a:p>
          <a:p>
            <a:r>
              <a:rPr lang="fi-FI" dirty="0" smtClean="0"/>
              <a:t>Department of </a:t>
            </a:r>
            <a:r>
              <a:rPr lang="fi-FI" dirty="0" err="1" smtClean="0"/>
              <a:t>Physics</a:t>
            </a:r>
            <a:endParaRPr lang="fi-FI" dirty="0" smtClean="0"/>
          </a:p>
          <a:p>
            <a:r>
              <a:rPr lang="fi-FI" dirty="0" smtClean="0"/>
              <a:t>My </a:t>
            </a:r>
            <a:r>
              <a:rPr lang="fi-FI" dirty="0" err="1" smtClean="0"/>
              <a:t>Name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19672" y="1556792"/>
            <a:ext cx="7200800" cy="446449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F31A8F-CFD3-4AAD-9CAC-8E2D1D0CFAA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40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668" y="188641"/>
            <a:ext cx="7236482" cy="111612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668" y="1556792"/>
            <a:ext cx="7236482" cy="446459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D783282D-26B9-4D64-971E-051999D9EB0C}" type="datetime1">
              <a:rPr lang="fi-FI" smtClean="0"/>
              <a:pPr/>
              <a:t>28.6.2021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err="1" smtClean="0"/>
              <a:t>Faculty</a:t>
            </a:r>
            <a:r>
              <a:rPr lang="fi-FI" dirty="0" smtClean="0"/>
              <a:t> of Science</a:t>
            </a:r>
          </a:p>
          <a:p>
            <a:r>
              <a:rPr lang="fi-FI" dirty="0" smtClean="0"/>
              <a:t>Department of </a:t>
            </a:r>
            <a:r>
              <a:rPr lang="fi-FI" dirty="0" err="1" smtClean="0"/>
              <a:t>Physics</a:t>
            </a:r>
            <a:endParaRPr lang="fi-FI" dirty="0" smtClean="0"/>
          </a:p>
          <a:p>
            <a:r>
              <a:rPr lang="fi-FI" dirty="0" smtClean="0"/>
              <a:t>MY </a:t>
            </a:r>
            <a:r>
              <a:rPr lang="fi-FI" dirty="0" err="1" smtClean="0"/>
              <a:t>Name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382724" cy="129688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Char char="Ø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0528" y="286082"/>
            <a:ext cx="6879623" cy="2607589"/>
          </a:xfrm>
        </p:spPr>
        <p:txBody>
          <a:bodyPr/>
          <a:lstStyle/>
          <a:p>
            <a:r>
              <a:rPr lang="en-US" sz="4000" dirty="0" smtClean="0"/>
              <a:t>PWIE </a:t>
            </a:r>
            <a:br>
              <a:rPr lang="en-US" sz="4000" dirty="0" smtClean="0"/>
            </a:br>
            <a:r>
              <a:rPr lang="en-US" sz="2800" dirty="0" smtClean="0"/>
              <a:t>SP </a:t>
            </a:r>
            <a:r>
              <a:rPr lang="en-US" sz="2800" dirty="0"/>
              <a:t>D2 "Production of atomic/molecular and surface data"</a:t>
            </a:r>
            <a:r>
              <a:rPr lang="en-US" sz="2800" b="0" dirty="0"/>
              <a:t> 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err="1" smtClean="0"/>
              <a:t>Inofficial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summarial</a:t>
            </a:r>
            <a:r>
              <a:rPr lang="en-US" sz="2800" b="0" dirty="0" smtClean="0"/>
              <a:t> title of VTT/Univ. Helsinki PWIE work: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 smtClean="0"/>
              <a:t>MD data for Erosion and reflection yields for realistic surface conditions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0527" y="4246852"/>
            <a:ext cx="6879623" cy="1691965"/>
          </a:xfrm>
        </p:spPr>
        <p:txBody>
          <a:bodyPr/>
          <a:lstStyle/>
          <a:p>
            <a:r>
              <a:rPr lang="en-US" sz="2400" u="sng" dirty="0" smtClean="0"/>
              <a:t>Kai Nordlund </a:t>
            </a:r>
            <a:r>
              <a:rPr lang="en-US" sz="2400" dirty="0" smtClean="0"/>
              <a:t>and Fredric Granberg</a:t>
            </a:r>
            <a:endParaRPr lang="en-US" sz="2400" dirty="0"/>
          </a:p>
          <a:p>
            <a:r>
              <a:rPr lang="en-US" sz="2000" i="1" dirty="0"/>
              <a:t>P. O. Box 43, Department of Physics </a:t>
            </a:r>
            <a:br>
              <a:rPr lang="en-US" sz="2000" i="1" dirty="0"/>
            </a:br>
            <a:r>
              <a:rPr lang="en-US" sz="2000" i="1" dirty="0"/>
              <a:t>00014 University of Helsinki, </a:t>
            </a:r>
            <a:r>
              <a:rPr lang="en-US" sz="2000" i="1" dirty="0" smtClean="0"/>
              <a:t>Finland</a:t>
            </a: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332F8BC-44E6-4566-B4E4-951B6D54A49A}" type="datetime1">
              <a:rPr lang="fi-FI" smtClean="0"/>
              <a:pPr/>
              <a:t>28.6.2021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Faculty of Science</a:t>
            </a:r>
          </a:p>
          <a:p>
            <a:r>
              <a:rPr lang="fi-FI" smtClean="0"/>
              <a:t>Department of Physics</a:t>
            </a:r>
          </a:p>
          <a:p>
            <a:r>
              <a:rPr lang="fi-FI" smtClean="0"/>
              <a:t>My Name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13052" y="188641"/>
            <a:ext cx="7107097" cy="1116124"/>
          </a:xfrm>
        </p:spPr>
        <p:txBody>
          <a:bodyPr vert="horz"/>
          <a:lstStyle/>
          <a:p>
            <a:pPr lvl="0"/>
            <a:r>
              <a:rPr lang="en-GB" dirty="0" smtClean="0"/>
              <a:t>Preliminary work: MD data for foam </a:t>
            </a:r>
            <a:r>
              <a:rPr lang="en-GB" dirty="0"/>
              <a:t>vs </a:t>
            </a:r>
            <a:r>
              <a:rPr lang="en-GB" dirty="0" smtClean="0"/>
              <a:t>flat surfaces</a:t>
            </a:r>
            <a:endParaRPr lang="en-GB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583668" y="1423686"/>
            <a:ext cx="7236482" cy="4597703"/>
          </a:xfrm>
        </p:spPr>
        <p:txBody>
          <a:bodyPr vert="horz"/>
          <a:lstStyle/>
          <a:p>
            <a:r>
              <a:rPr lang="en-GB" dirty="0" smtClean="0"/>
              <a:t>Foam results somewhat differ from those of flat surfaces</a:t>
            </a:r>
          </a:p>
          <a:p>
            <a:r>
              <a:rPr lang="en-GB" dirty="0" smtClean="0"/>
              <a:t>Important to keep in mind tat also difference grain orientations give different results (e.g. 100 vs. 111) here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2705072"/>
            <a:ext cx="4460759" cy="334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26642" y="2675820"/>
            <a:ext cx="4717358" cy="3287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n-GB" dirty="0" smtClean="0"/>
              <a:t>Effect of surface morphology:</a:t>
            </a:r>
            <a:br>
              <a:rPr lang="en-GB" dirty="0" smtClean="0"/>
            </a:br>
            <a:r>
              <a:rPr lang="en-GB" dirty="0" smtClean="0"/>
              <a:t>Hills </a:t>
            </a:r>
            <a:r>
              <a:rPr lang="en-GB" dirty="0"/>
              <a:t>vs Fuzz vs Flat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77826" y="1788639"/>
            <a:ext cx="2699599" cy="2024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565277" y="1457046"/>
            <a:ext cx="4848190" cy="2053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571182" y="3510053"/>
            <a:ext cx="5842285" cy="303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249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n-GB"/>
              <a:t>Hills after 5000 impacts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en-GB"/>
              <a:t>At perpendicular and 80 degree incoming angle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8579" y="2653191"/>
            <a:ext cx="3853304" cy="2889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14545" y="2881778"/>
            <a:ext cx="3750767" cy="2812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314746" y="2653191"/>
            <a:ext cx="1698066" cy="1273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085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Deductions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preliminary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Surface </a:t>
            </a:r>
            <a:r>
              <a:rPr lang="fi-FI" dirty="0" err="1" smtClean="0"/>
              <a:t>morphology</a:t>
            </a:r>
            <a:r>
              <a:rPr lang="fi-FI" dirty="0" smtClean="0"/>
              <a:t> </a:t>
            </a:r>
            <a:r>
              <a:rPr lang="fi-FI" dirty="0" err="1" smtClean="0"/>
              <a:t>affects</a:t>
            </a:r>
            <a:r>
              <a:rPr lang="fi-FI" dirty="0" smtClean="0"/>
              <a:t> </a:t>
            </a:r>
            <a:r>
              <a:rPr lang="fi-FI" dirty="0" err="1" smtClean="0"/>
              <a:t>sputtering</a:t>
            </a:r>
            <a:r>
              <a:rPr lang="fi-FI" dirty="0" smtClean="0"/>
              <a:t> and </a:t>
            </a:r>
            <a:r>
              <a:rPr lang="fi-FI" dirty="0" err="1" smtClean="0"/>
              <a:t>reflection</a:t>
            </a:r>
            <a:r>
              <a:rPr lang="fi-FI" dirty="0" smtClean="0"/>
              <a:t> </a:t>
            </a:r>
            <a:r>
              <a:rPr lang="fi-FI" dirty="0" err="1" smtClean="0"/>
              <a:t>yields</a:t>
            </a:r>
            <a:endParaRPr lang="fi-FI" dirty="0" smtClean="0"/>
          </a:p>
          <a:p>
            <a:r>
              <a:rPr lang="fi-FI" dirty="0" err="1" smtClean="0"/>
              <a:t>Also</a:t>
            </a:r>
            <a:r>
              <a:rPr lang="fi-FI" dirty="0" smtClean="0"/>
              <a:t>, </a:t>
            </a:r>
            <a:r>
              <a:rPr lang="fi-FI" dirty="0" err="1" smtClean="0"/>
              <a:t>surface</a:t>
            </a:r>
            <a:r>
              <a:rPr lang="fi-FI" dirty="0" smtClean="0"/>
              <a:t> </a:t>
            </a:r>
            <a:r>
              <a:rPr lang="fi-FI" dirty="0" err="1" smtClean="0"/>
              <a:t>morphology</a:t>
            </a:r>
            <a:r>
              <a:rPr lang="fi-FI" dirty="0" smtClean="0"/>
              <a:t> </a:t>
            </a:r>
            <a:r>
              <a:rPr lang="fi-FI" dirty="0" err="1" smtClean="0"/>
              <a:t>itself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a </a:t>
            </a:r>
            <a:r>
              <a:rPr lang="fi-FI" dirty="0" err="1" smtClean="0"/>
              <a:t>constant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surfaces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dynamically</a:t>
            </a:r>
            <a:r>
              <a:rPr lang="fi-FI" dirty="0" smtClean="0"/>
              <a:t> </a:t>
            </a:r>
            <a:r>
              <a:rPr lang="fi-FI" dirty="0" err="1" smtClean="0"/>
              <a:t>evolving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prolonged</a:t>
            </a:r>
            <a:r>
              <a:rPr lang="fi-FI" dirty="0" smtClean="0"/>
              <a:t> </a:t>
            </a:r>
            <a:r>
              <a:rPr lang="fi-FI" dirty="0" err="1" smtClean="0"/>
              <a:t>irradiation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502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Workplan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282D-26B9-4D64-971E-051999D9EB0C}" type="datetime1">
              <a:rPr lang="fi-FI" smtClean="0"/>
              <a:pPr/>
              <a:t>28.6.2021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Faculty of Science</a:t>
            </a:r>
          </a:p>
          <a:p>
            <a:r>
              <a:rPr lang="fi-FI" smtClean="0"/>
              <a:t>Department of Physics</a:t>
            </a:r>
          </a:p>
          <a:p>
            <a:r>
              <a:rPr lang="fi-FI" smtClean="0"/>
              <a:t>My Name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01509" y="1503059"/>
            <a:ext cx="7200800" cy="4464496"/>
          </a:xfrm>
        </p:spPr>
        <p:txBody>
          <a:bodyPr>
            <a:normAutofit/>
          </a:bodyPr>
          <a:lstStyle/>
          <a:p>
            <a:r>
              <a:rPr lang="fi-FI" dirty="0" smtClean="0"/>
              <a:t>2021-2022:</a:t>
            </a:r>
          </a:p>
          <a:p>
            <a:pPr lvl="1" fontAlgn="base"/>
            <a:r>
              <a:rPr lang="en-GB" dirty="0"/>
              <a:t>Production of erosion yields for redeposited W in comparison to bulk W</a:t>
            </a:r>
          </a:p>
          <a:p>
            <a:pPr lvl="1" fontAlgn="base"/>
            <a:r>
              <a:rPr lang="en-GB" dirty="0" smtClean="0"/>
              <a:t>Production </a:t>
            </a:r>
            <a:r>
              <a:rPr lang="en-GB" dirty="0"/>
              <a:t>of erosion yields and reflection coefficients for rough W surfaces </a:t>
            </a:r>
          </a:p>
          <a:p>
            <a:r>
              <a:rPr lang="fi-FI" dirty="0" smtClean="0"/>
              <a:t>2023-2025:</a:t>
            </a:r>
          </a:p>
          <a:p>
            <a:pPr lvl="1" fontAlgn="base"/>
            <a:r>
              <a:rPr lang="en-GB" dirty="0" smtClean="0"/>
              <a:t>Development </a:t>
            </a:r>
            <a:r>
              <a:rPr lang="en-GB" dirty="0"/>
              <a:t>of machine learning </a:t>
            </a:r>
            <a:r>
              <a:rPr lang="en-GB" dirty="0" smtClean="0"/>
              <a:t>for </a:t>
            </a:r>
            <a:r>
              <a:rPr lang="en-GB" dirty="0"/>
              <a:t>interatomic W </a:t>
            </a:r>
            <a:r>
              <a:rPr lang="en-GB" dirty="0" smtClean="0"/>
              <a:t>potentials: Oxygen-W potential</a:t>
            </a:r>
            <a:endParaRPr lang="en-GB" dirty="0"/>
          </a:p>
          <a:p>
            <a:pPr lvl="1" fontAlgn="base"/>
            <a:r>
              <a:rPr lang="en-GB" dirty="0" smtClean="0"/>
              <a:t>Using this potential to determine sputtering of oxidized W, oxygen layer </a:t>
            </a:r>
            <a:r>
              <a:rPr lang="en-GB" dirty="0" err="1" smtClean="0"/>
              <a:t>buildup</a:t>
            </a:r>
            <a:r>
              <a:rPr lang="en-GB" dirty="0" smtClean="0"/>
              <a:t> and erosion during plasma-facing  reactor conditions, and chemical erosion of W.</a:t>
            </a:r>
            <a:endParaRPr lang="en-GB" dirty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8937013"/>
      </p:ext>
    </p:extLst>
  </p:cSld>
  <p:clrMapOvr>
    <a:masterClrMapping/>
  </p:clrMapOvr>
</p:sld>
</file>

<file path=ppt/theme/theme1.xml><?xml version="1.0" encoding="utf-8"?>
<a:theme xmlns:a="http://schemas.openxmlformats.org/drawingml/2006/main" name="Helsingin Yliopisto">
  <a:themeElements>
    <a:clrScheme name="HY (ml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A311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noAutofit/>
      </a:bodyPr>
      <a:lstStyle>
        <a:defPPr marL="266700" marR="0" indent="-26670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rgbClr val="FCA311"/>
          </a:buClr>
          <a:buSzPct val="100000"/>
          <a:buFont typeface="Wingdings" pitchFamily="2" charset="2"/>
          <a:buChar char="Ø"/>
          <a:tabLst/>
          <a:defRPr kumimoji="0" sz="2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241</Words>
  <Application>Microsoft Office PowerPoint</Application>
  <PresentationFormat>On-screen Show (4:3)</PresentationFormat>
  <Paragraphs>32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StarSymbol</vt:lpstr>
      <vt:lpstr>Wingdings</vt:lpstr>
      <vt:lpstr>Helsingin Yliopisto</vt:lpstr>
      <vt:lpstr>PWIE  SP D2 "Production of atomic/molecular and surface data"   Inofficial summarial title of VTT/Univ. Helsinki PWIE work: MD data for Erosion and reflection yields for realistic surface conditions</vt:lpstr>
      <vt:lpstr>Preliminary work: MD data for foam vs flat surfaces</vt:lpstr>
      <vt:lpstr>Effect of surface morphology: Hills vs Fuzz vs Flat</vt:lpstr>
      <vt:lpstr>Hills after 5000 impacts</vt:lpstr>
      <vt:lpstr>Deductions from preliminary work</vt:lpstr>
      <vt:lpstr>Workplan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2011-10-17T06:10:50Z</dcterms:created>
  <dcterms:modified xsi:type="dcterms:W3CDTF">2021-06-28T07:26:44Z</dcterms:modified>
</cp:coreProperties>
</file>