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3" r:id="rId4"/>
    <p:sldId id="268" r:id="rId5"/>
    <p:sldId id="274" r:id="rId6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506F180-788E-8B4D-8E58-955FFD34D2FE}">
          <p14:sldIdLst>
            <p14:sldId id="256"/>
            <p14:sldId id="257"/>
            <p14:sldId id="273"/>
            <p14:sldId id="268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008" autoAdjust="0"/>
  </p:normalViewPr>
  <p:slideViewPr>
    <p:cSldViewPr showGuides="1">
      <p:cViewPr varScale="1">
        <p:scale>
          <a:sx n="164" d="100"/>
          <a:sy n="164" d="100"/>
        </p:scale>
        <p:origin x="664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4088" y="19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13/09/2021</a:t>
            </a:fld>
            <a:endParaRPr lang="en-GB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‹Nº›</a:t>
            </a:fld>
            <a:endParaRPr lang="en-GB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13/09/2021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33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7813" y="796925"/>
            <a:ext cx="6819900" cy="38369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07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7813" y="796925"/>
            <a:ext cx="6819900" cy="38369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786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Logo of presenter</a:t>
            </a:r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_tradnl"/>
              <a:t>Haga clic para modificar el estilo de título del patrón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/>
              <a:t>Name of presenter | Conference | Venue | Date | Page </a:t>
            </a:r>
            <a:fld id="{6A6D9FA1-99C7-4910-8E32-B85D378B0060}" type="slidenum">
              <a:rPr lang="en-GB" smtClean="0"/>
              <a:pPr algn="r"/>
              <a:t>‹Nº›</a:t>
            </a:fld>
            <a:endParaRPr lang="en-GB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Haga clic para modificar el estilo de título del patrón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users.euro-fusion.org/webapps/pinboard/EFDA-JET/index.j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2800" dirty="0"/>
              <a:t>E-TASC / TSVV </a:t>
            </a:r>
            <a:r>
              <a:rPr lang="es-ES_tradnl" sz="2800" dirty="0" err="1"/>
              <a:t>Task</a:t>
            </a:r>
            <a:r>
              <a:rPr lang="es-ES_tradnl" sz="2800" dirty="0"/>
              <a:t> #13 </a:t>
            </a:r>
            <a:br>
              <a:rPr lang="es-ES_tradnl" sz="2800" dirty="0"/>
            </a:br>
            <a:r>
              <a:rPr lang="es-ES_tradnl" sz="2800" dirty="0" err="1"/>
              <a:t>Stellarator</a:t>
            </a:r>
            <a:r>
              <a:rPr lang="es-ES_tradnl" sz="2800" dirty="0"/>
              <a:t> </a:t>
            </a:r>
            <a:r>
              <a:rPr lang="es-ES_tradnl" sz="2800" dirty="0" err="1"/>
              <a:t>Turbulence</a:t>
            </a:r>
            <a:r>
              <a:rPr lang="es-ES_tradnl" sz="2800" dirty="0"/>
              <a:t> </a:t>
            </a:r>
            <a:r>
              <a:rPr lang="es-ES_tradnl" sz="2800" dirty="0" err="1"/>
              <a:t>Simulation</a:t>
            </a:r>
            <a:br>
              <a:rPr lang="es-ES_tradnl" sz="2800" dirty="0"/>
            </a:br>
            <a:r>
              <a:rPr lang="es-ES_tradnl" sz="2800" dirty="0"/>
              <a:t>2</a:t>
            </a:r>
            <a:r>
              <a:rPr lang="es-ES_tradnl" sz="2800" baseline="30000" dirty="0"/>
              <a:t>nd</a:t>
            </a:r>
            <a:r>
              <a:rPr lang="es-ES_tradnl" sz="2800" dirty="0"/>
              <a:t> meeting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147814"/>
            <a:ext cx="4392488" cy="324036"/>
          </a:xfrm>
        </p:spPr>
        <p:txBody>
          <a:bodyPr>
            <a:normAutofit fontScale="85000" lnSpcReduction="20000"/>
          </a:bodyPr>
          <a:lstStyle/>
          <a:p>
            <a:r>
              <a:rPr lang="es-ES_tradnl"/>
              <a:t>J. M. García Regaña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3384" y="123478"/>
            <a:ext cx="7543800" cy="342900"/>
          </a:xfrm>
        </p:spPr>
        <p:txBody>
          <a:bodyPr/>
          <a:lstStyle/>
          <a:p>
            <a:r>
              <a:rPr lang="es-ES_tradnl" dirty="0"/>
              <a:t>Agenda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J. M. </a:t>
            </a:r>
            <a:r>
              <a:rPr lang="en-GB" dirty="0" err="1"/>
              <a:t>García</a:t>
            </a:r>
            <a:r>
              <a:rPr lang="en-GB" dirty="0"/>
              <a:t> </a:t>
            </a:r>
            <a:r>
              <a:rPr lang="en-GB" dirty="0" err="1"/>
              <a:t>Regaña</a:t>
            </a:r>
            <a:r>
              <a:rPr lang="en-GB" dirty="0"/>
              <a:t> | TSVV-13 Meeting 1 | Zoom | 07/06/2021 | Page </a:t>
            </a:r>
            <a:fld id="{6A6D9FA1-99C7-4910-8E32-B85D378B0060}" type="slidenum">
              <a:rPr lang="en-GB"/>
              <a:pPr algn="r"/>
              <a:t>2</a:t>
            </a:fld>
            <a:endParaRPr lang="en-GB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791357"/>
              </p:ext>
            </p:extLst>
          </p:nvPr>
        </p:nvGraphicFramePr>
        <p:xfrm>
          <a:off x="467544" y="771550"/>
          <a:ext cx="7912531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3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/>
                        <a:t>Title</a:t>
                      </a:r>
                      <a:r>
                        <a:rPr lang="es-ES_tradnl" dirty="0"/>
                        <a:t> of </a:t>
                      </a:r>
                      <a:r>
                        <a:rPr lang="es-ES_tradnl" dirty="0" err="1"/>
                        <a:t>contribution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/>
                        <a:t>Related</a:t>
                      </a:r>
                      <a:r>
                        <a:rPr lang="es-ES_tradnl" dirty="0"/>
                        <a:t> M </a:t>
                      </a:r>
                      <a:r>
                        <a:rPr lang="es-ES_tradnl" dirty="0" err="1"/>
                        <a:t>or</a:t>
                      </a:r>
                      <a:r>
                        <a:rPr lang="es-ES_tradnl" dirty="0"/>
                        <a:t>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Speaker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TSVV13 status: </a:t>
                      </a:r>
                      <a:r>
                        <a:rPr lang="es-ES_tradnl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useful</a:t>
                      </a:r>
                      <a:r>
                        <a:rPr lang="es-ES_tradnl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_tradnl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</a:t>
                      </a:r>
                      <a:r>
                        <a:rPr lang="es-ES_tradnl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s-ES_tradnl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updates</a:t>
                      </a:r>
                      <a:endParaRPr lang="es-ES_tradnl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J.</a:t>
                      </a:r>
                      <a:r>
                        <a:rPr lang="es-ES_tradnl" baseline="0" dirty="0"/>
                        <a:t> M. García Regaña (CIEMAT)</a:t>
                      </a:r>
                      <a:endParaRPr lang="es-ES_tradn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rgbClr val="E3E3E3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A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Fokker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-Planck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collision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model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for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gyrokinetic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simulations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 in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stellarators</a:t>
                      </a:r>
                      <a:endParaRPr lang="es-ES_tradnl" sz="1600" dirty="0">
                        <a:solidFill>
                          <a:srgbClr val="E3E3E3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dirty="0">
                          <a:solidFill>
                            <a:srgbClr val="E3E3E3"/>
                          </a:solidFill>
                          <a:effectLst/>
                        </a:rPr>
                        <a:t>M-STELLA-COLL</a:t>
                      </a:r>
                      <a:endParaRPr lang="es-ES_tradnl" sz="1800" b="0" dirty="0">
                        <a:solidFill>
                          <a:srgbClr val="E3E3E3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rgbClr val="E3E3E3"/>
                          </a:solidFill>
                        </a:rPr>
                        <a:t>A. von </a:t>
                      </a:r>
                      <a:r>
                        <a:rPr lang="es-ES_tradnl" dirty="0" err="1">
                          <a:solidFill>
                            <a:srgbClr val="E3E3E3"/>
                          </a:solidFill>
                        </a:rPr>
                        <a:t>Boetticher</a:t>
                      </a:r>
                      <a:r>
                        <a:rPr lang="es-ES_tradnl" dirty="0">
                          <a:solidFill>
                            <a:srgbClr val="E3E3E3"/>
                          </a:solidFill>
                        </a:rPr>
                        <a:t> (U. Oxford)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031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rgbClr val="E3E3E3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Gyrokinetic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simulations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 in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stellarators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using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different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computational</a:t>
                      </a:r>
                      <a:r>
                        <a:rPr lang="es-ES" sz="1600" dirty="0">
                          <a:solidFill>
                            <a:srgbClr val="E3E3E3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rgbClr val="E3E3E3"/>
                          </a:solidFill>
                          <a:effectLst/>
                        </a:rPr>
                        <a:t>domains</a:t>
                      </a:r>
                      <a:endParaRPr lang="es-ES_tradnl" sz="1600" i="1" kern="1200" dirty="0">
                        <a:solidFill>
                          <a:srgbClr val="E3E3E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dirty="0">
                          <a:solidFill>
                            <a:srgbClr val="E3E3E3"/>
                          </a:solidFill>
                          <a:effectLst/>
                        </a:rPr>
                        <a:t>D-TURB-DOMAIN</a:t>
                      </a:r>
                      <a:endParaRPr lang="es-ES_tradnl" sz="1800" b="0" dirty="0">
                        <a:solidFill>
                          <a:srgbClr val="E3E3E3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rgbClr val="E3E3E3"/>
                          </a:solidFill>
                        </a:rPr>
                        <a:t>E. Sánchez (CIEMAT)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rgbClr val="E3E3E3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err="1">
                          <a:solidFill>
                            <a:srgbClr val="E3E3E3"/>
                          </a:solidFill>
                        </a:rPr>
                        <a:t>Discussion</a:t>
                      </a:r>
                      <a:endParaRPr lang="es-ES_tradnl" sz="1600" dirty="0">
                        <a:solidFill>
                          <a:srgbClr val="E3E3E3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rgbClr val="E3E3E3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solidFill>
                            <a:srgbClr val="E3E3E3"/>
                          </a:solidFill>
                        </a:rPr>
                        <a:t>All</a:t>
                      </a:r>
                      <a:endParaRPr lang="es-ES_tradnl" dirty="0">
                        <a:solidFill>
                          <a:srgbClr val="E3E3E3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467544" y="3724923"/>
            <a:ext cx="79125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Regular meetings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on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second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Monday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of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every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month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at</a:t>
            </a:r>
            <a:r>
              <a:rPr lang="es-ES_tradnl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15:00 (CET)</a:t>
            </a:r>
          </a:p>
          <a:p>
            <a:r>
              <a:rPr lang="es-ES_tradnl" sz="1600" i="1" dirty="0" err="1">
                <a:latin typeface="Calibri" charset="0"/>
                <a:ea typeface="Calibri" charset="0"/>
                <a:cs typeface="Calibri" charset="0"/>
              </a:rPr>
              <a:t>Next</a:t>
            </a:r>
            <a:r>
              <a:rPr lang="es-ES_tradnl" sz="1600" i="1" dirty="0">
                <a:latin typeface="Calibri" charset="0"/>
                <a:ea typeface="Calibri" charset="0"/>
                <a:cs typeface="Calibri" charset="0"/>
              </a:rPr>
              <a:t> meeting: 18th of </a:t>
            </a:r>
            <a:r>
              <a:rPr lang="es-ES_tradnl" sz="1600" i="1" dirty="0" err="1">
                <a:latin typeface="Calibri" charset="0"/>
                <a:ea typeface="Calibri" charset="0"/>
                <a:cs typeface="Calibri" charset="0"/>
              </a:rPr>
              <a:t>October</a:t>
            </a:r>
            <a:r>
              <a:rPr lang="es-ES_tradnl" sz="1600" i="1" dirty="0">
                <a:latin typeface="Calibri" charset="0"/>
                <a:ea typeface="Calibri" charset="0"/>
                <a:cs typeface="Calibri" charset="0"/>
              </a:rPr>
              <a:t> at 15:00.</a:t>
            </a:r>
          </a:p>
        </p:txBody>
      </p:sp>
    </p:spTree>
    <p:extLst>
      <p:ext uri="{BB962C8B-B14F-4D97-AF65-F5344CB8AC3E}">
        <p14:creationId xmlns:p14="http://schemas.microsoft.com/office/powerpoint/2010/main" val="22536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Pinboard</a:t>
            </a:r>
            <a:r>
              <a:rPr lang="es-ES_tradnl" dirty="0"/>
              <a:t> </a:t>
            </a:r>
            <a:r>
              <a:rPr lang="es-ES_tradnl" dirty="0" err="1"/>
              <a:t>clearance</a:t>
            </a:r>
            <a:r>
              <a:rPr lang="es-ES_tradnl" dirty="0"/>
              <a:t> and </a:t>
            </a:r>
            <a:r>
              <a:rPr lang="es-ES_tradnl" dirty="0" err="1"/>
              <a:t>rehearsals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9688" y="602369"/>
            <a:ext cx="8662792" cy="3985605"/>
          </a:xfrm>
        </p:spPr>
        <p:txBody>
          <a:bodyPr>
            <a:noAutofit/>
          </a:bodyPr>
          <a:lstStyle/>
          <a:p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The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b="1" dirty="0" err="1">
                <a:solidFill>
                  <a:srgbClr val="FF0000"/>
                </a:solidFill>
                <a:latin typeface="+mj-lt"/>
                <a:ea typeface="Calibri" charset="0"/>
                <a:cs typeface="Calibri" charset="0"/>
              </a:rPr>
              <a:t>clearance</a:t>
            </a:r>
            <a:r>
              <a:rPr lang="es-ES_tradnl" sz="1900" b="1" dirty="0">
                <a:solidFill>
                  <a:srgbClr val="FF0000"/>
                </a:solidFill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b="1" dirty="0" err="1">
                <a:solidFill>
                  <a:srgbClr val="FF0000"/>
                </a:solidFill>
                <a:latin typeface="+mj-lt"/>
                <a:ea typeface="Calibri" charset="0"/>
                <a:cs typeface="Calibri" charset="0"/>
              </a:rPr>
              <a:t>procedure</a:t>
            </a:r>
            <a:r>
              <a:rPr lang="es-ES_tradnl" sz="1900" b="1" dirty="0">
                <a:solidFill>
                  <a:srgbClr val="FF0000"/>
                </a:solidFill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⇒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uploading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the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document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to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the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electronic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pinboard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at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least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b="1" dirty="0">
                <a:latin typeface="+mj-lt"/>
                <a:ea typeface="Calibri" charset="0"/>
                <a:cs typeface="Calibri" charset="0"/>
              </a:rPr>
              <a:t>2 </a:t>
            </a:r>
            <a:r>
              <a:rPr lang="es-ES_tradnl" sz="1900" b="1" dirty="0" err="1">
                <a:latin typeface="+mj-lt"/>
                <a:ea typeface="Calibri" charset="0"/>
                <a:cs typeface="Calibri" charset="0"/>
              </a:rPr>
              <a:t>weeks</a:t>
            </a:r>
            <a:r>
              <a:rPr lang="es-ES_tradnl" sz="1900" b="1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prior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the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deadline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for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b="1" dirty="0">
                <a:latin typeface="+mj-lt"/>
                <a:ea typeface="Calibri" charset="0"/>
                <a:cs typeface="Calibri" charset="0"/>
              </a:rPr>
              <a:t>non-</a:t>
            </a:r>
            <a:r>
              <a:rPr lang="es-ES_tradnl" sz="1900" b="1" dirty="0" err="1">
                <a:latin typeface="+mj-lt"/>
                <a:ea typeface="Calibri" charset="0"/>
                <a:cs typeface="Calibri" charset="0"/>
              </a:rPr>
              <a:t>refereed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conference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paper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or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abstract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, </a:t>
            </a:r>
            <a:r>
              <a:rPr lang="es-ES_tradnl" sz="1900" b="1" dirty="0">
                <a:latin typeface="+mj-lt"/>
                <a:ea typeface="Calibri" charset="0"/>
                <a:cs typeface="Calibri" charset="0"/>
              </a:rPr>
              <a:t>3 </a:t>
            </a:r>
            <a:r>
              <a:rPr lang="es-ES_tradnl" sz="1900" b="1" dirty="0" err="1">
                <a:latin typeface="+mj-lt"/>
                <a:ea typeface="Calibri" charset="0"/>
                <a:cs typeface="Calibri" charset="0"/>
              </a:rPr>
              <a:t>weeks</a:t>
            </a:r>
            <a:r>
              <a:rPr lang="es-ES_tradnl" sz="1900" b="1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b="1" dirty="0" err="1">
                <a:latin typeface="+mj-lt"/>
                <a:ea typeface="Calibri" charset="0"/>
                <a:cs typeface="Calibri" charset="0"/>
              </a:rPr>
              <a:t>for</a:t>
            </a:r>
            <a:r>
              <a:rPr lang="es-ES_tradnl" sz="1900" b="1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b="1" dirty="0" err="1">
                <a:latin typeface="+mj-lt"/>
                <a:ea typeface="Calibri" charset="0"/>
                <a:cs typeface="Calibri" charset="0"/>
              </a:rPr>
              <a:t>refereed</a:t>
            </a:r>
            <a:r>
              <a:rPr lang="es-ES_tradnl" sz="1900" b="1" dirty="0">
                <a:latin typeface="+mj-lt"/>
                <a:ea typeface="Calibri" charset="0"/>
                <a:cs typeface="Calibri" charset="0"/>
              </a:rPr>
              <a:t> </a:t>
            </a:r>
            <a:r>
              <a:rPr lang="es-ES_tradnl" sz="1900" dirty="0" err="1">
                <a:latin typeface="+mj-lt"/>
                <a:ea typeface="Calibri" charset="0"/>
                <a:cs typeface="Calibri" charset="0"/>
              </a:rPr>
              <a:t>ones</a:t>
            </a:r>
            <a:r>
              <a:rPr lang="es-ES_tradnl" sz="1900" dirty="0">
                <a:latin typeface="+mj-lt"/>
                <a:ea typeface="Calibri" charset="0"/>
                <a:cs typeface="Calibri" charset="0"/>
              </a:rPr>
              <a:t>:</a:t>
            </a:r>
          </a:p>
          <a:p>
            <a:pPr marL="800100" lvl="2" indent="0">
              <a:buNone/>
            </a:pPr>
            <a:r>
              <a:rPr lang="es-ES_tradnl" sz="1900" dirty="0">
                <a:latin typeface="+mj-lt"/>
                <a:hlinkClick r:id="rId2"/>
              </a:rPr>
              <a:t>https://users.euro-fusion.org/webapps/pinboard/EFDA-JET/index.jsp</a:t>
            </a:r>
            <a:r>
              <a:rPr lang="es-ES_tradnl" sz="1900" dirty="0">
                <a:latin typeface="+mj-lt"/>
              </a:rPr>
              <a:t> </a:t>
            </a:r>
          </a:p>
          <a:p>
            <a:pPr marL="800100" lvl="2" indent="0">
              <a:buNone/>
            </a:pPr>
            <a:endParaRPr lang="es-ES_tradnl" sz="1900" dirty="0">
              <a:latin typeface="+mj-lt"/>
            </a:endParaRPr>
          </a:p>
          <a:p>
            <a:pPr marL="800100" lvl="2" indent="0">
              <a:buNone/>
            </a:pPr>
            <a:endParaRPr lang="es-ES_tradnl" sz="1900" dirty="0">
              <a:latin typeface="+mj-lt"/>
            </a:endParaRPr>
          </a:p>
          <a:p>
            <a:pPr marL="800100" lvl="2" indent="0">
              <a:buNone/>
            </a:pPr>
            <a:endParaRPr lang="es-ES_tradnl" sz="1900" dirty="0">
              <a:latin typeface="+mj-lt"/>
            </a:endParaRPr>
          </a:p>
          <a:p>
            <a:pPr marL="0" indent="0">
              <a:buNone/>
            </a:pPr>
            <a:endParaRPr lang="es-ES_tradnl" sz="1900" dirty="0">
              <a:latin typeface="+mj-lt"/>
            </a:endParaRPr>
          </a:p>
          <a:p>
            <a:pPr marL="285750"/>
            <a:r>
              <a:rPr lang="es-ES_tradnl" sz="1900" dirty="0" err="1">
                <a:latin typeface="+mj-lt"/>
              </a:rPr>
              <a:t>Please</a:t>
            </a:r>
            <a:r>
              <a:rPr lang="es-ES_tradnl" sz="1900" dirty="0">
                <a:latin typeface="+mj-lt"/>
              </a:rPr>
              <a:t>, </a:t>
            </a:r>
            <a:r>
              <a:rPr lang="es-ES_tradnl" sz="1900" dirty="0" err="1">
                <a:latin typeface="+mj-lt"/>
              </a:rPr>
              <a:t>upload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dirty="0" err="1">
                <a:latin typeface="+mj-lt"/>
              </a:rPr>
              <a:t>the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dirty="0" err="1">
                <a:latin typeface="+mj-lt"/>
              </a:rPr>
              <a:t>documents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dirty="0" err="1">
                <a:latin typeface="+mj-lt"/>
              </a:rPr>
              <a:t>related</a:t>
            </a:r>
            <a:r>
              <a:rPr lang="es-ES_tradnl" sz="1900" dirty="0">
                <a:latin typeface="+mj-lt"/>
              </a:rPr>
              <a:t> to </a:t>
            </a:r>
            <a:r>
              <a:rPr lang="es-ES_tradnl" sz="1900" dirty="0" err="1">
                <a:latin typeface="+mj-lt"/>
              </a:rPr>
              <a:t>the</a:t>
            </a:r>
            <a:r>
              <a:rPr lang="es-ES_tradnl" sz="1900" dirty="0">
                <a:latin typeface="+mj-lt"/>
              </a:rPr>
              <a:t> TSVV </a:t>
            </a:r>
            <a:r>
              <a:rPr lang="es-ES_tradnl" sz="1900" dirty="0" err="1">
                <a:latin typeface="+mj-lt"/>
              </a:rPr>
              <a:t>activities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dirty="0" err="1">
                <a:latin typeface="+mj-lt"/>
              </a:rPr>
              <a:t>indicating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b="1" dirty="0">
                <a:latin typeface="+mj-lt"/>
              </a:rPr>
              <a:t>TSVV/CIEMAT-01 </a:t>
            </a:r>
            <a:r>
              <a:rPr lang="es-ES_tradnl" sz="1900" dirty="0">
                <a:latin typeface="+mj-lt"/>
              </a:rPr>
              <a:t>as </a:t>
            </a:r>
            <a:r>
              <a:rPr lang="es-ES_tradnl" sz="1900" b="1" dirty="0" err="1">
                <a:latin typeface="+mj-lt"/>
              </a:rPr>
              <a:t>primary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dirty="0" err="1">
                <a:latin typeface="+mj-lt"/>
              </a:rPr>
              <a:t>an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b="1" dirty="0">
                <a:latin typeface="+mj-lt"/>
              </a:rPr>
              <a:t>WPW7X as </a:t>
            </a:r>
            <a:r>
              <a:rPr lang="es-ES_tradnl" sz="1900" b="1" dirty="0" err="1">
                <a:latin typeface="+mj-lt"/>
              </a:rPr>
              <a:t>secondary</a:t>
            </a:r>
            <a:r>
              <a:rPr lang="es-ES_tradnl" sz="1900" dirty="0">
                <a:latin typeface="+mj-lt"/>
              </a:rPr>
              <a:t>.</a:t>
            </a:r>
          </a:p>
          <a:p>
            <a:pPr marL="285750"/>
            <a:r>
              <a:rPr lang="es-ES_tradnl" sz="1900" dirty="0" err="1">
                <a:latin typeface="+mj-lt"/>
              </a:rPr>
              <a:t>Please</a:t>
            </a:r>
            <a:r>
              <a:rPr lang="es-ES_tradnl" sz="1900" dirty="0">
                <a:latin typeface="+mj-lt"/>
              </a:rPr>
              <a:t>, plan in </a:t>
            </a:r>
            <a:r>
              <a:rPr lang="es-ES_tradnl" sz="1900" dirty="0" err="1">
                <a:latin typeface="+mj-lt"/>
              </a:rPr>
              <a:t>advance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dirty="0" err="1">
                <a:latin typeface="+mj-lt"/>
              </a:rPr>
              <a:t>the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dirty="0" err="1">
                <a:latin typeface="+mj-lt"/>
              </a:rPr>
              <a:t>rehearsals</a:t>
            </a:r>
            <a:r>
              <a:rPr lang="es-ES_tradnl" sz="1900" dirty="0">
                <a:latin typeface="+mj-lt"/>
              </a:rPr>
              <a:t> of </a:t>
            </a:r>
            <a:r>
              <a:rPr lang="es-ES_tradnl" sz="1900" dirty="0" err="1">
                <a:latin typeface="+mj-lt"/>
              </a:rPr>
              <a:t>papers</a:t>
            </a:r>
            <a:r>
              <a:rPr lang="es-ES_tradnl" sz="1900" dirty="0">
                <a:latin typeface="+mj-lt"/>
              </a:rPr>
              <a:t> and </a:t>
            </a:r>
            <a:r>
              <a:rPr lang="es-ES_tradnl" sz="1900" dirty="0" err="1">
                <a:latin typeface="+mj-lt"/>
              </a:rPr>
              <a:t>conference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dirty="0" err="1">
                <a:latin typeface="+mj-lt"/>
              </a:rPr>
              <a:t>contributions</a:t>
            </a:r>
            <a:r>
              <a:rPr lang="es-ES_tradnl" sz="1900" dirty="0">
                <a:latin typeface="+mj-lt"/>
              </a:rPr>
              <a:t> at </a:t>
            </a:r>
            <a:r>
              <a:rPr lang="es-ES_tradnl" sz="1900" dirty="0" err="1">
                <a:latin typeface="+mj-lt"/>
              </a:rPr>
              <a:t>the</a:t>
            </a:r>
            <a:r>
              <a:rPr lang="es-ES_tradnl" sz="1900" dirty="0">
                <a:latin typeface="+mj-lt"/>
              </a:rPr>
              <a:t> W7-X </a:t>
            </a:r>
            <a:r>
              <a:rPr lang="es-ES_tradnl" sz="1900" dirty="0" err="1">
                <a:latin typeface="+mj-lt"/>
              </a:rPr>
              <a:t>Physics</a:t>
            </a:r>
            <a:r>
              <a:rPr lang="es-ES_tradnl" sz="1900" dirty="0">
                <a:latin typeface="+mj-lt"/>
              </a:rPr>
              <a:t> Meeting </a:t>
            </a:r>
            <a:r>
              <a:rPr lang="es-ES_tradnl" sz="1900" dirty="0" err="1">
                <a:latin typeface="+mj-lt"/>
              </a:rPr>
              <a:t>or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dirty="0" err="1">
                <a:latin typeface="+mj-lt"/>
              </a:rPr>
              <a:t>Topical</a:t>
            </a:r>
            <a:r>
              <a:rPr lang="es-ES_tradnl" sz="1900" dirty="0">
                <a:latin typeface="+mj-lt"/>
              </a:rPr>
              <a:t> </a:t>
            </a:r>
            <a:r>
              <a:rPr lang="es-ES_tradnl" sz="1900" dirty="0" err="1">
                <a:latin typeface="+mj-lt"/>
              </a:rPr>
              <a:t>Group</a:t>
            </a:r>
            <a:r>
              <a:rPr lang="es-ES_tradnl" sz="1900" dirty="0">
                <a:latin typeface="+mj-lt"/>
              </a:rPr>
              <a:t> Meetings.</a:t>
            </a:r>
          </a:p>
          <a:p>
            <a:pPr marL="285750"/>
            <a:endParaRPr lang="es-ES_tradnl" sz="1900" dirty="0">
              <a:latin typeface="+mj-lt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J. M. </a:t>
            </a:r>
            <a:r>
              <a:rPr lang="en-GB" dirty="0" err="1"/>
              <a:t>García</a:t>
            </a:r>
            <a:r>
              <a:rPr lang="en-GB" dirty="0"/>
              <a:t> </a:t>
            </a:r>
            <a:r>
              <a:rPr lang="en-GB" dirty="0" err="1"/>
              <a:t>Regaña</a:t>
            </a:r>
            <a:r>
              <a:rPr lang="en-GB" dirty="0"/>
              <a:t> | TSVV-13 Meeting 1 | Zoom | 07/06/2021 | Page </a:t>
            </a:r>
            <a:fld id="{6A6D9FA1-99C7-4910-8E32-B85D378B0060}" type="slidenum">
              <a:rPr lang="en-GB"/>
              <a:pPr algn="r"/>
              <a:t>3</a:t>
            </a:fld>
            <a:endParaRPr lang="en-GB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62168D4-65FB-244B-9B14-47D64AB15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995686"/>
            <a:ext cx="8284654" cy="112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15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470"/>
            <a:ext cx="7543800" cy="342900"/>
          </a:xfrm>
        </p:spPr>
        <p:txBody>
          <a:bodyPr/>
          <a:lstStyle/>
          <a:p>
            <a:r>
              <a:rPr lang="en-GB" sz="2400"/>
              <a:t>HPC resources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42336"/>
            <a:ext cx="8250572" cy="2389454"/>
          </a:xfrm>
        </p:spPr>
        <p:txBody>
          <a:bodyPr>
            <a:noAutofit/>
          </a:bodyPr>
          <a:lstStyle/>
          <a:p>
            <a:endParaRPr lang="en-GB" sz="1800" b="1" dirty="0">
              <a:latin typeface="+mn-lt"/>
            </a:endParaRPr>
          </a:p>
          <a:p>
            <a:r>
              <a:rPr lang="en-GB" sz="1800" b="1" dirty="0">
                <a:latin typeface="+mn-lt"/>
              </a:rPr>
              <a:t>The usage of the TSVV/Marconi: 38 % spent already of the ~60 </a:t>
            </a:r>
            <a:r>
              <a:rPr lang="en-GB" sz="1800" b="1" dirty="0" err="1">
                <a:latin typeface="+mn-lt"/>
              </a:rPr>
              <a:t>Mhrs</a:t>
            </a:r>
            <a:r>
              <a:rPr lang="en-GB" sz="1800" b="1" dirty="0">
                <a:latin typeface="+mn-lt"/>
              </a:rPr>
              <a:t> </a:t>
            </a:r>
          </a:p>
          <a:p>
            <a:r>
              <a:rPr lang="en-GB" sz="1800" b="1" dirty="0">
                <a:latin typeface="+mn-lt"/>
              </a:rPr>
              <a:t>Prioritize the use of the CPU time of the TSVV Marconi project</a:t>
            </a:r>
            <a:r>
              <a:rPr lang="en-GB" sz="1800" dirty="0">
                <a:latin typeface="+mn-lt"/>
              </a:rPr>
              <a:t>, in order to guarantee a good resource allocation in the next Marconi cycle.</a:t>
            </a:r>
          </a:p>
          <a:p>
            <a:pPr marL="0" indent="0">
              <a:buNone/>
            </a:pPr>
            <a:endParaRPr lang="en-GB" sz="1400" dirty="0">
              <a:latin typeface="+mj-lt"/>
              <a:ea typeface="Courier New" charset="0"/>
              <a:cs typeface="Courier New" charset="0"/>
              <a:sym typeface="Wingdings"/>
            </a:endParaRPr>
          </a:p>
          <a:p>
            <a:endParaRPr lang="en-GB" sz="1400" dirty="0">
              <a:latin typeface="+mj-lt"/>
              <a:ea typeface="Courier New" charset="0"/>
              <a:cs typeface="Courier New" charset="0"/>
              <a:sym typeface="Wingdings"/>
            </a:endParaRPr>
          </a:p>
          <a:p>
            <a:endParaRPr lang="en-GB" sz="1400" dirty="0">
              <a:sym typeface="Wingdings"/>
            </a:endParaRPr>
          </a:p>
          <a:p>
            <a:endParaRPr lang="en-GB" sz="1400" dirty="0">
              <a:sym typeface="Wingdings"/>
            </a:endParaRPr>
          </a:p>
          <a:p>
            <a:endParaRPr lang="en-GB" sz="14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J. M. </a:t>
            </a:r>
            <a:r>
              <a:rPr lang="en-GB" dirty="0" err="1"/>
              <a:t>García</a:t>
            </a:r>
            <a:r>
              <a:rPr lang="en-GB" dirty="0"/>
              <a:t> </a:t>
            </a:r>
            <a:r>
              <a:rPr lang="en-GB" dirty="0" err="1"/>
              <a:t>Regaña</a:t>
            </a:r>
            <a:r>
              <a:rPr lang="en-GB" dirty="0"/>
              <a:t> | TSVV-13 Meeting 1 | Zoom | 07/06/2021 | Page </a:t>
            </a:r>
            <a:fld id="{6A6D9FA1-99C7-4910-8E32-B85D378B0060}" type="slidenum">
              <a:rPr lang="en-GB"/>
              <a:pPr algn="r"/>
              <a:t>4</a:t>
            </a:fld>
            <a:endParaRPr lang="en-GB" dirty="0"/>
          </a:p>
        </p:txBody>
      </p:sp>
      <p:sp>
        <p:nvSpPr>
          <p:cNvPr id="8" name="Marcador de pie de página 3"/>
          <p:cNvSpPr txBox="1">
            <a:spLocks/>
          </p:cNvSpPr>
          <p:nvPr/>
        </p:nvSpPr>
        <p:spPr>
          <a:xfrm>
            <a:off x="3169633" y="4255507"/>
            <a:ext cx="1831516" cy="187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/>
              <a:t>Courtesy of H. </a:t>
            </a:r>
            <a:r>
              <a:rPr lang="en-GB" dirty="0" err="1"/>
              <a:t>Thienpondt</a:t>
            </a:r>
            <a:endParaRPr lang="en-GB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DC7BC41-83F8-6E4F-A203-AED5F38D9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218892"/>
            <a:ext cx="2520280" cy="179882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43A0CEDE-696E-E64C-A457-60C6DBC693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55" y="2543609"/>
            <a:ext cx="2779434" cy="129823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4DD7A23-4EDB-CB4F-A587-A17DCAB854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173814"/>
            <a:ext cx="2489696" cy="183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67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3384" y="123478"/>
            <a:ext cx="7543800" cy="342900"/>
          </a:xfrm>
        </p:spPr>
        <p:txBody>
          <a:bodyPr/>
          <a:lstStyle/>
          <a:p>
            <a:r>
              <a:rPr lang="es-ES_tradnl" dirty="0"/>
              <a:t>Agenda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J. M. </a:t>
            </a:r>
            <a:r>
              <a:rPr lang="en-GB" dirty="0" err="1"/>
              <a:t>García</a:t>
            </a:r>
            <a:r>
              <a:rPr lang="en-GB" dirty="0"/>
              <a:t> </a:t>
            </a:r>
            <a:r>
              <a:rPr lang="en-GB" dirty="0" err="1"/>
              <a:t>Regaña</a:t>
            </a:r>
            <a:r>
              <a:rPr lang="en-GB" dirty="0"/>
              <a:t> | TSVV-13 Meeting 1 | Zoom | 07/06/2021 | Page </a:t>
            </a:r>
            <a:fld id="{6A6D9FA1-99C7-4910-8E32-B85D378B0060}" type="slidenum">
              <a:rPr lang="en-GB"/>
              <a:pPr algn="r"/>
              <a:t>5</a:t>
            </a:fld>
            <a:endParaRPr lang="en-GB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984325"/>
              </p:ext>
            </p:extLst>
          </p:nvPr>
        </p:nvGraphicFramePr>
        <p:xfrm>
          <a:off x="467544" y="771550"/>
          <a:ext cx="7912531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3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/>
                        <a:t>Title</a:t>
                      </a:r>
                      <a:r>
                        <a:rPr lang="es-ES_tradnl" dirty="0"/>
                        <a:t> of </a:t>
                      </a:r>
                      <a:r>
                        <a:rPr lang="es-ES_tradnl" dirty="0" err="1"/>
                        <a:t>contribution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/>
                        <a:t>Related</a:t>
                      </a:r>
                      <a:r>
                        <a:rPr lang="es-ES_tradnl" dirty="0"/>
                        <a:t> M </a:t>
                      </a:r>
                      <a:r>
                        <a:rPr lang="es-ES_tradnl" dirty="0" err="1"/>
                        <a:t>or</a:t>
                      </a:r>
                      <a:r>
                        <a:rPr lang="es-ES_tradnl" dirty="0"/>
                        <a:t>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Speaker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kern="1200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TSVV13 status: </a:t>
                      </a:r>
                      <a:r>
                        <a:rPr lang="es-ES_tradnl" sz="1600" kern="1200" baseline="0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useful</a:t>
                      </a:r>
                      <a:r>
                        <a:rPr lang="es-ES_tradnl" sz="1600" kern="1200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_tradnl" sz="1600" kern="1200" baseline="0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info</a:t>
                      </a:r>
                      <a:r>
                        <a:rPr lang="es-ES_tradnl" sz="1600" kern="1200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s-ES_tradnl" sz="1600" kern="1200" baseline="0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updates</a:t>
                      </a:r>
                      <a:endParaRPr lang="es-ES_tradnl" sz="16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J.</a:t>
                      </a:r>
                      <a:r>
                        <a:rPr lang="es-ES_tradnl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M. García Regaña (CIEMAT)</a:t>
                      </a:r>
                      <a:endParaRPr lang="es-ES_tradn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Fokker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-Planck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collision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model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for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gyrokinetic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simulations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in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stellarators</a:t>
                      </a:r>
                      <a:endParaRPr lang="es-ES_tradn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dirty="0">
                          <a:solidFill>
                            <a:schemeClr val="tx1"/>
                          </a:solidFill>
                          <a:effectLst/>
                        </a:rPr>
                        <a:t>M-STELLA-COLL</a:t>
                      </a:r>
                      <a:endParaRPr lang="es-ES_tradnl" sz="1800" b="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A. von </a:t>
                      </a:r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Boetticher</a:t>
                      </a:r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 (U. Oxford)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031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Gyrokinetic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simulations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in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stellarators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using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different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computational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domains</a:t>
                      </a:r>
                      <a:endParaRPr lang="es-ES_tradnl" sz="16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dirty="0">
                          <a:solidFill>
                            <a:schemeClr val="tx1"/>
                          </a:solidFill>
                          <a:effectLst/>
                        </a:rPr>
                        <a:t>D-TURB-DOMAIN</a:t>
                      </a:r>
                      <a:endParaRPr lang="es-ES_tradnl" sz="1800" b="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E. Sánchez (CIEMAT)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err="1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s-ES_tradn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All</a:t>
                      </a:r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467544" y="3724923"/>
            <a:ext cx="79125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Regular meetings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on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second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Monday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of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every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month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at</a:t>
            </a:r>
            <a:r>
              <a:rPr lang="es-ES_tradnl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15:00 (CET)</a:t>
            </a:r>
          </a:p>
          <a:p>
            <a:r>
              <a:rPr lang="es-ES_tradnl" sz="1600" i="1" dirty="0" err="1">
                <a:latin typeface="Calibri" charset="0"/>
                <a:ea typeface="Calibri" charset="0"/>
                <a:cs typeface="Calibri" charset="0"/>
              </a:rPr>
              <a:t>Next</a:t>
            </a:r>
            <a:r>
              <a:rPr lang="es-ES_tradnl" sz="1600" i="1" dirty="0">
                <a:latin typeface="Calibri" charset="0"/>
                <a:ea typeface="Calibri" charset="0"/>
                <a:cs typeface="Calibri" charset="0"/>
              </a:rPr>
              <a:t> meeting: 18th of </a:t>
            </a:r>
            <a:r>
              <a:rPr lang="es-ES_tradnl" sz="1600" i="1" dirty="0" err="1">
                <a:latin typeface="Calibri" charset="0"/>
                <a:ea typeface="Calibri" charset="0"/>
                <a:cs typeface="Calibri" charset="0"/>
              </a:rPr>
              <a:t>October</a:t>
            </a:r>
            <a:r>
              <a:rPr lang="es-ES_tradnl" sz="1600" i="1" dirty="0">
                <a:latin typeface="Calibri" charset="0"/>
                <a:ea typeface="Calibri" charset="0"/>
                <a:cs typeface="Calibri" charset="0"/>
              </a:rPr>
              <a:t> at 15:00.</a:t>
            </a:r>
          </a:p>
        </p:txBody>
      </p:sp>
    </p:spTree>
    <p:extLst>
      <p:ext uri="{BB962C8B-B14F-4D97-AF65-F5344CB8AC3E}">
        <p14:creationId xmlns:p14="http://schemas.microsoft.com/office/powerpoint/2010/main" val="904293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Regana_RdF_2020_10_16</Template>
  <TotalTime>24982</TotalTime>
  <Words>416</Words>
  <Application>Microsoft Macintosh PowerPoint</Application>
  <PresentationFormat>Presentación en pantalla (16:9)</PresentationFormat>
  <Paragraphs>72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Times New Roman</vt:lpstr>
      <vt:lpstr>Wingdings</vt:lpstr>
      <vt:lpstr>Tema de Office</vt:lpstr>
      <vt:lpstr>E-TASC / TSVV Task #13  Stellarator Turbulence Simulation 2nd meeting</vt:lpstr>
      <vt:lpstr>Agenda</vt:lpstr>
      <vt:lpstr>Pinboard clearance and rehearsals</vt:lpstr>
      <vt:lpstr>HPC resources</vt:lpstr>
      <vt:lpstr>Agenda</vt:lpstr>
    </vt:vector>
  </TitlesOfParts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on E-TASC / TSVV #13  Stellarator Turbulence Simulation</dc:title>
  <dc:creator>José Regaña</dc:creator>
  <cp:lastModifiedBy>Microsoft Office User</cp:lastModifiedBy>
  <cp:revision>138</cp:revision>
  <cp:lastPrinted>2021-03-22T12:48:19Z</cp:lastPrinted>
  <dcterms:created xsi:type="dcterms:W3CDTF">2020-10-23T09:44:27Z</dcterms:created>
  <dcterms:modified xsi:type="dcterms:W3CDTF">2021-09-13T14:21:27Z</dcterms:modified>
</cp:coreProperties>
</file>