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77" r:id="rId2"/>
    <p:sldId id="465" r:id="rId3"/>
    <p:sldId id="478" r:id="rId4"/>
    <p:sldId id="467"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olker Naulin" initials="vona" lastIdx="1" clrIdx="0">
    <p:extLst>
      <p:ext uri="{19B8F6BF-5375-455C-9EA6-DF929625EA0E}">
        <p15:presenceInfo xmlns:p15="http://schemas.microsoft.com/office/powerpoint/2012/main" userId="Volker Naul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0B11"/>
    <a:srgbClr val="D6D65A"/>
    <a:srgbClr val="ADB9DD"/>
    <a:srgbClr val="E2E2E2"/>
    <a:srgbClr val="E4E4E4"/>
    <a:srgbClr val="0000FF"/>
    <a:srgbClr val="008000"/>
    <a:srgbClr val="0063B3"/>
    <a:srgbClr val="FF00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01" autoAdjust="0"/>
    <p:restoredTop sz="94660"/>
  </p:normalViewPr>
  <p:slideViewPr>
    <p:cSldViewPr snapToGrid="0">
      <p:cViewPr varScale="1">
        <p:scale>
          <a:sx n="121" d="100"/>
          <a:sy n="121" d="100"/>
        </p:scale>
        <p:origin x="90" y="25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7" d="100"/>
          <a:sy n="97" d="100"/>
        </p:scale>
        <p:origin x="353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118DC2-27D5-499D-850C-205EBEA5042C}" type="datetimeFigureOut">
              <a:rPr lang="en-GB" smtClean="0"/>
              <a:t>20/10/2021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642068-311C-4756-8F3E-4D7E791832C4}" type="slidenum">
              <a:rPr lang="en-GB" smtClean="0"/>
              <a:t>‹#›</a:t>
            </a:fld>
            <a:endParaRPr lang="en-GB"/>
          </a:p>
        </p:txBody>
      </p:sp>
    </p:spTree>
    <p:extLst>
      <p:ext uri="{BB962C8B-B14F-4D97-AF65-F5344CB8AC3E}">
        <p14:creationId xmlns:p14="http://schemas.microsoft.com/office/powerpoint/2010/main" val="994969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716D5-ACEA-43FB-9282-292FC8262548}" type="datetimeFigureOut">
              <a:rPr lang="de-DE" smtClean="0"/>
              <a:t>20.10.2021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46895-DAEF-47E5-8529-7A3EBD8431C8}" type="slidenum">
              <a:rPr lang="de-DE" smtClean="0"/>
              <a:t>‹#›</a:t>
            </a:fld>
            <a:endParaRPr lang="de-DE"/>
          </a:p>
        </p:txBody>
      </p:sp>
    </p:spTree>
    <p:extLst>
      <p:ext uri="{BB962C8B-B14F-4D97-AF65-F5344CB8AC3E}">
        <p14:creationId xmlns:p14="http://schemas.microsoft.com/office/powerpoint/2010/main" val="1915632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5642EDA-0C04-4CFD-8E55-F390825F7A99}" type="slidenum">
              <a:rPr lang="en-GB" altLang="en-US" smtClean="0"/>
              <a:pPr/>
              <a:t>1</a:t>
            </a:fld>
            <a:endParaRPr lang="en-GB" altLang="en-US" dirty="0"/>
          </a:p>
        </p:txBody>
      </p:sp>
    </p:spTree>
    <p:extLst>
      <p:ext uri="{BB962C8B-B14F-4D97-AF65-F5344CB8AC3E}">
        <p14:creationId xmlns:p14="http://schemas.microsoft.com/office/powerpoint/2010/main" val="2147205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23" name="Bild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10161" t="476" r="10161" b="28351"/>
          <a:stretch/>
        </p:blipFill>
        <p:spPr>
          <a:xfrm>
            <a:off x="0" y="0"/>
            <a:ext cx="12192000" cy="6858000"/>
          </a:xfrm>
          <a:prstGeom prst="rect">
            <a:avLst/>
          </a:prstGeom>
        </p:spPr>
      </p:pic>
      <p:sp>
        <p:nvSpPr>
          <p:cNvPr id="3" name="Subtitle 2"/>
          <p:cNvSpPr>
            <a:spLocks noGrp="1"/>
          </p:cNvSpPr>
          <p:nvPr>
            <p:ph type="subTitle" idx="1" hasCustomPrompt="1"/>
          </p:nvPr>
        </p:nvSpPr>
        <p:spPr>
          <a:xfrm>
            <a:off x="1426541" y="5268456"/>
            <a:ext cx="2284399" cy="432048"/>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Denis Kalupin</a:t>
            </a:r>
          </a:p>
        </p:txBody>
      </p:sp>
      <p:sp>
        <p:nvSpPr>
          <p:cNvPr id="5" name="AutoShape 2" descr="https://idw-online.de/pages/de/institutionlogo921"/>
          <p:cNvSpPr>
            <a:spLocks noChangeAspect="1" noChangeArrowheads="1"/>
          </p:cNvSpPr>
          <p:nvPr userDrawn="1"/>
        </p:nvSpPr>
        <p:spPr bwMode="auto">
          <a:xfrm>
            <a:off x="207434" y="-457200"/>
            <a:ext cx="1435100"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800"/>
          </a:p>
        </p:txBody>
      </p:sp>
      <p:grpSp>
        <p:nvGrpSpPr>
          <p:cNvPr id="9" name="Group 8"/>
          <p:cNvGrpSpPr/>
          <p:nvPr userDrawn="1"/>
        </p:nvGrpSpPr>
        <p:grpSpPr>
          <a:xfrm>
            <a:off x="24307044" y="40252897"/>
            <a:ext cx="13233195" cy="1781641"/>
            <a:chOff x="18230283" y="40396912"/>
            <a:chExt cx="9924896" cy="1781641"/>
          </a:xfrm>
        </p:grpSpPr>
        <p:sp>
          <p:nvSpPr>
            <p:cNvPr id="10" name="Rectangle 9"/>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3" name="Picture 12"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4" name="Group 13"/>
          <p:cNvGrpSpPr/>
          <p:nvPr userDrawn="1"/>
        </p:nvGrpSpPr>
        <p:grpSpPr>
          <a:xfrm>
            <a:off x="24510244" y="40405297"/>
            <a:ext cx="13233195" cy="1781641"/>
            <a:chOff x="18230283" y="40396912"/>
            <a:chExt cx="9924896" cy="1781641"/>
          </a:xfrm>
        </p:grpSpPr>
        <p:sp>
          <p:nvSpPr>
            <p:cNvPr id="15" name="Rectangle 14"/>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6" name="Picture 15"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17" name="Group 16"/>
          <p:cNvGrpSpPr/>
          <p:nvPr userDrawn="1"/>
        </p:nvGrpSpPr>
        <p:grpSpPr>
          <a:xfrm>
            <a:off x="24713444" y="40557697"/>
            <a:ext cx="13233195" cy="1781641"/>
            <a:chOff x="18230283" y="40396912"/>
            <a:chExt cx="9924896" cy="1781641"/>
          </a:xfrm>
        </p:grpSpPr>
        <p:sp>
          <p:nvSpPr>
            <p:cNvPr id="18" name="Rectangle 17"/>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19" name="Picture 18"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grpSp>
        <p:nvGrpSpPr>
          <p:cNvPr id="20" name="Group 19"/>
          <p:cNvGrpSpPr/>
          <p:nvPr userDrawn="1"/>
        </p:nvGrpSpPr>
        <p:grpSpPr>
          <a:xfrm>
            <a:off x="24916644" y="40710097"/>
            <a:ext cx="13233195" cy="1781641"/>
            <a:chOff x="18230283" y="40396912"/>
            <a:chExt cx="9924896" cy="1781641"/>
          </a:xfrm>
        </p:grpSpPr>
        <p:sp>
          <p:nvSpPr>
            <p:cNvPr id="21" name="Rectangle 20"/>
            <p:cNvSpPr/>
            <p:nvPr userDrawn="1"/>
          </p:nvSpPr>
          <p:spPr bwMode="auto">
            <a:xfrm>
              <a:off x="18230283" y="40400268"/>
              <a:ext cx="2575295" cy="1778285"/>
            </a:xfrm>
            <a:prstGeom prst="rect">
              <a:avLst/>
            </a:prstGeom>
            <a:solidFill>
              <a:srgbClr val="05399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171950" rtl="0" eaLnBrk="1" fontAlgn="base" latinLnBrk="0" hangingPunct="1">
                <a:lnSpc>
                  <a:spcPct val="100000"/>
                </a:lnSpc>
                <a:spcBef>
                  <a:spcPct val="0"/>
                </a:spcBef>
                <a:spcAft>
                  <a:spcPct val="0"/>
                </a:spcAft>
                <a:buClrTx/>
                <a:buSzTx/>
                <a:buFontTx/>
                <a:buNone/>
                <a:tabLst/>
              </a:pPr>
              <a:endParaRPr kumimoji="0" lang="en-US" sz="8200" b="0" i="0" u="none" strike="noStrike" cap="none" normalizeH="0" baseline="0" smtClean="0">
                <a:ln>
                  <a:noFill/>
                </a:ln>
                <a:solidFill>
                  <a:schemeClr val="tx1"/>
                </a:solidFill>
                <a:effectLst/>
                <a:latin typeface="Arial" charset="0"/>
              </a:endParaRPr>
            </a:p>
          </p:txBody>
        </p:sp>
        <p:pic>
          <p:nvPicPr>
            <p:cNvPr id="22" name="Picture 21" descr="EuropeanFlag-stars.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801564" y="40396912"/>
              <a:ext cx="9353615" cy="1781641"/>
            </a:xfrm>
            <a:prstGeom prst="rect">
              <a:avLst/>
            </a:prstGeom>
          </p:spPr>
        </p:pic>
      </p:grpSp>
      <p:sp>
        <p:nvSpPr>
          <p:cNvPr id="4" name="TextBox 3"/>
          <p:cNvSpPr txBox="1"/>
          <p:nvPr userDrawn="1"/>
        </p:nvSpPr>
        <p:spPr>
          <a:xfrm>
            <a:off x="1497754" y="2529840"/>
            <a:ext cx="2772426" cy="338554"/>
          </a:xfrm>
          <a:prstGeom prst="rect">
            <a:avLst/>
          </a:prstGeom>
          <a:noFill/>
        </p:spPr>
        <p:txBody>
          <a:bodyPr wrap="none" rtlCol="0">
            <a:spAutoFit/>
          </a:bodyPr>
          <a:lstStyle/>
          <a:p>
            <a:r>
              <a:rPr lang="en-US" sz="1600" dirty="0" smtClean="0">
                <a:solidFill>
                  <a:schemeClr val="tx1">
                    <a:lumMod val="65000"/>
                    <a:lumOff val="35000"/>
                  </a:schemeClr>
                </a:solidFill>
              </a:rPr>
              <a:t>FUSION SCIENCE DEPARTMENT</a:t>
            </a:r>
            <a:endParaRPr lang="en-GB" sz="1600" dirty="0">
              <a:solidFill>
                <a:schemeClr val="tx1">
                  <a:lumMod val="65000"/>
                  <a:lumOff val="35000"/>
                </a:schemeClr>
              </a:solidFill>
            </a:endParaRPr>
          </a:p>
        </p:txBody>
      </p:sp>
    </p:spTree>
    <p:extLst>
      <p:ext uri="{BB962C8B-B14F-4D97-AF65-F5344CB8AC3E}">
        <p14:creationId xmlns:p14="http://schemas.microsoft.com/office/powerpoint/2010/main" val="3690166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pic>
        <p:nvPicPr>
          <p:cNvPr id="7" name="image2.png" descr="EUROFUSION PowerPoint Master Inhalt.png"/>
          <p:cNvPicPr/>
          <p:nvPr userDrawn="1"/>
        </p:nvPicPr>
        <p:blipFill rotWithShape="1">
          <a:blip r:embed="rId2" cstate="email">
            <a:extLst>
              <a:ext uri="{28A0092B-C50C-407E-A947-70E740481C1C}">
                <a14:useLocalDpi xmlns:a14="http://schemas.microsoft.com/office/drawing/2010/main"/>
              </a:ext>
            </a:extLst>
          </a:blip>
          <a:srcRect t="10632" b="10632"/>
          <a:stretch/>
        </p:blipFill>
        <p:spPr>
          <a:xfrm>
            <a:off x="3337559" y="298"/>
            <a:ext cx="8854583" cy="936000"/>
          </a:xfrm>
          <a:prstGeom prst="rect">
            <a:avLst/>
          </a:prstGeom>
          <a:ln w="12700">
            <a:miter lim="400000"/>
          </a:ln>
        </p:spPr>
      </p:pic>
      <p:sp>
        <p:nvSpPr>
          <p:cNvPr id="8" name="Footer Placeholder 4"/>
          <p:cNvSpPr>
            <a:spLocks noGrp="1"/>
          </p:cNvSpPr>
          <p:nvPr>
            <p:ph type="ftr" sz="quarter" idx="11"/>
          </p:nvPr>
        </p:nvSpPr>
        <p:spPr>
          <a:xfrm>
            <a:off x="8176260" y="6545238"/>
            <a:ext cx="3931920" cy="268139"/>
          </a:xfrm>
        </p:spPr>
        <p:txBody>
          <a:bodyPr/>
          <a:lstStyle>
            <a:lvl1pPr>
              <a:defRPr sz="1100">
                <a:solidFill>
                  <a:schemeClr val="tx1">
                    <a:lumMod val="65000"/>
                    <a:lumOff val="35000"/>
                  </a:schemeClr>
                </a:solidFill>
                <a:latin typeface="Arial" panose="020B0604020202020204" pitchFamily="34" charset="0"/>
                <a:cs typeface="Arial" panose="020B0604020202020204" pitchFamily="34" charset="0"/>
              </a:defRPr>
            </a:lvl1pPr>
          </a:lstStyle>
          <a:p>
            <a:pPr algn="r"/>
            <a:r>
              <a:rPr lang="en-GB" dirty="0" smtClean="0"/>
              <a:t>D. Kalupin | PB TE | 17 June 2021</a:t>
            </a:r>
            <a:endParaRPr lang="en-GB" dirty="0"/>
          </a:p>
        </p:txBody>
      </p:sp>
      <p:sp>
        <p:nvSpPr>
          <p:cNvPr id="4" name="Rectangle 3"/>
          <p:cNvSpPr/>
          <p:nvPr userDrawn="1"/>
        </p:nvSpPr>
        <p:spPr>
          <a:xfrm>
            <a:off x="0" y="0"/>
            <a:ext cx="3436620" cy="923453"/>
          </a:xfrm>
          <a:prstGeom prst="rect">
            <a:avLst/>
          </a:prstGeom>
          <a:solidFill>
            <a:srgbClr val="E4E4E4"/>
          </a:solidFill>
          <a:ln>
            <a:solidFill>
              <a:srgbClr val="E2E2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7132" y="160019"/>
            <a:ext cx="9889099" cy="495301"/>
          </a:xfrm>
        </p:spPr>
        <p:txBody>
          <a:bodyPr>
            <a:noAutofit/>
          </a:bodyPr>
          <a:lstStyle>
            <a:lvl1pPr algn="l">
              <a:defRPr sz="2400">
                <a:solidFill>
                  <a:srgbClr val="002060"/>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4825631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79425" y="6356350"/>
            <a:ext cx="1115375" cy="365125"/>
          </a:xfrm>
          <a:prstGeom prst="rect">
            <a:avLst/>
          </a:prstGeom>
        </p:spPr>
        <p:txBody>
          <a:bodyPr vert="horz" lIns="91440" tIns="45720" rIns="91440" bIns="45720" rtlCol="0" anchor="ctr"/>
          <a:lstStyle>
            <a:lvl1pPr algn="l">
              <a:defRPr sz="1000" b="0">
                <a:solidFill>
                  <a:schemeClr val="tx1">
                    <a:lumMod val="75000"/>
                    <a:lumOff val="25000"/>
                  </a:schemeClr>
                </a:solidFill>
                <a:latin typeface="Arial Narrow" panose="020B0606020202030204" pitchFamily="34" charset="0"/>
              </a:defRPr>
            </a:lvl1pPr>
          </a:lstStyle>
          <a:p>
            <a:endParaRPr lang="de-DE" dirty="0"/>
          </a:p>
        </p:txBody>
      </p:sp>
      <p:sp>
        <p:nvSpPr>
          <p:cNvPr id="5" name="Fußzeilenplatzhalter 4"/>
          <p:cNvSpPr>
            <a:spLocks noGrp="1"/>
          </p:cNvSpPr>
          <p:nvPr>
            <p:ph type="ftr" sz="quarter" idx="3"/>
          </p:nvPr>
        </p:nvSpPr>
        <p:spPr>
          <a:xfrm>
            <a:off x="1812000" y="6356350"/>
            <a:ext cx="8568000" cy="365125"/>
          </a:xfrm>
          <a:prstGeom prst="rect">
            <a:avLst/>
          </a:prstGeom>
        </p:spPr>
        <p:txBody>
          <a:bodyPr vert="horz" lIns="91440" tIns="45720" rIns="91440" bIns="45720" rtlCol="0" anchor="ctr"/>
          <a:lstStyle>
            <a:lvl1pPr algn="ctr">
              <a:defRPr lang="de-DE" sz="1000" b="0" kern="1200">
                <a:solidFill>
                  <a:schemeClr val="tx1">
                    <a:lumMod val="75000"/>
                    <a:lumOff val="25000"/>
                  </a:schemeClr>
                </a:solidFill>
                <a:latin typeface="Arial Narrow" panose="020B0606020202030204" pitchFamily="34" charset="0"/>
                <a:ea typeface="+mn-ea"/>
                <a:cs typeface="+mn-cs"/>
              </a:defRPr>
            </a:lvl1pPr>
          </a:lstStyle>
          <a:p>
            <a:r>
              <a:rPr lang="en-GB" dirty="0" smtClean="0"/>
              <a:t>D. Kalupin | PB TE | 17 June 2021</a:t>
            </a:r>
            <a:endParaRPr lang="en-GB" dirty="0"/>
          </a:p>
        </p:txBody>
      </p:sp>
      <p:sp>
        <p:nvSpPr>
          <p:cNvPr id="6" name="Foliennummernplatzhalter 5"/>
          <p:cNvSpPr>
            <a:spLocks noGrp="1"/>
          </p:cNvSpPr>
          <p:nvPr>
            <p:ph type="sldNum" sz="quarter" idx="4"/>
          </p:nvPr>
        </p:nvSpPr>
        <p:spPr>
          <a:xfrm>
            <a:off x="10634400" y="6356350"/>
            <a:ext cx="1080000" cy="365125"/>
          </a:xfrm>
          <a:prstGeom prst="rect">
            <a:avLst/>
          </a:prstGeom>
        </p:spPr>
        <p:txBody>
          <a:bodyPr vert="horz" lIns="91440" tIns="45720" rIns="91440" bIns="45720" rtlCol="0" anchor="ctr"/>
          <a:lstStyle>
            <a:lvl1pPr algn="r">
              <a:defRPr lang="de-DE" sz="1000" b="0" kern="1200" smtClean="0">
                <a:solidFill>
                  <a:schemeClr val="tx1">
                    <a:lumMod val="75000"/>
                    <a:lumOff val="25000"/>
                  </a:schemeClr>
                </a:solidFill>
                <a:latin typeface="Arial Narrow" panose="020B0606020202030204" pitchFamily="34" charset="0"/>
                <a:ea typeface="+mn-ea"/>
                <a:cs typeface="+mn-cs"/>
              </a:defRPr>
            </a:lvl1pPr>
          </a:lstStyle>
          <a:p>
            <a:fld id="{31AA536C-85F5-4A1B-A111-7CE00A08BCBC}" type="slidenum">
              <a:rPr lang="de-DE" smtClean="0"/>
              <a:pPr/>
              <a:t>‹#›</a:t>
            </a:fld>
            <a:endParaRPr lang="de-DE" dirty="0"/>
          </a:p>
        </p:txBody>
      </p:sp>
    </p:spTree>
    <p:extLst>
      <p:ext uri="{BB962C8B-B14F-4D97-AF65-F5344CB8AC3E}">
        <p14:creationId xmlns:p14="http://schemas.microsoft.com/office/powerpoint/2010/main" val="3747171041"/>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7378" userDrawn="1">
          <p15:clr>
            <a:srgbClr val="F26B43"/>
          </p15:clr>
        </p15:guide>
        <p15:guide id="3" pos="302" userDrawn="1">
          <p15:clr>
            <a:srgbClr val="F26B43"/>
          </p15:clr>
        </p15:guide>
        <p15:guide id="4" orient="horz" pos="119" userDrawn="1">
          <p15:clr>
            <a:srgbClr val="F26B43"/>
          </p15:clr>
        </p15:guide>
        <p15:guide id="5" orient="horz" pos="3997" userDrawn="1">
          <p15:clr>
            <a:srgbClr val="F26B43"/>
          </p15:clr>
        </p15:guide>
        <p15:guide id="6" orient="horz" pos="572" userDrawn="1">
          <p15:clr>
            <a:srgbClr val="F26B43"/>
          </p15:clr>
        </p15:guide>
        <p15:guide id="7" orient="horz" pos="686" userDrawn="1">
          <p15:clr>
            <a:srgbClr val="F26B43"/>
          </p15:clr>
        </p15:guide>
        <p15:guide id="8" orient="horz" pos="2273" userDrawn="1">
          <p15:clr>
            <a:srgbClr val="F26B43"/>
          </p15:clr>
        </p15:guide>
        <p15:guide id="9" orient="horz"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hyperlink" Target="https://indico.euro-fusion.org/event/1352/" TargetMode="External"/><Relationship Id="rId2" Type="http://schemas.openxmlformats.org/officeDocument/2006/relationships/hyperlink" Target="https://indico.euro-fusion.org/event/1355/" TargetMode="Externa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idx="4294967295"/>
          </p:nvPr>
        </p:nvSpPr>
        <p:spPr>
          <a:xfrm>
            <a:off x="1487501" y="3056792"/>
            <a:ext cx="11329259" cy="1643224"/>
          </a:xfrm>
        </p:spPr>
        <p:txBody>
          <a:bodyPr/>
          <a:lstStyle/>
          <a:p>
            <a:r>
              <a:rPr lang="en-GB" dirty="0" smtClean="0"/>
              <a:t>Enabling Research Projects 2021-2023(4)</a:t>
            </a:r>
            <a:br>
              <a:rPr lang="en-GB" dirty="0" smtClean="0"/>
            </a:br>
            <a:r>
              <a:rPr lang="en-GB" i="1" dirty="0" smtClean="0"/>
              <a:t>Areas of  Inertial Fusion Energy   and            </a:t>
            </a:r>
            <a:br>
              <a:rPr lang="en-GB" i="1" dirty="0" smtClean="0"/>
            </a:br>
            <a:r>
              <a:rPr lang="en-GB" i="1" dirty="0"/>
              <a:t> </a:t>
            </a:r>
            <a:r>
              <a:rPr lang="en-GB" i="1" dirty="0" smtClean="0"/>
              <a:t>              Theory &amp; Modelling</a:t>
            </a:r>
            <a:r>
              <a:rPr lang="en-GB" dirty="0" smtClean="0"/>
              <a:t/>
            </a:r>
            <a:br>
              <a:rPr lang="en-GB" dirty="0" smtClean="0"/>
            </a:br>
            <a:r>
              <a:rPr lang="en-GB" sz="3200" i="1" dirty="0" smtClean="0"/>
              <a:t>Project Board Theory (2/2021)</a:t>
            </a:r>
            <a:r>
              <a:rPr lang="en-GB" dirty="0" smtClean="0"/>
              <a:t/>
            </a:r>
            <a:br>
              <a:rPr lang="en-GB" dirty="0" smtClean="0"/>
            </a:br>
            <a:endParaRPr lang="en-US" altLang="en-US" sz="2400" b="0" dirty="0" smtClean="0">
              <a:latin typeface="Arial" charset="0"/>
              <a:cs typeface="Arial" charset="0"/>
            </a:endParaRPr>
          </a:p>
        </p:txBody>
      </p:sp>
      <p:sp>
        <p:nvSpPr>
          <p:cNvPr id="6146" name="Subtitle 2"/>
          <p:cNvSpPr>
            <a:spLocks noGrp="1"/>
          </p:cNvSpPr>
          <p:nvPr>
            <p:ph type="subTitle" idx="1"/>
          </p:nvPr>
        </p:nvSpPr>
        <p:spPr>
          <a:xfrm>
            <a:off x="1516381" y="5337036"/>
            <a:ext cx="2284399" cy="432048"/>
          </a:xfrm>
        </p:spPr>
        <p:txBody>
          <a:bodyPr>
            <a:normAutofit/>
          </a:bodyPr>
          <a:lstStyle/>
          <a:p>
            <a:r>
              <a:rPr lang="en-US" dirty="0" smtClean="0">
                <a:latin typeface="Arial" charset="0"/>
                <a:cs typeface="Arial" charset="0"/>
              </a:rPr>
              <a:t>Denis Kalupin</a:t>
            </a:r>
            <a:endParaRPr lang="en-US" dirty="0"/>
          </a:p>
          <a:p>
            <a:endParaRPr lang="en-US" altLang="en-US" dirty="0" smtClean="0">
              <a:latin typeface="Arial" charset="0"/>
              <a:cs typeface="Arial" charset="0"/>
            </a:endParaRPr>
          </a:p>
        </p:txBody>
      </p:sp>
    </p:spTree>
    <p:extLst>
      <p:ext uri="{BB962C8B-B14F-4D97-AF65-F5344CB8AC3E}">
        <p14:creationId xmlns:p14="http://schemas.microsoft.com/office/powerpoint/2010/main" val="2172090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EnR projects </a:t>
            </a:r>
            <a:endParaRPr lang="en-GB" dirty="0"/>
          </a:p>
        </p:txBody>
      </p:sp>
      <p:sp>
        <p:nvSpPr>
          <p:cNvPr id="8" name="TextBox 7"/>
          <p:cNvSpPr txBox="1"/>
          <p:nvPr/>
        </p:nvSpPr>
        <p:spPr>
          <a:xfrm>
            <a:off x="600472" y="935751"/>
            <a:ext cx="10639028" cy="1015663"/>
          </a:xfrm>
          <a:prstGeom prst="rect">
            <a:avLst/>
          </a:prstGeom>
          <a:noFill/>
        </p:spPr>
        <p:txBody>
          <a:bodyPr wrap="square" rtlCol="0">
            <a:spAutoFit/>
          </a:bodyPr>
          <a:lstStyle/>
          <a:p>
            <a:r>
              <a:rPr lang="en-US" sz="2000" dirty="0" smtClean="0"/>
              <a:t>On the 3</a:t>
            </a:r>
            <a:r>
              <a:rPr lang="en-US" sz="2000" baseline="30000" dirty="0" smtClean="0"/>
              <a:t>rd</a:t>
            </a:r>
            <a:r>
              <a:rPr lang="en-US" sz="2000" dirty="0" smtClean="0"/>
              <a:t> of March 2021, following proposal ranking by Scientific Boards and the recommendation letter by the Programme Manager the General Assembly has endorsed funding for 16 EnR projects distributed over four areas, including 1  EnR-IFE  and  4  EnR-MOD projects:</a:t>
            </a:r>
            <a:endParaRPr lang="en-GB" sz="2000" dirty="0"/>
          </a:p>
        </p:txBody>
      </p:sp>
      <p:graphicFrame>
        <p:nvGraphicFramePr>
          <p:cNvPr id="2" name="Table 1"/>
          <p:cNvGraphicFramePr>
            <a:graphicFrameLocks noGrp="1"/>
          </p:cNvGraphicFramePr>
          <p:nvPr>
            <p:extLst>
              <p:ext uri="{D42A27DB-BD31-4B8C-83A1-F6EECF244321}">
                <p14:modId xmlns:p14="http://schemas.microsoft.com/office/powerpoint/2010/main" val="3363201610"/>
              </p:ext>
            </p:extLst>
          </p:nvPr>
        </p:nvGraphicFramePr>
        <p:xfrm>
          <a:off x="1072055" y="2093641"/>
          <a:ext cx="9640613" cy="4213627"/>
        </p:xfrm>
        <a:graphic>
          <a:graphicData uri="http://schemas.openxmlformats.org/drawingml/2006/table">
            <a:tbl>
              <a:tblPr firstRow="1" firstCol="1" bandRow="1">
                <a:tableStyleId>{5C22544A-7EE6-4342-B048-85BDC9FD1C3A}</a:tableStyleId>
              </a:tblPr>
              <a:tblGrid>
                <a:gridCol w="1190257">
                  <a:extLst>
                    <a:ext uri="{9D8B030D-6E8A-4147-A177-3AD203B41FA5}">
                      <a16:colId xmlns:a16="http://schemas.microsoft.com/office/drawing/2014/main" val="782740356"/>
                    </a:ext>
                  </a:extLst>
                </a:gridCol>
                <a:gridCol w="1844526">
                  <a:extLst>
                    <a:ext uri="{9D8B030D-6E8A-4147-A177-3AD203B41FA5}">
                      <a16:colId xmlns:a16="http://schemas.microsoft.com/office/drawing/2014/main" val="3325128797"/>
                    </a:ext>
                  </a:extLst>
                </a:gridCol>
                <a:gridCol w="6605830">
                  <a:extLst>
                    <a:ext uri="{9D8B030D-6E8A-4147-A177-3AD203B41FA5}">
                      <a16:colId xmlns:a16="http://schemas.microsoft.com/office/drawing/2014/main" val="3759231141"/>
                    </a:ext>
                  </a:extLst>
                </a:gridCol>
              </a:tblGrid>
              <a:tr h="762811">
                <a:tc>
                  <a:txBody>
                    <a:bodyPr/>
                    <a:lstStyle/>
                    <a:p>
                      <a:pPr marL="0" marR="0">
                        <a:lnSpc>
                          <a:spcPct val="115000"/>
                        </a:lnSpc>
                        <a:spcBef>
                          <a:spcPts val="0"/>
                        </a:spcBef>
                        <a:spcAft>
                          <a:spcPts val="1000"/>
                        </a:spcAft>
                      </a:pPr>
                      <a:r>
                        <a:rPr lang="de-DE" sz="1600" dirty="0" smtClean="0">
                          <a:effectLst/>
                        </a:rPr>
                        <a:t>Project Reference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rgbClr val="002060"/>
                    </a:solidFill>
                  </a:tcPr>
                </a:tc>
                <a:tc>
                  <a:txBody>
                    <a:bodyPr/>
                    <a:lstStyle/>
                    <a:p>
                      <a:pPr marL="0" marR="0">
                        <a:lnSpc>
                          <a:spcPct val="115000"/>
                        </a:lnSpc>
                        <a:spcBef>
                          <a:spcPts val="0"/>
                        </a:spcBef>
                        <a:spcAft>
                          <a:spcPts val="1000"/>
                        </a:spcAft>
                      </a:pPr>
                      <a:r>
                        <a:rPr lang="de-DE" sz="1600" dirty="0">
                          <a:effectLst/>
                        </a:rPr>
                        <a:t>Principal Investigator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rgbClr val="002060"/>
                    </a:solidFill>
                  </a:tcPr>
                </a:tc>
                <a:tc>
                  <a:txBody>
                    <a:bodyPr/>
                    <a:lstStyle/>
                    <a:p>
                      <a:pPr marL="0" marR="0">
                        <a:lnSpc>
                          <a:spcPct val="115000"/>
                        </a:lnSpc>
                        <a:spcBef>
                          <a:spcPts val="0"/>
                        </a:spcBef>
                        <a:spcAft>
                          <a:spcPts val="1000"/>
                        </a:spcAft>
                      </a:pPr>
                      <a:r>
                        <a:rPr lang="de-DE" sz="1600" dirty="0">
                          <a:effectLst/>
                        </a:rPr>
                        <a:t>Title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rgbClr val="002060"/>
                    </a:solidFill>
                  </a:tcPr>
                </a:tc>
                <a:extLst>
                  <a:ext uri="{0D108BD9-81ED-4DB2-BD59-A6C34878D82A}">
                    <a16:rowId xmlns:a16="http://schemas.microsoft.com/office/drawing/2014/main" val="974591605"/>
                  </a:ext>
                </a:extLst>
              </a:tr>
              <a:tr h="407010">
                <a:tc gridSpan="3">
                  <a:txBody>
                    <a:bodyPr/>
                    <a:lstStyle/>
                    <a:p>
                      <a:pPr marL="0" marR="0" algn="ctr">
                        <a:lnSpc>
                          <a:spcPct val="115000"/>
                        </a:lnSpc>
                        <a:spcBef>
                          <a:spcPts val="0"/>
                        </a:spcBef>
                        <a:spcAft>
                          <a:spcPts val="0"/>
                        </a:spcAft>
                      </a:pPr>
                      <a:r>
                        <a:rPr lang="en-GB" sz="1600" dirty="0">
                          <a:solidFill>
                            <a:srgbClr val="C00000"/>
                          </a:solidFill>
                          <a:effectLst/>
                        </a:rPr>
                        <a:t>Inertial Fusion </a:t>
                      </a:r>
                      <a:r>
                        <a:rPr lang="en-GB" sz="1600" dirty="0" smtClean="0">
                          <a:solidFill>
                            <a:srgbClr val="C00000"/>
                          </a:solidFill>
                          <a:effectLst/>
                        </a:rPr>
                        <a:t>project(s</a:t>
                      </a:r>
                      <a:r>
                        <a:rPr lang="en-GB" sz="1600" dirty="0">
                          <a:solidFill>
                            <a:srgbClr val="C00000"/>
                          </a:solidFill>
                          <a:effectLst/>
                        </a:rPr>
                        <a:t>):</a:t>
                      </a:r>
                      <a:endParaRPr lang="en-GB"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nchor="ctr">
                    <a:solidFill>
                      <a:schemeClr val="bg1">
                        <a:lumMod val="8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64940468"/>
                  </a:ext>
                </a:extLst>
              </a:tr>
              <a:tr h="254270">
                <a:tc>
                  <a:txBody>
                    <a:bodyPr/>
                    <a:lstStyle/>
                    <a:p>
                      <a:pPr marL="0" marR="0">
                        <a:lnSpc>
                          <a:spcPct val="115000"/>
                        </a:lnSpc>
                        <a:spcBef>
                          <a:spcPts val="0"/>
                        </a:spcBef>
                        <a:spcAft>
                          <a:spcPts val="1000"/>
                        </a:spcAft>
                      </a:pPr>
                      <a:r>
                        <a:rPr lang="de-DE" sz="1600" dirty="0" smtClean="0">
                          <a:solidFill>
                            <a:srgbClr val="002060"/>
                          </a:solidFill>
                          <a:effectLst/>
                        </a:rPr>
                        <a:t>CEA</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noFill/>
                  </a:tcPr>
                </a:tc>
                <a:tc>
                  <a:txBody>
                    <a:bodyPr/>
                    <a:lstStyle/>
                    <a:p>
                      <a:pPr marL="0" marR="0">
                        <a:lnSpc>
                          <a:spcPct val="115000"/>
                        </a:lnSpc>
                        <a:spcBef>
                          <a:spcPts val="0"/>
                        </a:spcBef>
                        <a:spcAft>
                          <a:spcPts val="1000"/>
                        </a:spcAft>
                      </a:pPr>
                      <a:r>
                        <a:rPr lang="de-DE" sz="1600" dirty="0">
                          <a:effectLst/>
                        </a:rPr>
                        <a:t>Dimitri Batani</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noFill/>
                  </a:tcPr>
                </a:tc>
                <a:tc>
                  <a:txBody>
                    <a:bodyPr/>
                    <a:lstStyle/>
                    <a:p>
                      <a:pPr marL="0" marR="0">
                        <a:lnSpc>
                          <a:spcPct val="115000"/>
                        </a:lnSpc>
                        <a:spcBef>
                          <a:spcPts val="0"/>
                        </a:spcBef>
                        <a:spcAft>
                          <a:spcPts val="1000"/>
                        </a:spcAft>
                      </a:pPr>
                      <a:r>
                        <a:rPr lang="en-GB" sz="1600" i="1" dirty="0">
                          <a:effectLst/>
                        </a:rPr>
                        <a:t>Advancing shock ignition for direct-drive inertial </a:t>
                      </a:r>
                      <a:r>
                        <a:rPr lang="en-GB" sz="1600" i="1" dirty="0" smtClean="0">
                          <a:effectLst/>
                        </a:rPr>
                        <a:t>fusion</a:t>
                      </a:r>
                    </a:p>
                    <a:p>
                      <a:pPr marL="0" marR="0">
                        <a:lnSpc>
                          <a:spcPct val="115000"/>
                        </a:lnSpc>
                        <a:spcBef>
                          <a:spcPts val="0"/>
                        </a:spcBef>
                        <a:spcAft>
                          <a:spcPts val="1000"/>
                        </a:spcAft>
                      </a:pP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noFill/>
                  </a:tcPr>
                </a:tc>
                <a:extLst>
                  <a:ext uri="{0D108BD9-81ED-4DB2-BD59-A6C34878D82A}">
                    <a16:rowId xmlns:a16="http://schemas.microsoft.com/office/drawing/2014/main" val="565557728"/>
                  </a:ext>
                </a:extLst>
              </a:tr>
              <a:tr h="393062">
                <a:tc gridSpan="3">
                  <a:txBody>
                    <a:bodyPr/>
                    <a:lstStyle/>
                    <a:p>
                      <a:pPr marL="0" marR="0" algn="ctr">
                        <a:lnSpc>
                          <a:spcPct val="115000"/>
                        </a:lnSpc>
                        <a:spcBef>
                          <a:spcPts val="0"/>
                        </a:spcBef>
                        <a:spcAft>
                          <a:spcPts val="0"/>
                        </a:spcAft>
                      </a:pPr>
                      <a:r>
                        <a:rPr lang="en-GB" sz="1600" dirty="0">
                          <a:solidFill>
                            <a:srgbClr val="C00000"/>
                          </a:solidFill>
                          <a:effectLst/>
                        </a:rPr>
                        <a:t>Theory &amp; </a:t>
                      </a:r>
                      <a:r>
                        <a:rPr lang="en-GB" sz="1600" dirty="0" smtClean="0">
                          <a:solidFill>
                            <a:srgbClr val="C00000"/>
                          </a:solidFill>
                          <a:effectLst/>
                        </a:rPr>
                        <a:t>Modelling project(s</a:t>
                      </a:r>
                      <a:r>
                        <a:rPr lang="en-GB" sz="1600" dirty="0">
                          <a:solidFill>
                            <a:srgbClr val="C00000"/>
                          </a:solidFill>
                          <a:effectLst/>
                        </a:rPr>
                        <a:t>):</a:t>
                      </a:r>
                      <a:endParaRPr lang="en-GB"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nchor="ctr">
                    <a:solidFill>
                      <a:schemeClr val="bg1">
                        <a:lumMod val="8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84411849"/>
                  </a:ext>
                </a:extLst>
              </a:tr>
              <a:tr h="508540">
                <a:tc>
                  <a:txBody>
                    <a:bodyPr/>
                    <a:lstStyle/>
                    <a:p>
                      <a:pPr marL="0" marR="0">
                        <a:lnSpc>
                          <a:spcPct val="115000"/>
                        </a:lnSpc>
                        <a:spcBef>
                          <a:spcPts val="0"/>
                        </a:spcBef>
                        <a:spcAft>
                          <a:spcPts val="1000"/>
                        </a:spcAft>
                      </a:pPr>
                      <a:r>
                        <a:rPr lang="de-DE" sz="1600" dirty="0" smtClean="0">
                          <a:solidFill>
                            <a:srgbClr val="002060"/>
                          </a:solidFill>
                          <a:effectLst/>
                        </a:rPr>
                        <a:t>EPFL</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de-DE" sz="1600" dirty="0">
                          <a:effectLst/>
                        </a:rPr>
                        <a:t>Jonathan Graves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en-GB" sz="1600" i="1" dirty="0">
                          <a:effectLst/>
                        </a:rPr>
                        <a:t>Operation limiting plasma instabilities in high performance tokamaks: fundamental understanding and solutions for critical problems</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extLst>
                  <a:ext uri="{0D108BD9-81ED-4DB2-BD59-A6C34878D82A}">
                    <a16:rowId xmlns:a16="http://schemas.microsoft.com/office/drawing/2014/main" val="991867070"/>
                  </a:ext>
                </a:extLst>
              </a:tr>
              <a:tr h="508540">
                <a:tc>
                  <a:txBody>
                    <a:bodyPr/>
                    <a:lstStyle/>
                    <a:p>
                      <a:pPr marL="0" marR="0">
                        <a:lnSpc>
                          <a:spcPct val="115000"/>
                        </a:lnSpc>
                        <a:spcBef>
                          <a:spcPts val="0"/>
                        </a:spcBef>
                        <a:spcAft>
                          <a:spcPts val="1000"/>
                        </a:spcAft>
                      </a:pPr>
                      <a:r>
                        <a:rPr lang="de-DE" sz="1600" dirty="0" smtClean="0">
                          <a:solidFill>
                            <a:srgbClr val="002060"/>
                          </a:solidFill>
                          <a:effectLst/>
                        </a:rPr>
                        <a:t>FZJ</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de-DE" sz="1600">
                          <a:effectLst/>
                        </a:rPr>
                        <a:t>Sven Wiesen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en-GB" sz="1600" i="1" dirty="0">
                          <a:effectLst/>
                        </a:rPr>
                        <a:t>Development of machine learning methods and integration of surrogate model predictor schemes for plasma-exhaust and PWI in fusion</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extLst>
                  <a:ext uri="{0D108BD9-81ED-4DB2-BD59-A6C34878D82A}">
                    <a16:rowId xmlns:a16="http://schemas.microsoft.com/office/drawing/2014/main" val="1219225591"/>
                  </a:ext>
                </a:extLst>
              </a:tr>
              <a:tr h="508540">
                <a:tc>
                  <a:txBody>
                    <a:bodyPr/>
                    <a:lstStyle/>
                    <a:p>
                      <a:pPr marL="0" marR="0">
                        <a:lnSpc>
                          <a:spcPct val="115000"/>
                        </a:lnSpc>
                        <a:spcBef>
                          <a:spcPts val="0"/>
                        </a:spcBef>
                        <a:spcAft>
                          <a:spcPts val="1000"/>
                        </a:spcAft>
                      </a:pPr>
                      <a:r>
                        <a:rPr lang="de-DE" sz="1600" dirty="0" smtClean="0">
                          <a:solidFill>
                            <a:srgbClr val="002060"/>
                          </a:solidFill>
                          <a:effectLst/>
                        </a:rPr>
                        <a:t>IST</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de-DE" sz="1600">
                          <a:effectLst/>
                        </a:rPr>
                        <a:t>Rogerio Jorge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en-GB" sz="1600" i="1" dirty="0">
                          <a:effectLst/>
                        </a:rPr>
                        <a:t>Energetic particle optimization of </a:t>
                      </a:r>
                      <a:r>
                        <a:rPr lang="en-GB" sz="1600" i="1" dirty="0" err="1">
                          <a:effectLst/>
                        </a:rPr>
                        <a:t>stellarator</a:t>
                      </a:r>
                      <a:r>
                        <a:rPr lang="en-GB" sz="1600" i="1" dirty="0">
                          <a:effectLst/>
                        </a:rPr>
                        <a:t> devices using near-axis magnetic fields</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extLst>
                  <a:ext uri="{0D108BD9-81ED-4DB2-BD59-A6C34878D82A}">
                    <a16:rowId xmlns:a16="http://schemas.microsoft.com/office/drawing/2014/main" val="1406797045"/>
                  </a:ext>
                </a:extLst>
              </a:tr>
              <a:tr h="254270">
                <a:tc>
                  <a:txBody>
                    <a:bodyPr/>
                    <a:lstStyle/>
                    <a:p>
                      <a:pPr marL="0" marR="0">
                        <a:lnSpc>
                          <a:spcPct val="115000"/>
                        </a:lnSpc>
                        <a:spcBef>
                          <a:spcPts val="0"/>
                        </a:spcBef>
                        <a:spcAft>
                          <a:spcPts val="1000"/>
                        </a:spcAft>
                      </a:pPr>
                      <a:r>
                        <a:rPr lang="de-DE" sz="1600" dirty="0" smtClean="0">
                          <a:solidFill>
                            <a:srgbClr val="002060"/>
                          </a:solidFill>
                          <a:effectLst/>
                        </a:rPr>
                        <a:t>MPG</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de-DE" sz="1600">
                          <a:effectLst/>
                        </a:rPr>
                        <a:t>Philipp Lauber</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tc>
                  <a:txBody>
                    <a:bodyPr/>
                    <a:lstStyle/>
                    <a:p>
                      <a:pPr marL="0" marR="0">
                        <a:lnSpc>
                          <a:spcPct val="115000"/>
                        </a:lnSpc>
                        <a:spcBef>
                          <a:spcPts val="0"/>
                        </a:spcBef>
                        <a:spcAft>
                          <a:spcPts val="1000"/>
                        </a:spcAft>
                      </a:pPr>
                      <a:r>
                        <a:rPr lang="en-GB" sz="1600" i="1" dirty="0">
                          <a:effectLst/>
                        </a:rPr>
                        <a:t>Advanced energetic particle transport models (ATEP)</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57782" marR="57782" marT="0" marB="0">
                    <a:solidFill>
                      <a:schemeClr val="bg1"/>
                    </a:solidFill>
                  </a:tcPr>
                </a:tc>
                <a:extLst>
                  <a:ext uri="{0D108BD9-81ED-4DB2-BD59-A6C34878D82A}">
                    <a16:rowId xmlns:a16="http://schemas.microsoft.com/office/drawing/2014/main" val="2844469275"/>
                  </a:ext>
                </a:extLst>
              </a:tr>
            </a:tbl>
          </a:graphicData>
        </a:graphic>
      </p:graphicFrame>
      <p:sp>
        <p:nvSpPr>
          <p:cNvPr id="6" name="Footer Placeholder 1"/>
          <p:cNvSpPr>
            <a:spLocks noGrp="1"/>
          </p:cNvSpPr>
          <p:nvPr>
            <p:ph type="ftr" sz="quarter" idx="11"/>
          </p:nvPr>
        </p:nvSpPr>
        <p:spPr>
          <a:xfrm>
            <a:off x="8176260" y="6545238"/>
            <a:ext cx="3931920" cy="268139"/>
          </a:xfrm>
        </p:spPr>
        <p:txBody>
          <a:bodyPr/>
          <a:lstStyle/>
          <a:p>
            <a:pPr algn="r"/>
            <a:r>
              <a:rPr lang="en-GB" dirty="0"/>
              <a:t>D. Kalupin | PB Theory | </a:t>
            </a:r>
            <a:r>
              <a:rPr lang="en-GB" dirty="0" smtClean="0"/>
              <a:t>21 October </a:t>
            </a:r>
            <a:r>
              <a:rPr lang="en-GB" dirty="0"/>
              <a:t>2021</a:t>
            </a:r>
          </a:p>
        </p:txBody>
      </p:sp>
    </p:spTree>
    <p:extLst>
      <p:ext uri="{BB962C8B-B14F-4D97-AF65-F5344CB8AC3E}">
        <p14:creationId xmlns:p14="http://schemas.microsoft.com/office/powerpoint/2010/main" val="1848019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Work Breakdown Structure</a:t>
            </a:r>
            <a:endParaRPr lang="en-GB" dirty="0"/>
          </a:p>
        </p:txBody>
      </p:sp>
      <p:sp>
        <p:nvSpPr>
          <p:cNvPr id="4" name="Rectangle 2"/>
          <p:cNvSpPr>
            <a:spLocks noChangeArrowheads="1"/>
          </p:cNvSpPr>
          <p:nvPr/>
        </p:nvSpPr>
        <p:spPr bwMode="auto">
          <a:xfrm>
            <a:off x="2453640" y="265938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2892889662"/>
              </p:ext>
            </p:extLst>
          </p:nvPr>
        </p:nvGraphicFramePr>
        <p:xfrm>
          <a:off x="257463" y="1156925"/>
          <a:ext cx="7726549" cy="3888039"/>
        </p:xfrm>
        <a:graphic>
          <a:graphicData uri="http://schemas.openxmlformats.org/presentationml/2006/ole">
            <mc:AlternateContent xmlns:mc="http://schemas.openxmlformats.org/markup-compatibility/2006">
              <mc:Choice xmlns:v="urn:schemas-microsoft-com:vml" Requires="v">
                <p:oleObj spid="_x0000_s2081" name="Visio" r:id="rId3" imgW="8391650" imgH="4219575" progId="Visio.Drawing.15">
                  <p:embed/>
                </p:oleObj>
              </mc:Choice>
              <mc:Fallback>
                <p:oleObj name="Visio" r:id="rId3" imgW="8391650" imgH="4219575" progId="Visio.Drawing.15">
                  <p:embed/>
                  <p:pic>
                    <p:nvPicPr>
                      <p:cNvPr id="0" name="Object 1"/>
                      <p:cNvPicPr>
                        <a:picLocks noChangeAspect="1" noChangeArrowheads="1"/>
                      </p:cNvPicPr>
                      <p:nvPr/>
                    </p:nvPicPr>
                    <p:blipFill>
                      <a:blip r:embed="rId4"/>
                      <a:srcRect/>
                      <a:stretch>
                        <a:fillRect/>
                      </a:stretch>
                    </p:blipFill>
                    <p:spPr bwMode="auto">
                      <a:xfrm>
                        <a:off x="257463" y="1156925"/>
                        <a:ext cx="7726549" cy="3888039"/>
                      </a:xfrm>
                      <a:prstGeom prst="rect">
                        <a:avLst/>
                      </a:prstGeom>
                      <a:noFill/>
                    </p:spPr>
                  </p:pic>
                </p:oleObj>
              </mc:Fallback>
            </mc:AlternateContent>
          </a:graphicData>
        </a:graphic>
      </p:graphicFrame>
      <p:sp>
        <p:nvSpPr>
          <p:cNvPr id="6" name="Rectangle 5"/>
          <p:cNvSpPr/>
          <p:nvPr/>
        </p:nvSpPr>
        <p:spPr>
          <a:xfrm>
            <a:off x="8385416" y="1049189"/>
            <a:ext cx="3738267" cy="3919022"/>
          </a:xfrm>
          <a:prstGeom prst="rect">
            <a:avLst/>
          </a:prstGeom>
        </p:spPr>
        <p:txBody>
          <a:bodyPr wrap="square">
            <a:spAutoFit/>
          </a:bodyPr>
          <a:lstStyle/>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3 </a:t>
            </a:r>
            <a:r>
              <a:rPr lang="en-US" baseline="30000" dirty="0" smtClean="0">
                <a:latin typeface="Calibri" panose="020F0502020204030204" pitchFamily="34" charset="0"/>
                <a:ea typeface="Calibri" panose="020F0502020204030204" pitchFamily="34" charset="0"/>
                <a:cs typeface="Times New Roman" panose="02020603050405020304" pitchFamily="18" charset="0"/>
              </a:rPr>
              <a:t>x</a:t>
            </a:r>
            <a:r>
              <a:rPr lang="en-US" dirty="0" smtClean="0">
                <a:latin typeface="Calibri" panose="020F0502020204030204" pitchFamily="34" charset="0"/>
                <a:ea typeface="Calibri" panose="020F0502020204030204" pitchFamily="34" charset="0"/>
                <a:cs typeface="Times New Roman" panose="02020603050405020304" pitchFamily="18" charset="0"/>
              </a:rPr>
              <a:t> ENR-MOD + 1</a:t>
            </a:r>
            <a:r>
              <a:rPr lang="en-US" baseline="30000" dirty="0">
                <a:latin typeface="Calibri" panose="020F0502020204030204" pitchFamily="34" charset="0"/>
                <a:ea typeface="Calibri" panose="020F0502020204030204" pitchFamily="34" charset="0"/>
                <a:cs typeface="Times New Roman" panose="02020603050405020304" pitchFamily="18" charset="0"/>
              </a:rPr>
              <a:t> x </a:t>
            </a:r>
            <a:r>
              <a:rPr lang="en-US" dirty="0" smtClean="0">
                <a:latin typeface="Calibri" panose="020F0502020204030204" pitchFamily="34" charset="0"/>
                <a:ea typeface="Calibri" panose="020F0502020204030204" pitchFamily="34" charset="0"/>
                <a:cs typeface="Times New Roman" panose="02020603050405020304" pitchFamily="18" charset="0"/>
              </a:rPr>
              <a:t>ENR-IFE projects are started and running smoothly</a:t>
            </a:r>
          </a:p>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ENR-MOD.IST project (2yrs) was agreed to start in Jan.2022</a:t>
            </a:r>
          </a:p>
          <a:p>
            <a:pPr>
              <a:lnSpc>
                <a:spcPct val="115000"/>
              </a:lnSpc>
              <a:spcAft>
                <a:spcPts val="10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Meanwhile all projects have reported minor personnel revisions.</a:t>
            </a:r>
          </a:p>
          <a:p>
            <a:pPr>
              <a:lnSpc>
                <a:spcPct val="115000"/>
              </a:lnSpc>
              <a:spcAft>
                <a:spcPts val="10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Waiting for formal arrangements (Task Agreements)</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Footer Placeholder 1"/>
          <p:cNvSpPr>
            <a:spLocks noGrp="1"/>
          </p:cNvSpPr>
          <p:nvPr>
            <p:ph type="ftr" sz="quarter" idx="11"/>
          </p:nvPr>
        </p:nvSpPr>
        <p:spPr>
          <a:xfrm>
            <a:off x="8176260" y="6545238"/>
            <a:ext cx="3931920" cy="268139"/>
          </a:xfrm>
        </p:spPr>
        <p:txBody>
          <a:bodyPr/>
          <a:lstStyle/>
          <a:p>
            <a:pPr algn="r"/>
            <a:r>
              <a:rPr lang="en-GB" dirty="0"/>
              <a:t>D. Kalupin | PB Theory | </a:t>
            </a:r>
            <a:r>
              <a:rPr lang="en-GB" dirty="0" smtClean="0"/>
              <a:t>21 October </a:t>
            </a:r>
            <a:r>
              <a:rPr lang="en-GB" dirty="0"/>
              <a:t>2021</a:t>
            </a:r>
          </a:p>
        </p:txBody>
      </p:sp>
    </p:spTree>
    <p:extLst>
      <p:ext uri="{BB962C8B-B14F-4D97-AF65-F5344CB8AC3E}">
        <p14:creationId xmlns:p14="http://schemas.microsoft.com/office/powerpoint/2010/main" val="2842075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Life cycle</a:t>
            </a:r>
            <a:endParaRPr lang="en-GB" dirty="0"/>
          </a:p>
        </p:txBody>
      </p:sp>
      <p:sp>
        <p:nvSpPr>
          <p:cNvPr id="6" name="Rectangle 5"/>
          <p:cNvSpPr/>
          <p:nvPr/>
        </p:nvSpPr>
        <p:spPr>
          <a:xfrm>
            <a:off x="7110248" y="978231"/>
            <a:ext cx="5081752" cy="5331203"/>
          </a:xfrm>
          <a:prstGeom prst="rect">
            <a:avLst/>
          </a:prstGeom>
        </p:spPr>
        <p:txBody>
          <a:bodyPr wrap="square">
            <a:spAutoFit/>
          </a:bodyPr>
          <a:lstStyle/>
          <a:p>
            <a:pPr>
              <a:lnSpc>
                <a:spcPct val="115000"/>
              </a:lnSpc>
              <a:spcAft>
                <a:spcPts val="1000"/>
              </a:spcAft>
            </a:pPr>
            <a:r>
              <a:rPr lang="en-GB" dirty="0" smtClean="0">
                <a:latin typeface="Calibri" panose="020F0502020204030204" pitchFamily="34" charset="0"/>
                <a:ea typeface="Calibri" panose="020F0502020204030204" pitchFamily="34" charset="0"/>
                <a:cs typeface="Times New Roman" panose="02020603050405020304" pitchFamily="18" charset="0"/>
              </a:rPr>
              <a:t>Monitoring </a:t>
            </a:r>
            <a:r>
              <a:rPr lang="en-GB" dirty="0">
                <a:latin typeface="Calibri" panose="020F0502020204030204" pitchFamily="34" charset="0"/>
                <a:ea typeface="Calibri" panose="020F0502020204030204" pitchFamily="34" charset="0"/>
                <a:cs typeface="Times New Roman" panose="02020603050405020304" pitchFamily="18" charset="0"/>
              </a:rPr>
              <a:t>meetings </a:t>
            </a:r>
            <a:r>
              <a:rPr lang="en-GB" dirty="0" smtClean="0">
                <a:latin typeface="Calibri" panose="020F0502020204030204" pitchFamily="34" charset="0"/>
                <a:ea typeface="Calibri" panose="020F0502020204030204" pitchFamily="34" charset="0"/>
                <a:cs typeface="Times New Roman" panose="02020603050405020304" pitchFamily="18" charset="0"/>
              </a:rPr>
              <a:t>by the </a:t>
            </a:r>
            <a:r>
              <a:rPr lang="en-US" b="1" dirty="0" smtClean="0">
                <a:solidFill>
                  <a:srgbClr val="5D0B11"/>
                </a:solidFill>
                <a:latin typeface="Calibri" panose="020F0502020204030204" pitchFamily="34" charset="0"/>
                <a:ea typeface="Calibri" panose="020F0502020204030204" pitchFamily="34" charset="0"/>
                <a:cs typeface="Times New Roman" panose="02020603050405020304" pitchFamily="18" charset="0"/>
              </a:rPr>
              <a:t>SB</a:t>
            </a:r>
          </a:p>
          <a:p>
            <a:r>
              <a:rPr lang="en-GB" sz="1600" dirty="0"/>
              <a:t>During the meeting </a:t>
            </a:r>
            <a:r>
              <a:rPr lang="en-GB" sz="1600" b="1" dirty="0">
                <a:solidFill>
                  <a:srgbClr val="5D0B11"/>
                </a:solidFill>
              </a:rPr>
              <a:t>Principal Investigators</a:t>
            </a:r>
            <a:r>
              <a:rPr lang="en-GB" sz="1600" dirty="0">
                <a:solidFill>
                  <a:srgbClr val="5D0B11"/>
                </a:solidFill>
              </a:rPr>
              <a:t> </a:t>
            </a:r>
            <a:r>
              <a:rPr lang="en-GB" sz="1600" dirty="0"/>
              <a:t>must:</a:t>
            </a:r>
          </a:p>
          <a:p>
            <a:pPr marL="285750" indent="-285750">
              <a:buFont typeface="Arial" panose="020B0604020202020204" pitchFamily="34" charset="0"/>
              <a:buChar char="•"/>
            </a:pPr>
            <a:r>
              <a:rPr lang="en-GB" sz="1400" dirty="0"/>
              <a:t>present 2021 activities and their status;</a:t>
            </a:r>
          </a:p>
          <a:p>
            <a:pPr marL="285750" indent="-285750">
              <a:buFont typeface="Arial" panose="020B0604020202020204" pitchFamily="34" charset="0"/>
              <a:buChar char="•"/>
            </a:pPr>
            <a:r>
              <a:rPr lang="en-GB" sz="1400" dirty="0"/>
              <a:t>give the forecast regarding achievement of Scientific Deliverables foreseen for 2021; and</a:t>
            </a:r>
          </a:p>
          <a:p>
            <a:pPr marL="285750" indent="-285750">
              <a:buFont typeface="Arial" panose="020B0604020202020204" pitchFamily="34" charset="0"/>
              <a:buChar char="•"/>
            </a:pPr>
            <a:r>
              <a:rPr lang="en-GB" sz="1400" dirty="0"/>
              <a:t>report any modifications/changes to the project required in 2022.</a:t>
            </a:r>
          </a:p>
          <a:p>
            <a:r>
              <a:rPr lang="en-GB" sz="1600" dirty="0"/>
              <a:t>The </a:t>
            </a:r>
            <a:r>
              <a:rPr lang="en-GB" sz="1600" b="1" dirty="0">
                <a:solidFill>
                  <a:srgbClr val="5D0B11"/>
                </a:solidFill>
              </a:rPr>
              <a:t>Scientific Board</a:t>
            </a:r>
            <a:r>
              <a:rPr lang="en-GB" sz="1600" dirty="0">
                <a:solidFill>
                  <a:srgbClr val="5D0B11"/>
                </a:solidFill>
              </a:rPr>
              <a:t> </a:t>
            </a:r>
            <a:r>
              <a:rPr lang="en-GB" sz="1600" dirty="0"/>
              <a:t>must:</a:t>
            </a:r>
          </a:p>
          <a:p>
            <a:pPr marL="285750" indent="-285750">
              <a:buFont typeface="Arial" panose="020B0604020202020204" pitchFamily="34" charset="0"/>
              <a:buChar char="•"/>
            </a:pPr>
            <a:r>
              <a:rPr lang="en-GB" sz="1400" dirty="0"/>
              <a:t>provide remarks regarding 2021 progress, which must be taken into account by PIs when submitting the intermediate report on project achievements; and</a:t>
            </a:r>
          </a:p>
          <a:p>
            <a:pPr marL="285750" indent="-285750">
              <a:buFont typeface="Arial" panose="020B0604020202020204" pitchFamily="34" charset="0"/>
              <a:buChar char="•"/>
            </a:pPr>
            <a:r>
              <a:rPr lang="en-GB" sz="1400" dirty="0" smtClean="0"/>
              <a:t>recommend </a:t>
            </a:r>
            <a:r>
              <a:rPr lang="en-GB" sz="1400" dirty="0"/>
              <a:t>corrections to 2022 work programme following the requests by PIs</a:t>
            </a:r>
            <a:r>
              <a:rPr lang="en-GB" sz="1400" dirty="0" smtClean="0"/>
              <a:t>.</a:t>
            </a:r>
          </a:p>
          <a:p>
            <a:pPr marL="285750" indent="-285750">
              <a:buFont typeface="Arial" panose="020B0604020202020204" pitchFamily="34" charset="0"/>
              <a:buChar char="•"/>
            </a:pPr>
            <a:endParaRPr lang="en-GB" sz="1400" dirty="0"/>
          </a:p>
          <a:p>
            <a:r>
              <a:rPr lang="en-GB" sz="1400" b="1" dirty="0">
                <a:solidFill>
                  <a:srgbClr val="5D0B11"/>
                </a:solidFill>
              </a:rPr>
              <a:t>4th E-TASC </a:t>
            </a:r>
            <a:r>
              <a:rPr lang="en-GB" sz="1400" b="1" dirty="0" smtClean="0">
                <a:solidFill>
                  <a:srgbClr val="5D0B11"/>
                </a:solidFill>
              </a:rPr>
              <a:t>SB     </a:t>
            </a:r>
            <a:r>
              <a:rPr lang="en-GB" sz="1400" b="1" dirty="0" smtClean="0"/>
              <a:t>(Monitoring </a:t>
            </a:r>
            <a:r>
              <a:rPr lang="en-GB" sz="1400" b="1" dirty="0"/>
              <a:t>of ENR-MOD 2021 activities) </a:t>
            </a:r>
            <a:r>
              <a:rPr lang="en-GB" sz="1400" b="1" i="1" dirty="0" smtClean="0">
                <a:solidFill>
                  <a:schemeClr val="tx1">
                    <a:lumMod val="65000"/>
                    <a:lumOff val="35000"/>
                  </a:schemeClr>
                </a:solidFill>
              </a:rPr>
              <a:t>26.11.2021</a:t>
            </a:r>
            <a:r>
              <a:rPr lang="en-GB" sz="1400" b="1" dirty="0" smtClean="0">
                <a:solidFill>
                  <a:srgbClr val="5D0B11"/>
                </a:solidFill>
              </a:rPr>
              <a:t>           </a:t>
            </a:r>
            <a:r>
              <a:rPr lang="en-GB" sz="1400" b="1" dirty="0" smtClean="0">
                <a:hlinkClick r:id="rId2"/>
              </a:rPr>
              <a:t>https</a:t>
            </a:r>
            <a:r>
              <a:rPr lang="en-GB" sz="1400" b="1" dirty="0">
                <a:hlinkClick r:id="rId2"/>
              </a:rPr>
              <a:t>://indico.euro-fusion.org/event/1355</a:t>
            </a:r>
            <a:r>
              <a:rPr lang="en-GB" sz="1400" b="1" dirty="0" smtClean="0">
                <a:hlinkClick r:id="rId2"/>
              </a:rPr>
              <a:t>/</a:t>
            </a:r>
            <a:endParaRPr lang="en-GB" sz="1400" b="1" dirty="0" smtClean="0"/>
          </a:p>
          <a:p>
            <a:endParaRPr lang="en-US" sz="1400" b="1" dirty="0"/>
          </a:p>
          <a:p>
            <a:r>
              <a:rPr lang="en-GB" sz="1400" b="1" dirty="0">
                <a:solidFill>
                  <a:srgbClr val="5D0B11"/>
                </a:solidFill>
              </a:rPr>
              <a:t>2nd SB.ENR-IFE </a:t>
            </a:r>
            <a:r>
              <a:rPr lang="en-GB" sz="1400" b="1" dirty="0" smtClean="0">
                <a:solidFill>
                  <a:srgbClr val="5D0B11"/>
                </a:solidFill>
              </a:rPr>
              <a:t> </a:t>
            </a:r>
            <a:r>
              <a:rPr lang="en-GB" sz="1400" b="1" dirty="0" smtClean="0"/>
              <a:t>(</a:t>
            </a:r>
            <a:r>
              <a:rPr lang="en-GB" sz="1400" b="1" dirty="0"/>
              <a:t>Monitoring of 2021 activities</a:t>
            </a:r>
            <a:r>
              <a:rPr lang="en-GB" sz="1400" b="1" dirty="0" smtClean="0"/>
              <a:t>) </a:t>
            </a:r>
          </a:p>
          <a:p>
            <a:r>
              <a:rPr lang="en-GB" sz="1400" b="1" i="1" dirty="0" smtClean="0">
                <a:solidFill>
                  <a:schemeClr val="tx1">
                    <a:lumMod val="65000"/>
                    <a:lumOff val="35000"/>
                  </a:schemeClr>
                </a:solidFill>
              </a:rPr>
              <a:t>9.11.2021</a:t>
            </a:r>
            <a:r>
              <a:rPr lang="en-GB" sz="1400" b="1" dirty="0" smtClean="0"/>
              <a:t>             </a:t>
            </a:r>
            <a:r>
              <a:rPr lang="en-GB" sz="1400" b="1" dirty="0" smtClean="0">
                <a:hlinkClick r:id="rId3"/>
              </a:rPr>
              <a:t>https</a:t>
            </a:r>
            <a:r>
              <a:rPr lang="en-GB" sz="1400" b="1" dirty="0">
                <a:hlinkClick r:id="rId3"/>
              </a:rPr>
              <a:t>://indico.euro-fusion.org/event/1352</a:t>
            </a:r>
            <a:r>
              <a:rPr lang="en-GB" sz="1400" b="1" dirty="0" smtClean="0">
                <a:hlinkClick r:id="rId3"/>
              </a:rPr>
              <a:t>/</a:t>
            </a:r>
            <a:r>
              <a:rPr lang="en-GB" sz="1400" b="1" dirty="0" smtClean="0"/>
              <a:t> </a:t>
            </a:r>
            <a:endParaRPr lang="en-GB" sz="1400" b="1" dirty="0"/>
          </a:p>
          <a:p>
            <a:r>
              <a:rPr lang="en-GB" sz="1400" dirty="0" smtClean="0"/>
              <a:t> </a:t>
            </a:r>
            <a:endParaRPr lang="en-GB" sz="1400" dirty="0"/>
          </a:p>
          <a:p>
            <a:pPr>
              <a:lnSpc>
                <a:spcPct val="115000"/>
              </a:lnSpc>
              <a:spcAft>
                <a:spcPts val="1000"/>
              </a:spcAft>
            </a:pPr>
            <a:r>
              <a:rPr lang="en-US" dirty="0" smtClean="0">
                <a:latin typeface="Calibri" panose="020F0502020204030204" pitchFamily="34" charset="0"/>
                <a:ea typeface="Calibri" panose="020F0502020204030204" pitchFamily="34" charset="0"/>
                <a:cs typeface="Times New Roman" panose="02020603050405020304" pitchFamily="18" charset="0"/>
              </a:rPr>
              <a:t>At the end of 2022 the </a:t>
            </a:r>
            <a:r>
              <a:rPr lang="en-US" b="1" dirty="0" smtClean="0">
                <a:solidFill>
                  <a:srgbClr val="5D0B11"/>
                </a:solidFill>
                <a:latin typeface="Calibri" panose="020F0502020204030204" pitchFamily="34" charset="0"/>
                <a:ea typeface="Calibri" panose="020F0502020204030204" pitchFamily="34" charset="0"/>
                <a:cs typeface="Times New Roman" panose="02020603050405020304" pitchFamily="18" charset="0"/>
              </a:rPr>
              <a:t>Mid-term Review</a:t>
            </a:r>
            <a:r>
              <a:rPr lang="en-US" dirty="0" smtClean="0">
                <a:latin typeface="Calibri" panose="020F0502020204030204" pitchFamily="34" charset="0"/>
                <a:ea typeface="Calibri" panose="020F0502020204030204" pitchFamily="34" charset="0"/>
                <a:cs typeface="Times New Roman" panose="02020603050405020304" pitchFamily="18" charset="0"/>
              </a:rPr>
              <a:t> of projects will be done by </a:t>
            </a:r>
            <a:r>
              <a:rPr lang="en-US" b="1" dirty="0" smtClean="0">
                <a:solidFill>
                  <a:srgbClr val="5D0B11"/>
                </a:solidFill>
                <a:latin typeface="Calibri" panose="020F0502020204030204" pitchFamily="34" charset="0"/>
                <a:ea typeface="Calibri" panose="020F0502020204030204" pitchFamily="34" charset="0"/>
                <a:cs typeface="Times New Roman" panose="02020603050405020304" pitchFamily="18" charset="0"/>
              </a:rPr>
              <a:t>SBs</a:t>
            </a:r>
            <a:endParaRPr lang="en-GB" b="1" dirty="0" smtClean="0">
              <a:solidFill>
                <a:srgbClr val="5D0B1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4"/>
          <a:stretch>
            <a:fillRect/>
          </a:stretch>
        </p:blipFill>
        <p:spPr>
          <a:xfrm>
            <a:off x="84412" y="1108513"/>
            <a:ext cx="6915150" cy="5429250"/>
          </a:xfrm>
          <a:prstGeom prst="rect">
            <a:avLst/>
          </a:prstGeom>
        </p:spPr>
      </p:pic>
      <p:sp>
        <p:nvSpPr>
          <p:cNvPr id="7" name="Footer Placeholder 1"/>
          <p:cNvSpPr>
            <a:spLocks noGrp="1"/>
          </p:cNvSpPr>
          <p:nvPr>
            <p:ph type="ftr" sz="quarter" idx="11"/>
          </p:nvPr>
        </p:nvSpPr>
        <p:spPr>
          <a:xfrm>
            <a:off x="8176260" y="6545238"/>
            <a:ext cx="3931920" cy="268139"/>
          </a:xfrm>
        </p:spPr>
        <p:txBody>
          <a:bodyPr/>
          <a:lstStyle/>
          <a:p>
            <a:pPr algn="r"/>
            <a:r>
              <a:rPr lang="en-GB" dirty="0"/>
              <a:t>D. Kalupin | PB Theory | </a:t>
            </a:r>
            <a:r>
              <a:rPr lang="en-GB" dirty="0" smtClean="0"/>
              <a:t>21 October </a:t>
            </a:r>
            <a:r>
              <a:rPr lang="en-GB" dirty="0"/>
              <a:t>2021</a:t>
            </a:r>
          </a:p>
        </p:txBody>
      </p:sp>
    </p:spTree>
    <p:extLst>
      <p:ext uri="{BB962C8B-B14F-4D97-AF65-F5344CB8AC3E}">
        <p14:creationId xmlns:p14="http://schemas.microsoft.com/office/powerpoint/2010/main" val="204611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tandard">
      <a:majorFont>
        <a:latin typeface="Arial Narrow"/>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2559</TotalTime>
  <Words>366</Words>
  <Application>Microsoft Office PowerPoint</Application>
  <PresentationFormat>Widescreen</PresentationFormat>
  <Paragraphs>51</Paragraphs>
  <Slides>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Arial Narrow</vt:lpstr>
      <vt:lpstr>Calibri</vt:lpstr>
      <vt:lpstr>Times New Roman</vt:lpstr>
      <vt:lpstr>Office</vt:lpstr>
      <vt:lpstr>Visio</vt:lpstr>
      <vt:lpstr>Enabling Research Projects 2021-2023(4) Areas of  Inertial Fusion Energy   and                            Theory &amp; Modelling Project Board Theory (2/2021) </vt:lpstr>
      <vt:lpstr>EnR projects </vt:lpstr>
      <vt:lpstr>Work Breakdown Structure</vt:lpstr>
      <vt:lpstr>Project Life cycle</vt:lpstr>
    </vt:vector>
  </TitlesOfParts>
  <Company>Max-Planck-Institut f. Plasmaphysik, Greifswald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Peter Kurz</dc:creator>
  <cp:lastModifiedBy>Kalupin Denis</cp:lastModifiedBy>
  <cp:revision>431</cp:revision>
  <dcterms:created xsi:type="dcterms:W3CDTF">2018-08-24T10:28:29Z</dcterms:created>
  <dcterms:modified xsi:type="dcterms:W3CDTF">2021-10-20T12:45:42Z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7X-KKS">
    <vt:lpwstr> </vt:lpwstr>
  </property>
  <property fmtid="{D5CDD505-2E9C-101B-9397-08002B2CF9AE}" pid="3" name="W7X-DOKKENZ">
    <vt:lpwstr> </vt:lpwstr>
  </property>
  <property fmtid="{D5CDD505-2E9C-101B-9397-08002B2CF9AE}" pid="4" name="STICHWORT">
    <vt:lpwstr> </vt:lpwstr>
  </property>
  <property fmtid="{D5CDD505-2E9C-101B-9397-08002B2CF9AE}" pid="5" name="VERSION_W7X">
    <vt:lpwstr> </vt:lpwstr>
  </property>
</Properties>
</file>