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86" r:id="rId4"/>
    <p:sldId id="261" r:id="rId5"/>
    <p:sldId id="294" r:id="rId6"/>
    <p:sldId id="295" r:id="rId7"/>
    <p:sldId id="296" r:id="rId8"/>
    <p:sldId id="287" r:id="rId9"/>
    <p:sldId id="297" r:id="rId10"/>
    <p:sldId id="288" r:id="rId11"/>
    <p:sldId id="293" r:id="rId12"/>
    <p:sldId id="298" r:id="rId13"/>
    <p:sldId id="289" r:id="rId14"/>
    <p:sldId id="299" r:id="rId15"/>
    <p:sldId id="285" r:id="rId16"/>
    <p:sldId id="300" r:id="rId1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8">
          <p15:clr>
            <a:srgbClr val="A4A3A4"/>
          </p15:clr>
        </p15:guide>
        <p15:guide id="3" pos="793">
          <p15:clr>
            <a:srgbClr val="A4A3A4"/>
          </p15:clr>
        </p15:guide>
        <p15:guide id="4" pos="1066">
          <p15:clr>
            <a:srgbClr val="A4A3A4"/>
          </p15:clr>
        </p15:guide>
        <p15:guide id="5" pos="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00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7500" autoAdjust="0"/>
  </p:normalViewPr>
  <p:slideViewPr>
    <p:cSldViewPr showGuides="1">
      <p:cViewPr varScale="1">
        <p:scale>
          <a:sx n="106" d="100"/>
          <a:sy n="106" d="100"/>
        </p:scale>
        <p:origin x="2264" y="168"/>
      </p:cViewPr>
      <p:guideLst>
        <p:guide orient="horz" pos="2160"/>
        <p:guide pos="158"/>
        <p:guide pos="793"/>
        <p:guide pos="1066"/>
        <p:guide pos="68"/>
      </p:guideLst>
    </p:cSldViewPr>
  </p:slideViewPr>
  <p:outlineViewPr>
    <p:cViewPr>
      <p:scale>
        <a:sx n="60" d="100"/>
        <a:sy n="6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1956" y="-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06/07/2021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06/07/2021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581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016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31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035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152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817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499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6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06" descr="IPP_LOG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" y="5877272"/>
            <a:ext cx="6985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07"/>
          <p:cNvSpPr txBox="1">
            <a:spLocks noChangeArrowheads="1"/>
          </p:cNvSpPr>
          <p:nvPr userDrawn="1"/>
        </p:nvSpPr>
        <p:spPr bwMode="auto">
          <a:xfrm>
            <a:off x="1023937" y="5858222"/>
            <a:ext cx="2127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sz="1800"/>
              <a:t>Max-Planck-Institut</a:t>
            </a:r>
          </a:p>
          <a:p>
            <a:pPr>
              <a:buFontTx/>
              <a:buNone/>
              <a:defRPr/>
            </a:pPr>
            <a:r>
              <a:rPr lang="en-US" altLang="en-US" sz="1800"/>
              <a:t>für Plasmaphysik</a:t>
            </a:r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72008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453C8B4-BAAB-DD4D-ABF1-D82986636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60032" y="6492875"/>
            <a:ext cx="38473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E09F6EB9-EF6B-8446-AAAC-E03423EBB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88224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C0B4-FFB1-6646-AB7F-B4088DB41A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9785" y="2348880"/>
            <a:ext cx="61580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/>
              <a:t>Kick-Off meeting</a:t>
            </a:r>
          </a:p>
          <a:p>
            <a:r>
              <a:rPr lang="en-GB" sz="2400" b="1" dirty="0"/>
              <a:t>WP-PWIE Subproject C: Retention and Release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1604" y="4149080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K. Schmid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801FCC-3E75-D144-8605-6E02249AA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CEED9B-9710-6C4F-B470-68BB39A26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de-DE" smtClean="0"/>
              <a:t>10</a:t>
            </a:fld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7514CF-1832-2341-BD1F-763E7A5DB2FE}"/>
              </a:ext>
            </a:extLst>
          </p:cNvPr>
          <p:cNvSpPr/>
          <p:nvPr/>
        </p:nvSpPr>
        <p:spPr>
          <a:xfrm>
            <a:off x="467544" y="2924944"/>
            <a:ext cx="857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SP C.3:</a:t>
            </a:r>
          </a:p>
          <a:p>
            <a:r>
              <a:rPr lang="en-US" sz="2800" b="1" dirty="0"/>
              <a:t>Influence of He, high-flux D and impurities on Hydrogen retention and transport 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048671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306339-00A9-F44C-9C6B-6B7A3B964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77947F-97AE-5F48-B081-09D21A839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de-DE" smtClean="0"/>
              <a:t>11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64D038-CE32-3148-B114-56DC6693AD3F}"/>
              </a:ext>
            </a:extLst>
          </p:cNvPr>
          <p:cNvSpPr/>
          <p:nvPr/>
        </p:nvSpPr>
        <p:spPr>
          <a:xfrm>
            <a:off x="101600" y="40902"/>
            <a:ext cx="857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SP C.3:</a:t>
            </a:r>
          </a:p>
          <a:p>
            <a:r>
              <a:rPr lang="en-US" b="1" dirty="0">
                <a:solidFill>
                  <a:prstClr val="black"/>
                </a:solidFill>
              </a:rPr>
              <a:t>Influence of He, high-flux D and impurities on Hydrogen retention and transport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865006-9F30-EF47-8BC5-25230472B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430335"/>
              </p:ext>
            </p:extLst>
          </p:nvPr>
        </p:nvGraphicFramePr>
        <p:xfrm>
          <a:off x="230885" y="980728"/>
          <a:ext cx="8712967" cy="1640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32411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72755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63418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Association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84549"/>
                  </a:ext>
                </a:extLst>
              </a:tr>
              <a:tr h="5967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MPG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Schwarz-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Selinger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Reduction and removal of surface oxide films from W by deuterium plasma 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634413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228600" algn="l"/>
                        </a:tabLst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Removal rate of </a:t>
                      </a: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Wox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layers as function of temperature 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075996-2954-5447-A3D3-7A144FAFE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46882"/>
              </p:ext>
            </p:extLst>
          </p:nvPr>
        </p:nvGraphicFramePr>
        <p:xfrm>
          <a:off x="225593" y="2777382"/>
          <a:ext cx="8712967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65163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40003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MPG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Schwarz-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Selinger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Influence of surface oxide films on the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uptake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deuterium into the metallic tungsten in dependence of the oxide film thickness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Uptake of D through oxide films as function of temperature and thickness</a:t>
                      </a:r>
                      <a:r>
                        <a:rPr lang="de-DE" sz="2000" dirty="0">
                          <a:effectLst/>
                        </a:rPr>
                        <a:t> 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349420F-0F80-FE4E-A6B8-5A9B85D12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663451"/>
              </p:ext>
            </p:extLst>
          </p:nvPr>
        </p:nvGraphicFramePr>
        <p:xfrm>
          <a:off x="247387" y="4208982"/>
          <a:ext cx="8712967" cy="1526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65163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40003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MPG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Schwarz-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Selinger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Influence of surface oxide films on the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release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deuterium into the metallic tungsten in dependence of the oxide film thickness 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Release of D through oxide films from the W bulk as function of temperature and thickness</a:t>
                      </a: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688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306339-00A9-F44C-9C6B-6B7A3B964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77947F-97AE-5F48-B081-09D21A839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de-DE" smtClean="0"/>
              <a:t>12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64D038-CE32-3148-B114-56DC6693AD3F}"/>
              </a:ext>
            </a:extLst>
          </p:cNvPr>
          <p:cNvSpPr/>
          <p:nvPr/>
        </p:nvSpPr>
        <p:spPr>
          <a:xfrm>
            <a:off x="101600" y="40902"/>
            <a:ext cx="857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SP C.3:</a:t>
            </a:r>
          </a:p>
          <a:p>
            <a:r>
              <a:rPr lang="en-US" b="1" dirty="0">
                <a:solidFill>
                  <a:prstClr val="black"/>
                </a:solidFill>
              </a:rPr>
              <a:t>Influence of He, high-flux D and impurities on Hydrogen retention and transport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865006-9F30-EF47-8BC5-25230472B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51755"/>
              </p:ext>
            </p:extLst>
          </p:nvPr>
        </p:nvGraphicFramePr>
        <p:xfrm>
          <a:off x="230885" y="980728"/>
          <a:ext cx="8712967" cy="1640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32411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72755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63418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Association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84549"/>
                  </a:ext>
                </a:extLst>
              </a:tr>
              <a:tr h="5967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JSI/MPG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Zavasnik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XRD and Raman of Oxide films on W in cooperation with MPG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634413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228600" algn="l"/>
                        </a:tabLst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Removal rate of </a:t>
                      </a: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Wox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layers as function of temperature 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075996-2954-5447-A3D3-7A144FAFE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56521"/>
              </p:ext>
            </p:extLst>
          </p:nvPr>
        </p:nvGraphicFramePr>
        <p:xfrm>
          <a:off x="225593" y="2777382"/>
          <a:ext cx="871296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65163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40003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MPG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Schwarz-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Selinger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Comparing He cluster nucleation in defect free and e-beam-damaged W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Difference in He retention in defect free and e-beam damaged W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349420F-0F80-FE4E-A6B8-5A9B85D12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147868"/>
              </p:ext>
            </p:extLst>
          </p:nvPr>
        </p:nvGraphicFramePr>
        <p:xfrm>
          <a:off x="247387" y="4208982"/>
          <a:ext cx="871296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65163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40003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JSI/MPG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 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Markelj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Influence of surface microstructure due to low energy He irradiation on D uptake studied in situ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Influence of near surface He implantation on D uptake </a:t>
                      </a:r>
                      <a:r>
                        <a:rPr lang="de-D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FDB72ABF-72DB-DA42-B054-F4EAB132A62A}"/>
              </a:ext>
            </a:extLst>
          </p:cNvPr>
          <p:cNvSpPr/>
          <p:nvPr/>
        </p:nvSpPr>
        <p:spPr>
          <a:xfrm>
            <a:off x="1115616" y="1706202"/>
            <a:ext cx="540061" cy="55436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84F7B64-A28A-1949-8B56-F71082A117B1}"/>
              </a:ext>
            </a:extLst>
          </p:cNvPr>
          <p:cNvSpPr/>
          <p:nvPr/>
        </p:nvSpPr>
        <p:spPr>
          <a:xfrm>
            <a:off x="1115616" y="4433950"/>
            <a:ext cx="540061" cy="55436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8FB1AC7-4243-C94D-AE03-5A440005CFF8}"/>
              </a:ext>
            </a:extLst>
          </p:cNvPr>
          <p:cNvSpPr/>
          <p:nvPr/>
        </p:nvSpPr>
        <p:spPr>
          <a:xfrm>
            <a:off x="8375593" y="4490088"/>
            <a:ext cx="540061" cy="5543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IMS</a:t>
            </a:r>
          </a:p>
        </p:txBody>
      </p:sp>
    </p:spTree>
    <p:extLst>
      <p:ext uri="{BB962C8B-B14F-4D97-AF65-F5344CB8AC3E}">
        <p14:creationId xmlns:p14="http://schemas.microsoft.com/office/powerpoint/2010/main" val="3225077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08DDFB1-1EAA-D945-B8B2-A2C9E6C63A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6AAC08-E1F9-9F4A-9D22-1B6DAEF217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de-DE" smtClean="0"/>
              <a:t>13</a:t>
            </a:fld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CCD509-3932-404B-A8E5-954D219C3826}"/>
              </a:ext>
            </a:extLst>
          </p:cNvPr>
          <p:cNvSpPr/>
          <p:nvPr/>
        </p:nvSpPr>
        <p:spPr>
          <a:xfrm>
            <a:off x="395536" y="2564904"/>
            <a:ext cx="857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SP C.4:</a:t>
            </a:r>
          </a:p>
          <a:p>
            <a:r>
              <a:rPr lang="en-US" sz="2800" b="1" dirty="0"/>
              <a:t>Influence of n-damage on Hydrogen retention and transport </a:t>
            </a:r>
            <a:r>
              <a:rPr lang="en-US" sz="28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493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306339-00A9-F44C-9C6B-6B7A3B964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77947F-97AE-5F48-B081-09D21A839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de-DE" smtClean="0"/>
              <a:t>14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64D038-CE32-3148-B114-56DC6693AD3F}"/>
              </a:ext>
            </a:extLst>
          </p:cNvPr>
          <p:cNvSpPr/>
          <p:nvPr/>
        </p:nvSpPr>
        <p:spPr>
          <a:xfrm>
            <a:off x="101600" y="40902"/>
            <a:ext cx="857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SP C.4: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Influence of n-damage on Hydrogen retention and transport  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865006-9F30-EF47-8BC5-25230472BC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454344"/>
              </p:ext>
            </p:extLst>
          </p:nvPr>
        </p:nvGraphicFramePr>
        <p:xfrm>
          <a:off x="230885" y="980728"/>
          <a:ext cx="8712967" cy="1640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32411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72755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63418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Association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84549"/>
                  </a:ext>
                </a:extLst>
              </a:tr>
              <a:tr h="5967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FZJ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 Möller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 of irradiation damage on hydrogen permeation and hydrogen and helium retention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634413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>
                          <a:tab pos="-914400" algn="l"/>
                          <a:tab pos="228600" algn="l"/>
                        </a:tabLst>
                        <a:defRPr/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Tungsten samples damaged by 30MeV p-irradiation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401975F0-81CB-AF4B-AE36-94EBE01431F6}"/>
              </a:ext>
            </a:extLst>
          </p:cNvPr>
          <p:cNvSpPr/>
          <p:nvPr/>
        </p:nvSpPr>
        <p:spPr>
          <a:xfrm>
            <a:off x="8316416" y="1885660"/>
            <a:ext cx="540061" cy="5543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IMS</a:t>
            </a:r>
          </a:p>
        </p:txBody>
      </p:sp>
    </p:spTree>
    <p:extLst>
      <p:ext uri="{BB962C8B-B14F-4D97-AF65-F5344CB8AC3E}">
        <p14:creationId xmlns:p14="http://schemas.microsoft.com/office/powerpoint/2010/main" val="3049941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1600" y="40902"/>
            <a:ext cx="857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Summary</a:t>
            </a:r>
            <a:endParaRPr lang="en-US" sz="3600" b="1" i="1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01980-DD9F-B547-9E79-2B7CEAA04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64667-DB54-AB43-8362-8E03A0AC5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de-DE" smtClean="0"/>
              <a:t>15</a:t>
            </a:fld>
            <a:endParaRPr lang="de-D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7F4709-10E7-224B-82AE-3ADEB824756C}"/>
              </a:ext>
            </a:extLst>
          </p:cNvPr>
          <p:cNvSpPr txBox="1"/>
          <p:nvPr/>
        </p:nvSpPr>
        <p:spPr>
          <a:xfrm>
            <a:off x="166984" y="1402854"/>
            <a:ext cx="8764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/>
              <a:t>I will update the IMS entries according to what we discussed today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2A0C1C-6E8A-8B4D-9A78-C7FF3316A288}"/>
              </a:ext>
            </a:extLst>
          </p:cNvPr>
          <p:cNvSpPr txBox="1"/>
          <p:nvPr/>
        </p:nvSpPr>
        <p:spPr>
          <a:xfrm>
            <a:off x="166984" y="2273375"/>
            <a:ext cx="8466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/>
              <a:t>The Project execution plan  (PEP) has been agreed on by the respective panels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F56D93-1DA3-0240-9FE8-A8C5E73C31EF}"/>
              </a:ext>
            </a:extLst>
          </p:cNvPr>
          <p:cNvSpPr txBox="1"/>
          <p:nvPr/>
        </p:nvSpPr>
        <p:spPr>
          <a:xfrm>
            <a:off x="166984" y="4293096"/>
            <a:ext cx="7000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/>
              <a:t>The work can start now (</a:t>
            </a:r>
            <a:r>
              <a:rPr lang="en-US" sz="2400" b="1" u="sng" dirty="0"/>
              <a:t>or rather continue</a:t>
            </a:r>
            <a:r>
              <a:rPr lang="en-US" sz="2400" b="1" dirty="0"/>
              <a:t>, I hope)</a:t>
            </a:r>
          </a:p>
        </p:txBody>
      </p:sp>
    </p:spTree>
    <p:extLst>
      <p:ext uri="{BB962C8B-B14F-4D97-AF65-F5344CB8AC3E}">
        <p14:creationId xmlns:p14="http://schemas.microsoft.com/office/powerpoint/2010/main" val="328288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8F06D9-AF74-C64B-A36B-47BC4B29C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F77BA0-5165-CA4D-8F2B-A467D8B90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de-DE" smtClean="0"/>
              <a:t>16</a:t>
            </a:fld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4F9A67-5A9F-E941-84D1-8FF8348530D9}"/>
              </a:ext>
            </a:extLst>
          </p:cNvPr>
          <p:cNvSpPr/>
          <p:nvPr/>
        </p:nvSpPr>
        <p:spPr>
          <a:xfrm>
            <a:off x="101600" y="40902"/>
            <a:ext cx="857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Outlook</a:t>
            </a:r>
            <a:endParaRPr lang="en-US" sz="3600" b="1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24BE77-C797-CE45-8870-49C1012E9398}"/>
              </a:ext>
            </a:extLst>
          </p:cNvPr>
          <p:cNvSpPr txBox="1"/>
          <p:nvPr/>
        </p:nvSpPr>
        <p:spPr>
          <a:xfrm>
            <a:off x="323528" y="1196752"/>
            <a:ext cx="6574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/>
              <a:t>I have to report on your work </a:t>
            </a:r>
            <a:r>
              <a:rPr lang="en-US" sz="2400" b="1" dirty="0">
                <a:solidFill>
                  <a:srgbClr val="FF0000"/>
                </a:solidFill>
              </a:rPr>
              <a:t>end of November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04149E-6A8B-984D-AD7D-0566E29D70E9}"/>
              </a:ext>
            </a:extLst>
          </p:cNvPr>
          <p:cNvSpPr txBox="1"/>
          <p:nvPr/>
        </p:nvSpPr>
        <p:spPr>
          <a:xfrm>
            <a:off x="1115616" y="216793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deliverables do not have to be completed by then but “significant progress” is expected</a:t>
            </a:r>
          </a:p>
        </p:txBody>
      </p:sp>
    </p:spTree>
    <p:extLst>
      <p:ext uri="{BB962C8B-B14F-4D97-AF65-F5344CB8AC3E}">
        <p14:creationId xmlns:p14="http://schemas.microsoft.com/office/powerpoint/2010/main" val="131193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950" y="908720"/>
            <a:ext cx="3380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800" b="1" dirty="0"/>
              <a:t>Aim of the meeting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950" y="44624"/>
            <a:ext cx="46582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Kick-Off meeting WPPFC SP3: </a:t>
            </a:r>
            <a:br>
              <a:rPr lang="en-GB" b="1" dirty="0"/>
            </a:br>
            <a:r>
              <a:rPr lang="en-GB" b="1" dirty="0"/>
              <a:t>WP-PWIE Subproject C: Retention and Release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15" y="2526649"/>
            <a:ext cx="859198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400" b="1" dirty="0"/>
              <a:t>Everybody should know what is expected of them</a:t>
            </a:r>
            <a:br>
              <a:rPr lang="en-GB" sz="2400" b="1" dirty="0"/>
            </a:br>
            <a:r>
              <a:rPr lang="en-GB" sz="2400" b="1" dirty="0"/>
              <a:t>(i.e. What they signed up for)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2400" b="1" dirty="0"/>
              <a:t>Sample exchange should be coordinated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3600" b="1" dirty="0">
                <a:solidFill>
                  <a:srgbClr val="FF0000"/>
                </a:solidFill>
              </a:rPr>
              <a:t>Realize that the work for 2021</a:t>
            </a:r>
            <a:br>
              <a:rPr lang="en-GB" sz="3600" b="1" dirty="0">
                <a:solidFill>
                  <a:srgbClr val="FF0000"/>
                </a:solidFill>
              </a:rPr>
            </a:br>
            <a:r>
              <a:rPr lang="en-GB" sz="3600" b="1" u="sng" dirty="0">
                <a:solidFill>
                  <a:srgbClr val="FF0000"/>
                </a:solidFill>
              </a:rPr>
              <a:t>should have started already…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F5E87D1-02E6-AF4B-866D-8F963FFAD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FD3A10C-0882-2644-94CB-DB12F6E3E3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7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E2143F-DEBE-514C-827B-21A318845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6D6E10-7BEC-434D-97BE-642B623E0F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de-DE" smtClean="0"/>
              <a:t>3</a:t>
            </a:fld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E12A2A-EABF-B641-8DB4-C8958F521ED0}"/>
              </a:ext>
            </a:extLst>
          </p:cNvPr>
          <p:cNvSpPr/>
          <p:nvPr/>
        </p:nvSpPr>
        <p:spPr>
          <a:xfrm>
            <a:off x="619905" y="2564904"/>
            <a:ext cx="807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SP C.1:</a:t>
            </a:r>
          </a:p>
          <a:p>
            <a:r>
              <a:rPr lang="en-US" sz="2800" b="1" dirty="0"/>
              <a:t>Transport of Hydrogen through the first wall of fusion devices 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85891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1600" y="40902"/>
            <a:ext cx="807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SP C.1:</a:t>
            </a:r>
          </a:p>
          <a:p>
            <a:r>
              <a:rPr lang="en-US" sz="2000" b="1" dirty="0"/>
              <a:t>Transport of Hydrogen through the first wall of fusion devices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EECA-E05D-0148-A4A0-44CA536CE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60032" y="6520259"/>
            <a:ext cx="3847306" cy="365125"/>
          </a:xfrm>
        </p:spPr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5F7ED-1923-834D-993E-3FF70BA89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88224" y="6520259"/>
            <a:ext cx="2057400" cy="365125"/>
          </a:xfrm>
        </p:spPr>
        <p:txBody>
          <a:bodyPr/>
          <a:lstStyle/>
          <a:p>
            <a:fld id="{EB6BC0B4-FFB1-6646-AB7F-B4088DB41AEF}" type="slidenum">
              <a:rPr lang="de-DE" smtClean="0"/>
              <a:t>4</a:t>
            </a:fld>
            <a:endParaRPr lang="de-DE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AD05641-A527-BD4D-B91E-F4B264805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23017"/>
              </p:ext>
            </p:extLst>
          </p:nvPr>
        </p:nvGraphicFramePr>
        <p:xfrm>
          <a:off x="251520" y="792088"/>
          <a:ext cx="8712967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32411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72755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893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CEA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 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Bisson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Study the effect of O and  C layers on D: bulk vs surface uptake - from below 1 monolayer to a few hundred of nanometers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Deliverables: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Uptake of D as function of O layer thickness in bulk and surface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Uptake of D as function of C layer thickness in bulk and surface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540385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9497468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3CB8B9A4-6A76-1947-A36E-F3364F7747A6}"/>
              </a:ext>
            </a:extLst>
          </p:cNvPr>
          <p:cNvSpPr/>
          <p:nvPr/>
        </p:nvSpPr>
        <p:spPr>
          <a:xfrm>
            <a:off x="8375593" y="1805548"/>
            <a:ext cx="540061" cy="5543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IMS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96AAD2F-C345-2543-970D-00AF865FD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99647"/>
              </p:ext>
            </p:extLst>
          </p:nvPr>
        </p:nvGraphicFramePr>
        <p:xfrm>
          <a:off x="251520" y="3210168"/>
          <a:ext cx="871296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32411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72755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CEA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Elodie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Bernard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Permeation (D) through Gas/Gas interfaces with interface characterization</a:t>
                      </a:r>
                      <a:r>
                        <a:rPr lang="de-DE" b="0" dirty="0">
                          <a:effectLst/>
                        </a:rPr>
                        <a:t> 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 Gas/Gas permeation as preparation experiment for T Gas/Liquid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148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7554FB-2027-964A-82EA-E0414D385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4AD207-7202-5744-9202-521E68F05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de-DE" smtClean="0"/>
              <a:t>5</a:t>
            </a:fld>
            <a:endParaRPr lang="de-DE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3AC298-1FF0-5847-926D-46C2E28D3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635364"/>
              </p:ext>
            </p:extLst>
          </p:nvPr>
        </p:nvGraphicFramePr>
        <p:xfrm>
          <a:off x="230884" y="2924944"/>
          <a:ext cx="8712967" cy="1320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32411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72755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DIFFER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Morgan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Influence of ELMs on deuterium retention and outgassing in W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Compare hydrogen loading efficiency of plasma vs laser-based ELM simulation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FC74A3-FB6A-7548-9886-D435FB4724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140562"/>
              </p:ext>
            </p:extLst>
          </p:nvPr>
        </p:nvGraphicFramePr>
        <p:xfrm>
          <a:off x="230885" y="980728"/>
          <a:ext cx="8712967" cy="1686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32411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72755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63418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Association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84549"/>
                  </a:ext>
                </a:extLst>
              </a:tr>
              <a:tr h="5967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DIFFER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Morgan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Dynamic measurements of deuterium retention and isotope exchange in W 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634413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 concentration in the surface as function of temperature and plasma flux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97F3AB7-D32D-9F4F-A059-F996BB31BF1E}"/>
              </a:ext>
            </a:extLst>
          </p:cNvPr>
          <p:cNvSpPr/>
          <p:nvPr/>
        </p:nvSpPr>
        <p:spPr>
          <a:xfrm>
            <a:off x="101600" y="40902"/>
            <a:ext cx="807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SP C.1:</a:t>
            </a:r>
          </a:p>
          <a:p>
            <a:r>
              <a:rPr lang="en-US" sz="2000" b="1" dirty="0"/>
              <a:t>Transport of Hydrogen through the first wall of fusion devices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CAC54D8-AC22-FB41-99BD-D4FBFEF70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66472"/>
              </p:ext>
            </p:extLst>
          </p:nvPr>
        </p:nvGraphicFramePr>
        <p:xfrm>
          <a:off x="266510" y="4503400"/>
          <a:ext cx="871296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32411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72755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FZJ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Houben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 driven permeation through and retention in W, Steel, Cu and across material interfaces 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Comparison of permeability Cu/Steel vs pure substrates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3022706D-F19F-DB43-A78F-D0F51B35C64C}"/>
              </a:ext>
            </a:extLst>
          </p:cNvPr>
          <p:cNvSpPr/>
          <p:nvPr/>
        </p:nvSpPr>
        <p:spPr>
          <a:xfrm>
            <a:off x="8467936" y="4843190"/>
            <a:ext cx="540061" cy="5543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IMS</a:t>
            </a:r>
          </a:p>
        </p:txBody>
      </p:sp>
    </p:spTree>
    <p:extLst>
      <p:ext uri="{BB962C8B-B14F-4D97-AF65-F5344CB8AC3E}">
        <p14:creationId xmlns:p14="http://schemas.microsoft.com/office/powerpoint/2010/main" val="279448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F4DD22E-A9AD-B944-95F8-1F88D182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1238F6-0BFE-034B-A09D-009CEC42C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de-DE" smtClean="0"/>
              <a:t>6</a:t>
            </a:fld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07F638-D207-C843-9824-434E813E1185}"/>
              </a:ext>
            </a:extLst>
          </p:cNvPr>
          <p:cNvSpPr/>
          <p:nvPr/>
        </p:nvSpPr>
        <p:spPr>
          <a:xfrm>
            <a:off x="101600" y="40902"/>
            <a:ext cx="807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SP C.1:</a:t>
            </a:r>
          </a:p>
          <a:p>
            <a:r>
              <a:rPr lang="en-US" sz="2000" b="1" dirty="0"/>
              <a:t>Transport of Hydrogen through the first wall of fusion devices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8DD1E4-9CF1-B442-82AB-463801D3F3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961161"/>
              </p:ext>
            </p:extLst>
          </p:nvPr>
        </p:nvGraphicFramePr>
        <p:xfrm>
          <a:off x="230885" y="980728"/>
          <a:ext cx="8712967" cy="1686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32411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72755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63418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Association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84549"/>
                  </a:ext>
                </a:extLst>
              </a:tr>
              <a:tr h="5967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MPG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Manhard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Measurement and modelling of Ion Driven Permeation in W, Cu and Fe-Ni alloys "heavy alloys”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634413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Permeability during ion beam permeation of W, Cu and heavy-alloys as function of temperature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6BB0932-114A-1E47-81F9-C2F7C15FD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066359"/>
              </p:ext>
            </p:extLst>
          </p:nvPr>
        </p:nvGraphicFramePr>
        <p:xfrm>
          <a:off x="230884" y="2924944"/>
          <a:ext cx="871296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32411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72755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JSI/MPG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 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Markelj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Compare D permeation through W with D atoms and 300 eV/D ions 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Permeated amount of D for atom and ion beam loading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5E715B88-7C28-AF4F-9CB0-FC65565D8084}"/>
              </a:ext>
            </a:extLst>
          </p:cNvPr>
          <p:cNvSpPr/>
          <p:nvPr/>
        </p:nvSpPr>
        <p:spPr>
          <a:xfrm>
            <a:off x="1115616" y="3236366"/>
            <a:ext cx="540061" cy="55436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2DEF270-F709-314B-B066-641390DCA1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884650"/>
              </p:ext>
            </p:extLst>
          </p:nvPr>
        </p:nvGraphicFramePr>
        <p:xfrm>
          <a:off x="230884" y="4556912"/>
          <a:ext cx="8712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32411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72755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IPP_LM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L.Ciupinski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FIB/SEM/EDX analysis of samples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 analysis of e-beam damaged W-samples 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5CAB1DA9-7E03-4D46-BAB0-3DF2FFF02C97}"/>
              </a:ext>
            </a:extLst>
          </p:cNvPr>
          <p:cNvSpPr/>
          <p:nvPr/>
        </p:nvSpPr>
        <p:spPr>
          <a:xfrm>
            <a:off x="1115616" y="4565451"/>
            <a:ext cx="540061" cy="55436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349B3A1-E81D-FC41-82E0-16D49DD32DCC}"/>
              </a:ext>
            </a:extLst>
          </p:cNvPr>
          <p:cNvSpPr/>
          <p:nvPr/>
        </p:nvSpPr>
        <p:spPr>
          <a:xfrm>
            <a:off x="8375593" y="4650572"/>
            <a:ext cx="540061" cy="5543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IMS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7960699-7E75-4643-A7D6-3433B0A06EBA}"/>
              </a:ext>
            </a:extLst>
          </p:cNvPr>
          <p:cNvSpPr/>
          <p:nvPr/>
        </p:nvSpPr>
        <p:spPr>
          <a:xfrm>
            <a:off x="8346449" y="3284984"/>
            <a:ext cx="540061" cy="5543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IMS</a:t>
            </a:r>
          </a:p>
        </p:txBody>
      </p:sp>
    </p:spTree>
    <p:extLst>
      <p:ext uri="{BB962C8B-B14F-4D97-AF65-F5344CB8AC3E}">
        <p14:creationId xmlns:p14="http://schemas.microsoft.com/office/powerpoint/2010/main" val="345153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F003AC-30B4-9945-8D67-E47A7B217A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3493A8-62B8-1842-8701-66B1A71E2D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de-DE" smtClean="0"/>
              <a:t>7</a:t>
            </a:fld>
            <a:endParaRPr lang="de-DE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2EA494-99B6-0744-8446-BE6286D74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46519"/>
              </p:ext>
            </p:extLst>
          </p:nvPr>
        </p:nvGraphicFramePr>
        <p:xfrm>
          <a:off x="230885" y="980728"/>
          <a:ext cx="8712967" cy="1640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32411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72755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63418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Association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84549"/>
                  </a:ext>
                </a:extLst>
              </a:tr>
              <a:tr h="5967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JSI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V. 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Nemanic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Permeation barrier properties of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chromia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grown on dense Cr films on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Eurofer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634413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Permeation reduction factor of </a:t>
                      </a: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Chromia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of Cr films on </a:t>
                      </a:r>
                      <a:r>
                        <a:rPr lang="en-US" sz="2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Eurofer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2732ED-9F53-EB45-ADC0-0DECDD656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271708"/>
              </p:ext>
            </p:extLst>
          </p:nvPr>
        </p:nvGraphicFramePr>
        <p:xfrm>
          <a:off x="230884" y="2924944"/>
          <a:ext cx="871296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753195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451971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OEAW/VR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Aumayer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</a:t>
                      </a:r>
                      <a:b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Primetzhofer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Studying the influence of (re-deposited) W on EUROFER on D retention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 retention in "re-deposited" W on EUROFER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82BAF92-16AF-AE4D-8A31-01E32092BEB2}"/>
              </a:ext>
            </a:extLst>
          </p:cNvPr>
          <p:cNvSpPr/>
          <p:nvPr/>
        </p:nvSpPr>
        <p:spPr>
          <a:xfrm>
            <a:off x="101600" y="40902"/>
            <a:ext cx="807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SP C.1:</a:t>
            </a:r>
          </a:p>
          <a:p>
            <a:r>
              <a:rPr lang="en-US" sz="2000" b="1" dirty="0"/>
              <a:t>Transport of Hydrogen through the first wall of fusion devices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AA0FF99-2CDA-874B-8894-83DD15F8728A}"/>
              </a:ext>
            </a:extLst>
          </p:cNvPr>
          <p:cNvSpPr/>
          <p:nvPr/>
        </p:nvSpPr>
        <p:spPr>
          <a:xfrm>
            <a:off x="8203413" y="3284984"/>
            <a:ext cx="540061" cy="5543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IMS</a:t>
            </a:r>
          </a:p>
        </p:txBody>
      </p:sp>
    </p:spTree>
    <p:extLst>
      <p:ext uri="{BB962C8B-B14F-4D97-AF65-F5344CB8AC3E}">
        <p14:creationId xmlns:p14="http://schemas.microsoft.com/office/powerpoint/2010/main" val="347094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DA334CF-9D25-AB4E-9785-5808ECEB1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73C703-DD0E-EE44-B1DD-4CE7EEDDA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de-DE" smtClean="0"/>
              <a:t>8</a:t>
            </a:fld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F1902A-2597-0142-AC8A-500488B4ABC0}"/>
              </a:ext>
            </a:extLst>
          </p:cNvPr>
          <p:cNvSpPr/>
          <p:nvPr/>
        </p:nvSpPr>
        <p:spPr>
          <a:xfrm>
            <a:off x="572604" y="2736502"/>
            <a:ext cx="85748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SP C.2:</a:t>
            </a:r>
          </a:p>
          <a:p>
            <a:r>
              <a:rPr lang="en-US" sz="2800" b="1" dirty="0">
                <a:solidFill>
                  <a:prstClr val="black"/>
                </a:solidFill>
              </a:rPr>
              <a:t>Modelling of Hydrogen Transport properties in the first wall</a:t>
            </a:r>
            <a:endParaRPr lang="en-US" sz="28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16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E0E705-92D2-E443-A38D-758B9F7FA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K. Schmid | Kick-Off meeting July 2021 | Slide </a:t>
            </a:r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4E6FED-ABDE-E745-9BA0-0981E9845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B6BC0B4-FFB1-6646-AB7F-B4088DB41AEF}" type="slidenum">
              <a:rPr lang="de-DE" smtClean="0"/>
              <a:t>9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2BAEB9-426B-8D4B-B7FD-8BB5AAB07B49}"/>
              </a:ext>
            </a:extLst>
          </p:cNvPr>
          <p:cNvSpPr/>
          <p:nvPr/>
        </p:nvSpPr>
        <p:spPr>
          <a:xfrm>
            <a:off x="101600" y="40902"/>
            <a:ext cx="807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SP C.2:</a:t>
            </a:r>
          </a:p>
          <a:p>
            <a:r>
              <a:rPr lang="en-US" sz="2000" b="1" dirty="0">
                <a:solidFill>
                  <a:prstClr val="black"/>
                </a:solidFill>
              </a:rPr>
              <a:t>Modelling of Hydrogen Transport properties in the first wall</a:t>
            </a:r>
            <a:endParaRPr lang="en-US" sz="2000" b="1" i="1" dirty="0">
              <a:solidFill>
                <a:prstClr val="black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BEC6BE9-A494-6749-AB69-D5933DD38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99197"/>
              </p:ext>
            </p:extLst>
          </p:nvPr>
        </p:nvGraphicFramePr>
        <p:xfrm>
          <a:off x="230885" y="980728"/>
          <a:ext cx="8712967" cy="1596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32411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72755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63418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Association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Title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84549"/>
                  </a:ext>
                </a:extLst>
              </a:tr>
              <a:tr h="59676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CEA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Y. Ferro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DFT Calculation of H on top of WO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634413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Energy barriers for H to transition into the bulk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13FFFDF-D091-0246-9985-FCDE3E258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604973"/>
              </p:ext>
            </p:extLst>
          </p:nvPr>
        </p:nvGraphicFramePr>
        <p:xfrm>
          <a:off x="230884" y="2924944"/>
          <a:ext cx="871296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65163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40003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CEA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Y. Ferro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 diffusion and segregation at the Cu/W interface 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DFT model of H at a W/Cu material interface</a:t>
                      </a: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B547D66-359E-FE46-91DC-10511B8D5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09058"/>
              </p:ext>
            </p:extLst>
          </p:nvPr>
        </p:nvGraphicFramePr>
        <p:xfrm>
          <a:off x="230883" y="4221088"/>
          <a:ext cx="8712967" cy="103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801">
                  <a:extLst>
                    <a:ext uri="{9D8B030D-6E8A-4147-A177-3AD203B41FA5}">
                      <a16:colId xmlns:a16="http://schemas.microsoft.com/office/drawing/2014/main" val="2359910853"/>
                    </a:ext>
                  </a:extLst>
                </a:gridCol>
                <a:gridCol w="1465163">
                  <a:extLst>
                    <a:ext uri="{9D8B030D-6E8A-4147-A177-3AD203B41FA5}">
                      <a16:colId xmlns:a16="http://schemas.microsoft.com/office/drawing/2014/main" val="127433639"/>
                    </a:ext>
                  </a:extLst>
                </a:gridCol>
                <a:gridCol w="5740003">
                  <a:extLst>
                    <a:ext uri="{9D8B030D-6E8A-4147-A177-3AD203B41FA5}">
                      <a16:colId xmlns:a16="http://schemas.microsoft.com/office/drawing/2014/main" val="39758704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UKAEA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</a:t>
                      </a:r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Lavrentiev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Atomistic calculations of defects in W in the presence of H</a:t>
                      </a:r>
                      <a:endParaRPr lang="en-US" b="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754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Deliverables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Stress and strain as function of defect concentration</a:t>
                      </a:r>
                    </a:p>
                    <a:p>
                      <a:pPr marL="11113" indent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and H amount</a:t>
                      </a: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113" indent="0"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endParaRPr lang="de-DE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172746"/>
                  </a:ext>
                </a:extLst>
              </a:tr>
            </a:tbl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5CC553ED-B4F5-A048-94AE-3CB67967BD5A}"/>
              </a:ext>
            </a:extLst>
          </p:cNvPr>
          <p:cNvSpPr/>
          <p:nvPr/>
        </p:nvSpPr>
        <p:spPr>
          <a:xfrm>
            <a:off x="8375593" y="3046455"/>
            <a:ext cx="540061" cy="5543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IMS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46AC604-9C6B-EF48-A5A6-ABEC5E055A7D}"/>
              </a:ext>
            </a:extLst>
          </p:cNvPr>
          <p:cNvSpPr/>
          <p:nvPr/>
        </p:nvSpPr>
        <p:spPr>
          <a:xfrm>
            <a:off x="8375593" y="4564182"/>
            <a:ext cx="540061" cy="55436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IMS</a:t>
            </a:r>
          </a:p>
        </p:txBody>
      </p:sp>
    </p:spTree>
    <p:extLst>
      <p:ext uri="{BB962C8B-B14F-4D97-AF65-F5344CB8AC3E}">
        <p14:creationId xmlns:p14="http://schemas.microsoft.com/office/powerpoint/2010/main" val="263180709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1089</Words>
  <Application>Microsoft Macintosh PowerPoint</Application>
  <PresentationFormat>On-screen Show (4:3)</PresentationFormat>
  <Paragraphs>211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Microsoft Office User</cp:lastModifiedBy>
  <cp:revision>428</cp:revision>
  <cp:lastPrinted>2014-10-16T14:51:28Z</cp:lastPrinted>
  <dcterms:created xsi:type="dcterms:W3CDTF">2014-10-15T16:57:42Z</dcterms:created>
  <dcterms:modified xsi:type="dcterms:W3CDTF">2021-07-06T08:59:49Z</dcterms:modified>
</cp:coreProperties>
</file>