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5" r:id="rId3"/>
    <p:sldId id="265" r:id="rId4"/>
    <p:sldId id="346" r:id="rId5"/>
    <p:sldId id="347" r:id="rId6"/>
    <p:sldId id="348" r:id="rId7"/>
    <p:sldId id="343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CC"/>
    <a:srgbClr val="003399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75" autoAdjust="0"/>
  </p:normalViewPr>
  <p:slideViewPr>
    <p:cSldViewPr showGuides="1">
      <p:cViewPr varScale="1">
        <p:scale>
          <a:sx n="126" d="100"/>
          <a:sy n="126" d="100"/>
        </p:scale>
        <p:origin x="686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09/07/2021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09/07/2021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</a:t>
            </a:r>
            <a:r>
              <a:rPr lang="en-GB" sz="1400" baseline="0" dirty="0" smtClean="0"/>
              <a:t>TSVV-5 VC#9 </a:t>
            </a:r>
            <a:r>
              <a:rPr lang="en-GB" sz="1400" dirty="0" smtClean="0"/>
              <a:t>| 09.07.2021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09/07/2021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489304" y="987574"/>
            <a:ext cx="4470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TSVV Task 5  </a:t>
            </a:r>
            <a:endParaRPr lang="en-US" sz="2000" b="1" i="1" dirty="0" smtClean="0"/>
          </a:p>
          <a:p>
            <a:r>
              <a:rPr lang="en-US" sz="2000" b="1" i="1" dirty="0" smtClean="0"/>
              <a:t>“</a:t>
            </a:r>
            <a:r>
              <a:rPr lang="en-US" sz="2000" b="1" i="1" dirty="0"/>
              <a:t>Neutral Gas Dynamics in the Edge”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800" dirty="0" smtClean="0"/>
              <a:t>EIRENE: </a:t>
            </a:r>
            <a:br>
              <a:rPr lang="en-US" sz="2800" dirty="0" smtClean="0"/>
            </a:br>
            <a:r>
              <a:rPr lang="en-US" sz="2800" dirty="0" smtClean="0"/>
              <a:t>guidelines for discussion on the code leaning</a:t>
            </a:r>
            <a:endParaRPr lang="en-GB" sz="28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bgerundetes Rechteck 25"/>
          <p:cNvSpPr/>
          <p:nvPr/>
        </p:nvSpPr>
        <p:spPr>
          <a:xfrm>
            <a:off x="3770221" y="555526"/>
            <a:ext cx="5328592" cy="4320479"/>
          </a:xfrm>
          <a:prstGeom prst="roundRect">
            <a:avLst>
              <a:gd name="adj" fmla="val 4357"/>
            </a:avLst>
          </a:prstGeom>
          <a:solidFill>
            <a:srgbClr val="E3E3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45846" y="555526"/>
            <a:ext cx="3510520" cy="4248471"/>
          </a:xfrm>
          <a:prstGeom prst="roundRect">
            <a:avLst>
              <a:gd name="adj" fmla="val 4357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28" y="60175"/>
            <a:ext cx="8222057" cy="342900"/>
          </a:xfrm>
        </p:spPr>
        <p:txBody>
          <a:bodyPr/>
          <a:lstStyle/>
          <a:p>
            <a:r>
              <a:rPr lang="en-GB" sz="2600" dirty="0" smtClean="0">
                <a:solidFill>
                  <a:srgbClr val="C00000"/>
                </a:solidFill>
              </a:rPr>
              <a:t>From EIRENE to “neutral gas module” in E-TASC</a:t>
            </a:r>
            <a:endParaRPr lang="de-DE" sz="2600" dirty="0">
              <a:solidFill>
                <a:srgbClr val="C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848350"/>
            <a:ext cx="2743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>
                <a:srgbClr val="122468"/>
              </a:buClr>
              <a:buSzPct val="100000"/>
              <a:buFont typeface="Arial" pitchFamily="34" charset="0"/>
              <a:buNone/>
            </a:pPr>
            <a:r>
              <a:rPr lang="en-GB" altLang="en-US" sz="2000">
                <a:solidFill>
                  <a:srgbClr val="122468"/>
                </a:solidFill>
              </a:rPr>
              <a:t>Computational Grid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80849" y="593359"/>
            <a:ext cx="3230669" cy="1226915"/>
          </a:xfrm>
          <a:prstGeom prst="roundRect">
            <a:avLst>
              <a:gd name="adj" fmla="val 887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EIRENE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Solid math basis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Well established code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Strong AMNS data collection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00490" y="1972725"/>
            <a:ext cx="33913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- </a:t>
            </a:r>
            <a:r>
              <a:rPr lang="en-GB" sz="1600" b="1" i="1" dirty="0" smtClean="0">
                <a:solidFill>
                  <a:srgbClr val="C00000"/>
                </a:solidFill>
              </a:rPr>
              <a:t>A</a:t>
            </a:r>
            <a:r>
              <a:rPr lang="de-DE" sz="1600" b="1" i="1" dirty="0" smtClean="0">
                <a:solidFill>
                  <a:srgbClr val="C00000"/>
                </a:solidFill>
              </a:rPr>
              <a:t>&amp;M </a:t>
            </a:r>
            <a:r>
              <a:rPr lang="de-DE" sz="1600" b="1" i="1" dirty="0" err="1" smtClean="0">
                <a:solidFill>
                  <a:srgbClr val="C00000"/>
                </a:solidFill>
              </a:rPr>
              <a:t>data</a:t>
            </a:r>
            <a:r>
              <a:rPr lang="de-DE" sz="1600" b="1" i="1" dirty="0" smtClean="0">
                <a:solidFill>
                  <a:srgbClr val="C00000"/>
                </a:solidFill>
              </a:rPr>
              <a:t> </a:t>
            </a:r>
            <a:r>
              <a:rPr lang="de-DE" sz="1600" b="1" i="1" dirty="0" err="1" smtClean="0">
                <a:solidFill>
                  <a:srgbClr val="C00000"/>
                </a:solidFill>
              </a:rPr>
              <a:t>and</a:t>
            </a:r>
            <a:r>
              <a:rPr lang="de-DE" sz="1600" b="1" i="1" dirty="0" smtClean="0">
                <a:solidFill>
                  <a:srgbClr val="C00000"/>
                </a:solidFill>
              </a:rPr>
              <a:t> </a:t>
            </a:r>
            <a:r>
              <a:rPr lang="de-DE" sz="1600" b="1" i="1" dirty="0" err="1" smtClean="0">
                <a:solidFill>
                  <a:srgbClr val="C00000"/>
                </a:solidFill>
              </a:rPr>
              <a:t>tools</a:t>
            </a:r>
            <a:r>
              <a:rPr lang="en-GB" sz="1600" b="1" i="1" dirty="0" smtClean="0">
                <a:solidFill>
                  <a:srgbClr val="C00000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i="1" dirty="0" smtClean="0">
                <a:solidFill>
                  <a:srgbClr val="C00000"/>
                </a:solidFill>
              </a:rPr>
              <a:t>AMJUEL</a:t>
            </a:r>
            <a:r>
              <a:rPr lang="de-DE" sz="1600" b="1" i="1" dirty="0" smtClean="0">
                <a:solidFill>
                  <a:srgbClr val="C00000"/>
                </a:solidFill>
              </a:rPr>
              <a:t>,</a:t>
            </a:r>
            <a:r>
              <a:rPr lang="en-GB" sz="1600" b="1" i="1" dirty="0" smtClean="0">
                <a:solidFill>
                  <a:srgbClr val="C00000"/>
                </a:solidFill>
              </a:rPr>
              <a:t>HYDHEL,</a:t>
            </a:r>
            <a:r>
              <a:rPr lang="de-DE" sz="1600" b="1" i="1" dirty="0" smtClean="0">
                <a:solidFill>
                  <a:srgbClr val="C00000"/>
                </a:solidFill>
              </a:rPr>
              <a:t>H2VIBR, . . .</a:t>
            </a:r>
          </a:p>
          <a:p>
            <a:endParaRPr lang="en-GB" sz="1600" b="1" dirty="0"/>
          </a:p>
          <a:p>
            <a:r>
              <a:rPr lang="en-GB" sz="1600" b="1" dirty="0" smtClean="0"/>
              <a:t>- Manual, visualization, Git repository</a:t>
            </a:r>
          </a:p>
          <a:p>
            <a:endParaRPr lang="en-GB" sz="1600" b="1" dirty="0"/>
          </a:p>
          <a:p>
            <a:r>
              <a:rPr lang="en-GB" sz="1600" b="1" dirty="0" smtClean="0"/>
              <a:t>- Interfaces to CFD codes: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i="1" dirty="0" smtClean="0"/>
              <a:t>B2 (SOLPS), Edge2D, EMC3…</a:t>
            </a:r>
          </a:p>
          <a:p>
            <a:endParaRPr lang="en-GB" sz="1600" dirty="0"/>
          </a:p>
          <a:p>
            <a:r>
              <a:rPr lang="en-GB" sz="1600" b="1" dirty="0" smtClean="0"/>
              <a:t>- Improved I/O (pilot TSVV):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b="1" i="1" dirty="0" smtClean="0"/>
              <a:t>JSON input, HDF5 output 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3805410" y="593359"/>
            <a:ext cx="5231086" cy="3680843"/>
          </a:xfrm>
          <a:prstGeom prst="roundRect">
            <a:avLst>
              <a:gd name="adj" fmla="val 595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 EIRENE as NGM inside </a:t>
            </a:r>
            <a:r>
              <a:rPr lang="en-GB" b="1" dirty="0" err="1" smtClean="0">
                <a:solidFill>
                  <a:schemeClr val="tx1"/>
                </a:solidFill>
              </a:rPr>
              <a:t>EUROFusion</a:t>
            </a:r>
            <a:r>
              <a:rPr lang="en-GB" b="1" dirty="0" smtClean="0">
                <a:solidFill>
                  <a:schemeClr val="tx1"/>
                </a:solidFill>
              </a:rPr>
              <a:t> E-TASC</a:t>
            </a: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C00000"/>
                </a:solidFill>
              </a:rPr>
              <a:t>Suitable for highly radiative divertor</a:t>
            </a:r>
            <a:r>
              <a:rPr lang="en-US" sz="1600" b="1" dirty="0">
                <a:solidFill>
                  <a:schemeClr val="tx1"/>
                </a:solidFill>
              </a:rPr>
              <a:t>, huge amounts of </a:t>
            </a:r>
            <a:r>
              <a:rPr lang="en-US" sz="1600" b="1" dirty="0" smtClean="0">
                <a:solidFill>
                  <a:schemeClr val="tx1"/>
                </a:solidFill>
              </a:rPr>
              <a:t>cells, including photon-tracing and other effects</a:t>
            </a:r>
          </a:p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tx1"/>
                </a:solidFill>
              </a:rPr>
              <a:t>Time-dependent mode </a:t>
            </a: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chemeClr val="tx1"/>
                </a:solidFill>
              </a:rPr>
              <a:t>Modernized code well suitable for</a:t>
            </a:r>
            <a:r>
              <a:rPr lang="en-GB" sz="1600" b="1" dirty="0" smtClean="0">
                <a:solidFill>
                  <a:schemeClr val="tx1"/>
                </a:solidFill>
              </a:rPr>
              <a:t> HPC </a:t>
            </a:r>
            <a:r>
              <a:rPr lang="en-GB" sz="1600" dirty="0" smtClean="0">
                <a:solidFill>
                  <a:schemeClr val="tx1"/>
                </a:solidFill>
              </a:rPr>
              <a:t>use. </a:t>
            </a:r>
            <a:r>
              <a:rPr lang="en-GB" sz="1600" b="1" dirty="0" smtClean="0">
                <a:solidFill>
                  <a:schemeClr val="tx1"/>
                </a:solidFill>
              </a:rPr>
              <a:t>MPI-OpenMP parallelization</a:t>
            </a:r>
            <a:r>
              <a:rPr lang="en-GB" sz="1600" dirty="0" smtClean="0">
                <a:solidFill>
                  <a:schemeClr val="tx1"/>
                </a:solidFill>
              </a:rPr>
              <a:t> with good weak scaling (GPU use… may evolve with support from Hub)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chemeClr val="tx1"/>
                </a:solidFill>
              </a:rPr>
              <a:t>Revisited code structure including </a:t>
            </a:r>
            <a:r>
              <a:rPr lang="en-GB" sz="1600" b="1" dirty="0" smtClean="0">
                <a:solidFill>
                  <a:schemeClr val="tx1"/>
                </a:solidFill>
              </a:rPr>
              <a:t>segregating of a compact core</a:t>
            </a:r>
            <a:r>
              <a:rPr lang="en-GB" sz="1600" dirty="0" smtClean="0">
                <a:solidFill>
                  <a:schemeClr val="tx1"/>
                </a:solidFill>
              </a:rPr>
              <a:t> and </a:t>
            </a:r>
            <a:r>
              <a:rPr lang="en-GB" sz="1600" b="1" dirty="0" smtClean="0">
                <a:solidFill>
                  <a:schemeClr val="tx1"/>
                </a:solidFill>
              </a:rPr>
              <a:t>domain decomposition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tx1"/>
                </a:solidFill>
              </a:rPr>
              <a:t>Universal interface </a:t>
            </a:r>
            <a:r>
              <a:rPr lang="en-GB" sz="1600" dirty="0" smtClean="0">
                <a:solidFill>
                  <a:schemeClr val="tx1"/>
                </a:solidFill>
              </a:rPr>
              <a:t>to other codes (IMAS-based)</a:t>
            </a:r>
          </a:p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rgbClr val="C00000"/>
                </a:solidFill>
              </a:rPr>
              <a:t>Improved A</a:t>
            </a:r>
            <a:r>
              <a:rPr lang="de-DE" sz="1600" b="1" dirty="0" smtClean="0">
                <a:solidFill>
                  <a:srgbClr val="C00000"/>
                </a:solidFill>
              </a:rPr>
              <a:t>&amp;M </a:t>
            </a:r>
            <a:r>
              <a:rPr lang="de-DE" sz="1600" b="1" dirty="0" err="1" smtClean="0">
                <a:solidFill>
                  <a:srgbClr val="C00000"/>
                </a:solidFill>
              </a:rPr>
              <a:t>database</a:t>
            </a:r>
            <a:r>
              <a:rPr lang="de-DE" sz="1600" b="1" dirty="0" smtClean="0">
                <a:solidFill>
                  <a:srgbClr val="C00000"/>
                </a:solidFill>
              </a:rPr>
              <a:t> </a:t>
            </a:r>
            <a:r>
              <a:rPr lang="de-DE" sz="1600" dirty="0" smtClean="0">
                <a:solidFill>
                  <a:srgbClr val="C00000"/>
                </a:solidFill>
              </a:rPr>
              <a:t>– </a:t>
            </a:r>
            <a:r>
              <a:rPr lang="de-DE" sz="1600" dirty="0" err="1" smtClean="0">
                <a:solidFill>
                  <a:srgbClr val="C00000"/>
                </a:solidFill>
              </a:rPr>
              <a:t>more</a:t>
            </a:r>
            <a:r>
              <a:rPr lang="de-DE" sz="1600" dirty="0" smtClean="0">
                <a:solidFill>
                  <a:srgbClr val="C00000"/>
                </a:solidFill>
              </a:rPr>
              <a:t> </a:t>
            </a:r>
            <a:r>
              <a:rPr lang="de-DE" sz="1600" dirty="0" err="1" smtClean="0">
                <a:solidFill>
                  <a:srgbClr val="C00000"/>
                </a:solidFill>
              </a:rPr>
              <a:t>data</a:t>
            </a:r>
            <a:r>
              <a:rPr lang="de-DE" sz="1600" dirty="0" smtClean="0">
                <a:solidFill>
                  <a:srgbClr val="C00000"/>
                </a:solidFill>
              </a:rPr>
              <a:t>, </a:t>
            </a:r>
            <a:r>
              <a:rPr lang="de-DE" sz="1600" dirty="0" err="1" smtClean="0">
                <a:solidFill>
                  <a:srgbClr val="C00000"/>
                </a:solidFill>
              </a:rPr>
              <a:t>more</a:t>
            </a:r>
            <a:r>
              <a:rPr lang="de-DE" sz="1600" dirty="0" smtClean="0">
                <a:solidFill>
                  <a:srgbClr val="C00000"/>
                </a:solidFill>
              </a:rPr>
              <a:t> </a:t>
            </a:r>
            <a:r>
              <a:rPr lang="de-DE" sz="1600" dirty="0" err="1" smtClean="0">
                <a:solidFill>
                  <a:srgbClr val="C00000"/>
                </a:solidFill>
              </a:rPr>
              <a:t>parameters</a:t>
            </a:r>
            <a:r>
              <a:rPr lang="de-DE" sz="1600" dirty="0" smtClean="0">
                <a:solidFill>
                  <a:srgbClr val="C00000"/>
                </a:solidFill>
              </a:rPr>
              <a:t>, </a:t>
            </a:r>
            <a:r>
              <a:rPr lang="de-DE" sz="1600" dirty="0" err="1" smtClean="0">
                <a:solidFill>
                  <a:srgbClr val="C00000"/>
                </a:solidFill>
              </a:rPr>
              <a:t>more</a:t>
            </a:r>
            <a:r>
              <a:rPr lang="de-DE" sz="1600" dirty="0" smtClean="0">
                <a:solidFill>
                  <a:srgbClr val="C00000"/>
                </a:solidFill>
              </a:rPr>
              <a:t> </a:t>
            </a:r>
            <a:r>
              <a:rPr lang="de-DE" sz="1600" dirty="0" err="1" smtClean="0">
                <a:solidFill>
                  <a:srgbClr val="C00000"/>
                </a:solidFill>
              </a:rPr>
              <a:t>validation</a:t>
            </a:r>
            <a:r>
              <a:rPr lang="de-DE" sz="1600" dirty="0" smtClean="0">
                <a:solidFill>
                  <a:srgbClr val="C00000"/>
                </a:solidFill>
              </a:rPr>
              <a:t>, </a:t>
            </a:r>
            <a:r>
              <a:rPr lang="de-DE" sz="1600" dirty="0" err="1" smtClean="0">
                <a:solidFill>
                  <a:srgbClr val="C00000"/>
                </a:solidFill>
              </a:rPr>
              <a:t>more</a:t>
            </a:r>
            <a:r>
              <a:rPr lang="de-DE" sz="1600" dirty="0" smtClean="0">
                <a:solidFill>
                  <a:srgbClr val="C00000"/>
                </a:solidFill>
              </a:rPr>
              <a:t> </a:t>
            </a:r>
            <a:r>
              <a:rPr lang="de-DE" sz="1600" dirty="0" err="1" smtClean="0">
                <a:solidFill>
                  <a:srgbClr val="C00000"/>
                </a:solidFill>
              </a:rPr>
              <a:t>systematic</a:t>
            </a:r>
            <a:r>
              <a:rPr lang="de-DE" sz="1600" dirty="0" smtClean="0">
                <a:solidFill>
                  <a:srgbClr val="C00000"/>
                </a:solidFill>
              </a:rPr>
              <a:t>, …</a:t>
            </a:r>
          </a:p>
          <a:p>
            <a:pPr marL="285750" indent="-285750">
              <a:buFontTx/>
              <a:buChar char="-"/>
            </a:pPr>
            <a:r>
              <a:rPr lang="en-GB" sz="1600" b="1" dirty="0" smtClean="0">
                <a:solidFill>
                  <a:schemeClr val="tx1"/>
                </a:solidFill>
              </a:rPr>
              <a:t>Numerical algorithms including FKH</a:t>
            </a:r>
          </a:p>
        </p:txBody>
      </p:sp>
      <p:sp>
        <p:nvSpPr>
          <p:cNvPr id="27" name="Rechteck 26"/>
          <p:cNvSpPr/>
          <p:nvPr/>
        </p:nvSpPr>
        <p:spPr>
          <a:xfrm>
            <a:off x="3824635" y="4273166"/>
            <a:ext cx="5328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New: portfolio of simulation cases</a:t>
            </a:r>
            <a:r>
              <a:rPr lang="en-GB" sz="1600" dirty="0" smtClean="0"/>
              <a:t> with related catalogued central storage of runs and systematic CI cases</a:t>
            </a:r>
          </a:p>
        </p:txBody>
      </p:sp>
      <p:sp>
        <p:nvSpPr>
          <p:cNvPr id="20" name="Gestreifter Pfeil nach rechts 19"/>
          <p:cNvSpPr/>
          <p:nvPr/>
        </p:nvSpPr>
        <p:spPr>
          <a:xfrm>
            <a:off x="3203848" y="971934"/>
            <a:ext cx="720079" cy="522300"/>
          </a:xfrm>
          <a:prstGeom prst="striped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8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EIRENE-NGM: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c</a:t>
            </a:r>
            <a:r>
              <a:rPr lang="en-GB" sz="2800" dirty="0" smtClean="0">
                <a:solidFill>
                  <a:srgbClr val="C00000"/>
                </a:solidFill>
              </a:rPr>
              <a:t>ode leaning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805" y="555526"/>
            <a:ext cx="74575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details see TSVV-5 FP-9 proposal: </a:t>
            </a:r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D1.a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D1.b, D4.a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D4.c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D4.d</a:t>
            </a:r>
            <a:endParaRPr lang="en-GB" sz="1400" i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Main ideas: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Segregation of the compact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numeric core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starter/interfaces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should be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of any branching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(geometry, specific parameters for the application cases etc.) – core input should be minimized to “really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know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should be sufficiently flexible for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 decomposition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balancing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schemes; suitable for all variations of the code including FKH.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Parallelization optimisation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probably with some parameters and clear procedures for their adjustment.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HPC-conform interfaces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codes from the other TSVVs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CFD-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 from TSVV-3 (B2 as part of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SOLPS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are first to go.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EMC3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(3D!) is also very important to ensure the variability.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Kinetic ions (tracked on EIRENE side), FKH, etc. may lead to challenges!..</a:t>
            </a:r>
            <a:endParaRPr lang="en-GB" sz="1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Utilizing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programming/IT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input and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HDF5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output (future: parallel writing on HPCs?)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discussion: using of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OOP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(modern Fortran or even C++?)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69591" y="613901"/>
            <a:ext cx="1485423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Code-camp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like“ event is expected in Sep 2021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 are still under debate…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69591" y="3795886"/>
            <a:ext cx="148542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 and support from the ACH can be very valuable!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69590" y="2414268"/>
            <a:ext cx="1485423" cy="116955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 need a strategy letting all other  development to go in parallel…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Ideas for the code leaning (VC#7)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-28181" y="699542"/>
            <a:ext cx="8568952" cy="383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we wish OOP?.. What will be the OOP concept of the code?  Strategy for transition?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 FORTRAN or move to C++?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of basic application case(s) for development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 tests for particular modules?..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 part of the pre/post processing routines to flexible script high-level languages to avoid direct interaction of users with the core.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and how to draw the line between the starter and the core?..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GB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Precisely define the goals. Link the means and the goals.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Naming conventions and other style issues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</a:t>
            </a:r>
            <a:r>
              <a:rPr lang="en-GB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extensions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e.g. multiple particles? BGK?.. Note to keep the structure flexible enough.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Shaping the “code-camp-like” event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627534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It should be during 1 week (2 weeks), but </a:t>
            </a:r>
            <a:r>
              <a:rPr lang="en-GB" b="1" dirty="0" smtClean="0"/>
              <a:t>not necessarily the whole day</a:t>
            </a:r>
            <a:r>
              <a:rPr lang="en-GB" dirty="0" smtClean="0"/>
              <a:t>; in fact in case of virtual event “morning/afternoon every 2</a:t>
            </a:r>
            <a:r>
              <a:rPr lang="en-GB" baseline="30000" dirty="0" smtClean="0"/>
              <a:t>nd</a:t>
            </a:r>
            <a:r>
              <a:rPr lang="en-GB" dirty="0" smtClean="0"/>
              <a:t> day” may be a good solution.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still need to find the dates that will allow us to </a:t>
            </a:r>
            <a:r>
              <a:rPr lang="en-GB" b="1" dirty="0" smtClean="0"/>
              <a:t>keep the focus</a:t>
            </a:r>
            <a:r>
              <a:rPr lang="en-GB" dirty="0" smtClean="0"/>
              <a:t>; we should consider what else can be done for this purpose.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Long-lasting considerations should rather be completed </a:t>
            </a:r>
            <a:r>
              <a:rPr lang="en-GB" b="1" dirty="0" smtClean="0"/>
              <a:t>before the event </a:t>
            </a:r>
            <a:r>
              <a:rPr lang="en-GB" dirty="0" smtClean="0"/>
              <a:t>– </a:t>
            </a:r>
            <a:r>
              <a:rPr lang="en-GB" b="1" dirty="0" smtClean="0"/>
              <a:t>programming style and technology </a:t>
            </a:r>
            <a:r>
              <a:rPr lang="en-GB" dirty="0" smtClean="0"/>
              <a:t>for instance.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select in advance the </a:t>
            </a:r>
            <a:r>
              <a:rPr lang="en-GB" b="1" dirty="0" smtClean="0"/>
              <a:t>basis code version </a:t>
            </a:r>
            <a:r>
              <a:rPr lang="en-GB" dirty="0" smtClean="0"/>
              <a:t>and application example(s?..)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provide, if possible, </a:t>
            </a:r>
            <a:r>
              <a:rPr lang="en-GB" b="1" dirty="0" smtClean="0"/>
              <a:t>similar working environment/tools</a:t>
            </a:r>
            <a:r>
              <a:rPr lang="en-GB" dirty="0" smtClean="0"/>
              <a:t> for the participants.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get a </a:t>
            </a:r>
            <a:r>
              <a:rPr lang="en-GB" b="1" dirty="0" smtClean="0"/>
              <a:t>list of participants</a:t>
            </a:r>
            <a:r>
              <a:rPr lang="en-GB" dirty="0" smtClean="0"/>
              <a:t> and discuss if necessary their </a:t>
            </a:r>
            <a:r>
              <a:rPr lang="en-GB" b="1" dirty="0" smtClean="0"/>
              <a:t>roles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90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ACH support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before/during the leaning event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0240" y="627534"/>
            <a:ext cx="8536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decide catalogue of runs, and documentation framework.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seek ACH expertise including direct participation in the discussions. This may include selection of tools, data formats, programming technology and even style.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We should take into the account </a:t>
            </a:r>
            <a:r>
              <a:rPr lang="en-GB" dirty="0" err="1" smtClean="0"/>
              <a:t>IMASification</a:t>
            </a:r>
            <a:r>
              <a:rPr lang="en-GB" dirty="0" smtClean="0"/>
              <a:t> and other standards imposed inside the E-TASC as well as actual and envisaged HPC requirements.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?..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140240" y="4299942"/>
            <a:ext cx="817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Populating this slide may be useful for further communication with ACH’s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26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6587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770</Words>
  <Application>Microsoft Office PowerPoint</Application>
  <PresentationFormat>Bildschirmpräsentation (16:9)</PresentationFormat>
  <Paragraphs>84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Office Theme</vt:lpstr>
      <vt:lpstr> EIRENE:  guidelines for discussion on the code leaning</vt:lpstr>
      <vt:lpstr>From EIRENE to “neutral gas module” in E-TASC</vt:lpstr>
      <vt:lpstr>PowerPoint-Präsentation</vt:lpstr>
      <vt:lpstr>PowerPoint-Präsentation</vt:lpstr>
      <vt:lpstr>Shaping the “code-camp-like” event</vt:lpstr>
      <vt:lpstr>ACH support before/during the leaning event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586</cp:revision>
  <cp:lastPrinted>2014-10-16T14:51:28Z</cp:lastPrinted>
  <dcterms:created xsi:type="dcterms:W3CDTF">2019-10-05T18:10:40Z</dcterms:created>
  <dcterms:modified xsi:type="dcterms:W3CDTF">2021-07-08T23:13:16Z</dcterms:modified>
</cp:coreProperties>
</file>