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45" r:id="rId3"/>
    <p:sldId id="265" r:id="rId4"/>
    <p:sldId id="346" r:id="rId5"/>
    <p:sldId id="347" r:id="rId6"/>
    <p:sldId id="348" r:id="rId7"/>
    <p:sldId id="343" r:id="rId8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mitriy Borodin" initials="DB" lastIdx="1" clrIdx="0">
    <p:extLst>
      <p:ext uri="{19B8F6BF-5375-455C-9EA6-DF929625EA0E}">
        <p15:presenceInfo xmlns:p15="http://schemas.microsoft.com/office/powerpoint/2012/main" userId="cd166fcbfd57e361" providerId="Windows Live"/>
      </p:ext>
    </p:extLst>
  </p:cmAuthor>
  <p:cmAuthor id="2" name="Borodin" initials="B" lastIdx="1" clrIdx="1">
    <p:extLst>
      <p:ext uri="{19B8F6BF-5375-455C-9EA6-DF929625EA0E}">
        <p15:presenceInfo xmlns:p15="http://schemas.microsoft.com/office/powerpoint/2012/main" userId="Borod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33CC"/>
    <a:srgbClr val="003399"/>
    <a:srgbClr val="E3E3E3"/>
    <a:srgbClr val="99CCFF"/>
    <a:srgbClr val="D60093"/>
    <a:srgbClr val="FF3399"/>
    <a:srgbClr val="F9ED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94675" autoAdjust="0"/>
  </p:normalViewPr>
  <p:slideViewPr>
    <p:cSldViewPr showGuides="1">
      <p:cViewPr varScale="1">
        <p:scale>
          <a:sx n="126" d="100"/>
          <a:sy n="126" d="100"/>
        </p:scale>
        <p:origin x="686" y="14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09/07/2021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‹Nr.›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09/07/2021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774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504" y="4830828"/>
            <a:ext cx="869698" cy="262599"/>
          </a:xfrm>
          <a:prstGeom prst="rect">
            <a:avLst/>
          </a:prstGeom>
        </p:spPr>
      </p:pic>
      <p:sp>
        <p:nvSpPr>
          <p:cNvPr id="4" name="Rechteck 3"/>
          <p:cNvSpPr/>
          <p:nvPr userDrawn="1"/>
        </p:nvSpPr>
        <p:spPr>
          <a:xfrm>
            <a:off x="1815525" y="4830828"/>
            <a:ext cx="73094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400" dirty="0" err="1" smtClean="0"/>
              <a:t>D.Borodin</a:t>
            </a:r>
            <a:r>
              <a:rPr lang="en-GB" sz="1400" dirty="0" smtClean="0"/>
              <a:t>  | </a:t>
            </a:r>
            <a:r>
              <a:rPr lang="en-GB" sz="1400" baseline="0" dirty="0" smtClean="0"/>
              <a:t>TSVV-5 VC#9 </a:t>
            </a:r>
            <a:r>
              <a:rPr lang="en-GB" sz="1400" dirty="0" smtClean="0"/>
              <a:t>| 09.07.2021</a:t>
            </a:r>
            <a:r>
              <a:rPr lang="en-GB" sz="1400" baseline="0" dirty="0" smtClean="0"/>
              <a:t> </a:t>
            </a:r>
            <a:r>
              <a:rPr lang="en-GB" sz="1400" dirty="0" smtClean="0"/>
              <a:t>|  Page </a:t>
            </a:r>
            <a:fld id="{6A6D9FA1-99C7-4910-8E32-B85D378B0060}" type="slidenum">
              <a:rPr lang="en-GB" sz="1400" smtClean="0"/>
              <a:pPr algn="r"/>
              <a:t>‹Nr.›</a:t>
            </a:fld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09/07/2021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3219822"/>
            <a:ext cx="3816424" cy="864096"/>
          </a:xfrm>
        </p:spPr>
        <p:txBody>
          <a:bodyPr>
            <a:normAutofit/>
          </a:bodyPr>
          <a:lstStyle/>
          <a:p>
            <a:r>
              <a:rPr lang="en-US" dirty="0"/>
              <a:t>D. Borodin et al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51" y="4227934"/>
            <a:ext cx="2462891" cy="743653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4489304" y="987574"/>
            <a:ext cx="44701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/>
              <a:t>TSVV Task 5  </a:t>
            </a:r>
            <a:endParaRPr lang="en-US" sz="2000" b="1" i="1" dirty="0" smtClean="0"/>
          </a:p>
          <a:p>
            <a:r>
              <a:rPr lang="en-US" sz="2000" b="1" i="1" dirty="0" smtClean="0"/>
              <a:t>“</a:t>
            </a:r>
            <a:r>
              <a:rPr lang="en-US" sz="2000" b="1" i="1" dirty="0"/>
              <a:t>Neutral Gas Dynamics in the Edge”</a:t>
            </a:r>
            <a:endParaRPr lang="en-GB" sz="20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71085" y="1779662"/>
            <a:ext cx="8721395" cy="972108"/>
          </a:xfrm>
        </p:spPr>
        <p:txBody>
          <a:bodyPr/>
          <a:lstStyle/>
          <a:p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800" dirty="0" smtClean="0"/>
              <a:t>EIRENE: </a:t>
            </a:r>
            <a:br>
              <a:rPr lang="en-US" sz="2800" dirty="0" smtClean="0"/>
            </a:br>
            <a:r>
              <a:rPr lang="en-US" sz="2800" dirty="0" smtClean="0"/>
              <a:t>guidelines for discussion on the code leaning</a:t>
            </a:r>
            <a:endParaRPr lang="en-GB" sz="2800" i="1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80" y="93736"/>
            <a:ext cx="1470513" cy="52423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253" y="124624"/>
            <a:ext cx="1535880" cy="422367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04663" y="79423"/>
            <a:ext cx="735289" cy="504514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59732" y="79422"/>
            <a:ext cx="1232367" cy="490592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90351" y="86170"/>
            <a:ext cx="1800200" cy="484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Abgerundetes Rechteck 25"/>
          <p:cNvSpPr/>
          <p:nvPr/>
        </p:nvSpPr>
        <p:spPr>
          <a:xfrm>
            <a:off x="3770221" y="555526"/>
            <a:ext cx="5328592" cy="4320479"/>
          </a:xfrm>
          <a:prstGeom prst="roundRect">
            <a:avLst>
              <a:gd name="adj" fmla="val 4357"/>
            </a:avLst>
          </a:prstGeom>
          <a:solidFill>
            <a:srgbClr val="E3E3E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Abgerundetes Rechteck 14"/>
          <p:cNvSpPr/>
          <p:nvPr/>
        </p:nvSpPr>
        <p:spPr>
          <a:xfrm>
            <a:off x="45846" y="555526"/>
            <a:ext cx="3510520" cy="4248471"/>
          </a:xfrm>
          <a:prstGeom prst="roundRect">
            <a:avLst>
              <a:gd name="adj" fmla="val 4357"/>
            </a:avLst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328" y="60175"/>
            <a:ext cx="8222057" cy="342900"/>
          </a:xfrm>
        </p:spPr>
        <p:txBody>
          <a:bodyPr/>
          <a:lstStyle/>
          <a:p>
            <a:r>
              <a:rPr lang="en-GB" sz="2600" dirty="0" smtClean="0">
                <a:solidFill>
                  <a:srgbClr val="C00000"/>
                </a:solidFill>
              </a:rPr>
              <a:t>From EIRENE to “neutral gas module” in E-TASC</a:t>
            </a:r>
            <a:endParaRPr lang="de-DE" sz="2600" dirty="0">
              <a:solidFill>
                <a:srgbClr val="C00000"/>
              </a:solidFill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0" y="5848350"/>
            <a:ext cx="2743200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buClr>
                <a:srgbClr val="122468"/>
              </a:buClr>
              <a:buSzPct val="100000"/>
              <a:buFont typeface="Arial" pitchFamily="34" charset="0"/>
              <a:buNone/>
            </a:pPr>
            <a:r>
              <a:rPr lang="en-GB" altLang="en-US" sz="2000">
                <a:solidFill>
                  <a:srgbClr val="122468"/>
                </a:solidFill>
              </a:rPr>
              <a:t>Computational Grid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180849" y="593359"/>
            <a:ext cx="3230669" cy="1226915"/>
          </a:xfrm>
          <a:prstGeom prst="roundRect">
            <a:avLst>
              <a:gd name="adj" fmla="val 8870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EIRENE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solidFill>
                  <a:schemeClr val="tx1"/>
                </a:solidFill>
              </a:rPr>
              <a:t>Solid math basis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solidFill>
                  <a:schemeClr val="tx1"/>
                </a:solidFill>
              </a:rPr>
              <a:t>Well established code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solidFill>
                  <a:schemeClr val="tx1"/>
                </a:solidFill>
              </a:rPr>
              <a:t>Strong AMNS data collection 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100490" y="1972725"/>
            <a:ext cx="339138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 smtClean="0"/>
              <a:t>- </a:t>
            </a:r>
            <a:r>
              <a:rPr lang="en-GB" sz="1600" b="1" i="1" dirty="0" smtClean="0">
                <a:solidFill>
                  <a:srgbClr val="C00000"/>
                </a:solidFill>
              </a:rPr>
              <a:t>A</a:t>
            </a:r>
            <a:r>
              <a:rPr lang="de-DE" sz="1600" b="1" i="1" dirty="0" smtClean="0">
                <a:solidFill>
                  <a:srgbClr val="C00000"/>
                </a:solidFill>
              </a:rPr>
              <a:t>&amp;M </a:t>
            </a:r>
            <a:r>
              <a:rPr lang="de-DE" sz="1600" b="1" i="1" dirty="0" err="1" smtClean="0">
                <a:solidFill>
                  <a:srgbClr val="C00000"/>
                </a:solidFill>
              </a:rPr>
              <a:t>data</a:t>
            </a:r>
            <a:r>
              <a:rPr lang="de-DE" sz="1600" b="1" i="1" dirty="0" smtClean="0">
                <a:solidFill>
                  <a:srgbClr val="C00000"/>
                </a:solidFill>
              </a:rPr>
              <a:t> </a:t>
            </a:r>
            <a:r>
              <a:rPr lang="de-DE" sz="1600" b="1" i="1" dirty="0" err="1" smtClean="0">
                <a:solidFill>
                  <a:srgbClr val="C00000"/>
                </a:solidFill>
              </a:rPr>
              <a:t>and</a:t>
            </a:r>
            <a:r>
              <a:rPr lang="de-DE" sz="1600" b="1" i="1" dirty="0" smtClean="0">
                <a:solidFill>
                  <a:srgbClr val="C00000"/>
                </a:solidFill>
              </a:rPr>
              <a:t> </a:t>
            </a:r>
            <a:r>
              <a:rPr lang="de-DE" sz="1600" b="1" i="1" dirty="0" err="1" smtClean="0">
                <a:solidFill>
                  <a:srgbClr val="C00000"/>
                </a:solidFill>
              </a:rPr>
              <a:t>tools</a:t>
            </a:r>
            <a:r>
              <a:rPr lang="en-GB" sz="1600" b="1" i="1" dirty="0" smtClean="0">
                <a:solidFill>
                  <a:srgbClr val="C00000"/>
                </a:solidFill>
              </a:rPr>
              <a:t>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1600" b="1" i="1" dirty="0" smtClean="0">
                <a:solidFill>
                  <a:srgbClr val="C00000"/>
                </a:solidFill>
              </a:rPr>
              <a:t>AMJUEL</a:t>
            </a:r>
            <a:r>
              <a:rPr lang="de-DE" sz="1600" b="1" i="1" dirty="0" smtClean="0">
                <a:solidFill>
                  <a:srgbClr val="C00000"/>
                </a:solidFill>
              </a:rPr>
              <a:t>,</a:t>
            </a:r>
            <a:r>
              <a:rPr lang="en-GB" sz="1600" b="1" i="1" dirty="0" smtClean="0">
                <a:solidFill>
                  <a:srgbClr val="C00000"/>
                </a:solidFill>
              </a:rPr>
              <a:t>HYDHEL,</a:t>
            </a:r>
            <a:r>
              <a:rPr lang="de-DE" sz="1600" b="1" i="1" dirty="0" smtClean="0">
                <a:solidFill>
                  <a:srgbClr val="C00000"/>
                </a:solidFill>
              </a:rPr>
              <a:t>H2VIBR, . . .</a:t>
            </a:r>
          </a:p>
          <a:p>
            <a:endParaRPr lang="en-GB" sz="1600" b="1" dirty="0"/>
          </a:p>
          <a:p>
            <a:r>
              <a:rPr lang="en-GB" sz="1600" b="1" dirty="0" smtClean="0"/>
              <a:t>- Manual, visualization, Git repository</a:t>
            </a:r>
          </a:p>
          <a:p>
            <a:endParaRPr lang="en-GB" sz="1600" b="1" dirty="0"/>
          </a:p>
          <a:p>
            <a:r>
              <a:rPr lang="en-GB" sz="1600" b="1" dirty="0" smtClean="0"/>
              <a:t>- Interfaces to CFD codes: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1600" i="1" dirty="0" smtClean="0"/>
              <a:t>B2 (SOLPS), Edge2D, EMC3…</a:t>
            </a:r>
          </a:p>
          <a:p>
            <a:endParaRPr lang="en-GB" sz="1600" dirty="0"/>
          </a:p>
          <a:p>
            <a:r>
              <a:rPr lang="en-GB" sz="1600" b="1" dirty="0" smtClean="0"/>
              <a:t>- Improved I/O (pilot TSVV):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1600" b="1" i="1" dirty="0" smtClean="0"/>
              <a:t>JSON input, HDF5 output </a:t>
            </a:r>
          </a:p>
        </p:txBody>
      </p:sp>
      <p:sp>
        <p:nvSpPr>
          <p:cNvPr id="25" name="Abgerundetes Rechteck 24"/>
          <p:cNvSpPr/>
          <p:nvPr/>
        </p:nvSpPr>
        <p:spPr>
          <a:xfrm>
            <a:off x="3805410" y="593359"/>
            <a:ext cx="5231086" cy="3680843"/>
          </a:xfrm>
          <a:prstGeom prst="roundRect">
            <a:avLst>
              <a:gd name="adj" fmla="val 595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 EIRENE as NGM inside </a:t>
            </a:r>
            <a:r>
              <a:rPr lang="en-GB" b="1" dirty="0" err="1" smtClean="0">
                <a:solidFill>
                  <a:schemeClr val="tx1"/>
                </a:solidFill>
              </a:rPr>
              <a:t>EUROFusion</a:t>
            </a:r>
            <a:r>
              <a:rPr lang="en-GB" b="1" dirty="0" smtClean="0">
                <a:solidFill>
                  <a:schemeClr val="tx1"/>
                </a:solidFill>
              </a:rPr>
              <a:t> E-TASC</a:t>
            </a:r>
          </a:p>
          <a:p>
            <a:pPr algn="ctr"/>
            <a:endParaRPr lang="en-GB" b="1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600" b="1" dirty="0">
                <a:solidFill>
                  <a:srgbClr val="C00000"/>
                </a:solidFill>
              </a:rPr>
              <a:t>Suitable for highly radiative divertor</a:t>
            </a:r>
            <a:r>
              <a:rPr lang="en-US" sz="1600" b="1" dirty="0">
                <a:solidFill>
                  <a:schemeClr val="tx1"/>
                </a:solidFill>
              </a:rPr>
              <a:t>, huge amounts of </a:t>
            </a:r>
            <a:r>
              <a:rPr lang="en-US" sz="1600" b="1" dirty="0" smtClean="0">
                <a:solidFill>
                  <a:schemeClr val="tx1"/>
                </a:solidFill>
              </a:rPr>
              <a:t>cells, including photon-tracing and other effects</a:t>
            </a:r>
          </a:p>
          <a:p>
            <a:pPr marL="285750" indent="-285750">
              <a:buFontTx/>
              <a:buChar char="-"/>
            </a:pPr>
            <a:r>
              <a:rPr lang="en-GB" sz="1600" b="1" dirty="0" smtClean="0">
                <a:solidFill>
                  <a:schemeClr val="tx1"/>
                </a:solidFill>
              </a:rPr>
              <a:t>Time-dependent mode </a:t>
            </a:r>
            <a:endParaRPr lang="en-US" sz="1600" b="1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en-GB" sz="1600" dirty="0" smtClean="0">
                <a:solidFill>
                  <a:schemeClr val="tx1"/>
                </a:solidFill>
              </a:rPr>
              <a:t>Modernized code well suitable for</a:t>
            </a:r>
            <a:r>
              <a:rPr lang="en-GB" sz="1600" b="1" dirty="0" smtClean="0">
                <a:solidFill>
                  <a:schemeClr val="tx1"/>
                </a:solidFill>
              </a:rPr>
              <a:t> HPC </a:t>
            </a:r>
            <a:r>
              <a:rPr lang="en-GB" sz="1600" dirty="0" smtClean="0">
                <a:solidFill>
                  <a:schemeClr val="tx1"/>
                </a:solidFill>
              </a:rPr>
              <a:t>use. </a:t>
            </a:r>
            <a:r>
              <a:rPr lang="en-GB" sz="1600" b="1" dirty="0" smtClean="0">
                <a:solidFill>
                  <a:schemeClr val="tx1"/>
                </a:solidFill>
              </a:rPr>
              <a:t>MPI-OpenMP parallelization</a:t>
            </a:r>
            <a:r>
              <a:rPr lang="en-GB" sz="1600" dirty="0" smtClean="0">
                <a:solidFill>
                  <a:schemeClr val="tx1"/>
                </a:solidFill>
              </a:rPr>
              <a:t> with good weak scaling (GPU use… may evolve with support from Hub)</a:t>
            </a:r>
          </a:p>
          <a:p>
            <a:pPr marL="285750" indent="-285750">
              <a:buFontTx/>
              <a:buChar char="-"/>
            </a:pPr>
            <a:r>
              <a:rPr lang="en-GB" sz="1600" dirty="0" smtClean="0">
                <a:solidFill>
                  <a:schemeClr val="tx1"/>
                </a:solidFill>
              </a:rPr>
              <a:t>Revisited code structure including </a:t>
            </a:r>
            <a:r>
              <a:rPr lang="en-GB" sz="1600" b="1" dirty="0" smtClean="0">
                <a:solidFill>
                  <a:schemeClr val="tx1"/>
                </a:solidFill>
              </a:rPr>
              <a:t>segregating of a compact core</a:t>
            </a:r>
            <a:r>
              <a:rPr lang="en-GB" sz="1600" dirty="0" smtClean="0">
                <a:solidFill>
                  <a:schemeClr val="tx1"/>
                </a:solidFill>
              </a:rPr>
              <a:t> and </a:t>
            </a:r>
            <a:r>
              <a:rPr lang="en-GB" sz="1600" b="1" dirty="0" smtClean="0">
                <a:solidFill>
                  <a:schemeClr val="tx1"/>
                </a:solidFill>
              </a:rPr>
              <a:t>domain decomposition</a:t>
            </a:r>
            <a:endParaRPr lang="en-GB" sz="1600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en-GB" sz="1600" b="1" dirty="0" smtClean="0">
                <a:solidFill>
                  <a:schemeClr val="tx1"/>
                </a:solidFill>
              </a:rPr>
              <a:t>Universal interface </a:t>
            </a:r>
            <a:r>
              <a:rPr lang="en-GB" sz="1600" dirty="0" smtClean="0">
                <a:solidFill>
                  <a:schemeClr val="tx1"/>
                </a:solidFill>
              </a:rPr>
              <a:t>to other codes (IMAS-based)</a:t>
            </a:r>
          </a:p>
          <a:p>
            <a:pPr marL="285750" indent="-285750">
              <a:buFontTx/>
              <a:buChar char="-"/>
            </a:pPr>
            <a:r>
              <a:rPr lang="en-GB" sz="1600" b="1" dirty="0" smtClean="0">
                <a:solidFill>
                  <a:srgbClr val="C00000"/>
                </a:solidFill>
              </a:rPr>
              <a:t>Improved A</a:t>
            </a:r>
            <a:r>
              <a:rPr lang="de-DE" sz="1600" b="1" dirty="0" smtClean="0">
                <a:solidFill>
                  <a:srgbClr val="C00000"/>
                </a:solidFill>
              </a:rPr>
              <a:t>&amp;M </a:t>
            </a:r>
            <a:r>
              <a:rPr lang="de-DE" sz="1600" b="1" dirty="0" err="1" smtClean="0">
                <a:solidFill>
                  <a:srgbClr val="C00000"/>
                </a:solidFill>
              </a:rPr>
              <a:t>database</a:t>
            </a:r>
            <a:r>
              <a:rPr lang="de-DE" sz="1600" b="1" dirty="0" smtClean="0">
                <a:solidFill>
                  <a:srgbClr val="C00000"/>
                </a:solidFill>
              </a:rPr>
              <a:t> </a:t>
            </a:r>
            <a:r>
              <a:rPr lang="de-DE" sz="1600" dirty="0" smtClean="0">
                <a:solidFill>
                  <a:srgbClr val="C00000"/>
                </a:solidFill>
              </a:rPr>
              <a:t>– </a:t>
            </a:r>
            <a:r>
              <a:rPr lang="de-DE" sz="1600" dirty="0" err="1" smtClean="0">
                <a:solidFill>
                  <a:srgbClr val="C00000"/>
                </a:solidFill>
              </a:rPr>
              <a:t>more</a:t>
            </a:r>
            <a:r>
              <a:rPr lang="de-DE" sz="1600" dirty="0" smtClean="0">
                <a:solidFill>
                  <a:srgbClr val="C00000"/>
                </a:solidFill>
              </a:rPr>
              <a:t> </a:t>
            </a:r>
            <a:r>
              <a:rPr lang="de-DE" sz="1600" dirty="0" err="1" smtClean="0">
                <a:solidFill>
                  <a:srgbClr val="C00000"/>
                </a:solidFill>
              </a:rPr>
              <a:t>data</a:t>
            </a:r>
            <a:r>
              <a:rPr lang="de-DE" sz="1600" dirty="0" smtClean="0">
                <a:solidFill>
                  <a:srgbClr val="C00000"/>
                </a:solidFill>
              </a:rPr>
              <a:t>, </a:t>
            </a:r>
            <a:r>
              <a:rPr lang="de-DE" sz="1600" dirty="0" err="1" smtClean="0">
                <a:solidFill>
                  <a:srgbClr val="C00000"/>
                </a:solidFill>
              </a:rPr>
              <a:t>more</a:t>
            </a:r>
            <a:r>
              <a:rPr lang="de-DE" sz="1600" dirty="0" smtClean="0">
                <a:solidFill>
                  <a:srgbClr val="C00000"/>
                </a:solidFill>
              </a:rPr>
              <a:t> </a:t>
            </a:r>
            <a:r>
              <a:rPr lang="de-DE" sz="1600" dirty="0" err="1" smtClean="0">
                <a:solidFill>
                  <a:srgbClr val="C00000"/>
                </a:solidFill>
              </a:rPr>
              <a:t>parameters</a:t>
            </a:r>
            <a:r>
              <a:rPr lang="de-DE" sz="1600" dirty="0" smtClean="0">
                <a:solidFill>
                  <a:srgbClr val="C00000"/>
                </a:solidFill>
              </a:rPr>
              <a:t>, </a:t>
            </a:r>
            <a:r>
              <a:rPr lang="de-DE" sz="1600" dirty="0" err="1" smtClean="0">
                <a:solidFill>
                  <a:srgbClr val="C00000"/>
                </a:solidFill>
              </a:rPr>
              <a:t>more</a:t>
            </a:r>
            <a:r>
              <a:rPr lang="de-DE" sz="1600" dirty="0" smtClean="0">
                <a:solidFill>
                  <a:srgbClr val="C00000"/>
                </a:solidFill>
              </a:rPr>
              <a:t> </a:t>
            </a:r>
            <a:r>
              <a:rPr lang="de-DE" sz="1600" dirty="0" err="1" smtClean="0">
                <a:solidFill>
                  <a:srgbClr val="C00000"/>
                </a:solidFill>
              </a:rPr>
              <a:t>validation</a:t>
            </a:r>
            <a:r>
              <a:rPr lang="de-DE" sz="1600" dirty="0" smtClean="0">
                <a:solidFill>
                  <a:srgbClr val="C00000"/>
                </a:solidFill>
              </a:rPr>
              <a:t>, </a:t>
            </a:r>
            <a:r>
              <a:rPr lang="de-DE" sz="1600" dirty="0" err="1" smtClean="0">
                <a:solidFill>
                  <a:srgbClr val="C00000"/>
                </a:solidFill>
              </a:rPr>
              <a:t>more</a:t>
            </a:r>
            <a:r>
              <a:rPr lang="de-DE" sz="1600" dirty="0" smtClean="0">
                <a:solidFill>
                  <a:srgbClr val="C00000"/>
                </a:solidFill>
              </a:rPr>
              <a:t> </a:t>
            </a:r>
            <a:r>
              <a:rPr lang="de-DE" sz="1600" dirty="0" err="1" smtClean="0">
                <a:solidFill>
                  <a:srgbClr val="C00000"/>
                </a:solidFill>
              </a:rPr>
              <a:t>systematic</a:t>
            </a:r>
            <a:r>
              <a:rPr lang="de-DE" sz="1600" dirty="0" smtClean="0">
                <a:solidFill>
                  <a:srgbClr val="C00000"/>
                </a:solidFill>
              </a:rPr>
              <a:t>, …</a:t>
            </a:r>
          </a:p>
          <a:p>
            <a:pPr marL="285750" indent="-285750">
              <a:buFontTx/>
              <a:buChar char="-"/>
            </a:pPr>
            <a:r>
              <a:rPr lang="en-GB" sz="1600" b="1" dirty="0" smtClean="0">
                <a:solidFill>
                  <a:schemeClr val="tx1"/>
                </a:solidFill>
              </a:rPr>
              <a:t>Numerical algorithms including FKH</a:t>
            </a:r>
          </a:p>
        </p:txBody>
      </p:sp>
      <p:sp>
        <p:nvSpPr>
          <p:cNvPr id="27" name="Rechteck 26"/>
          <p:cNvSpPr/>
          <p:nvPr/>
        </p:nvSpPr>
        <p:spPr>
          <a:xfrm>
            <a:off x="3824635" y="4273166"/>
            <a:ext cx="53285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 smtClean="0"/>
              <a:t>New: portfolio of simulation cases</a:t>
            </a:r>
            <a:r>
              <a:rPr lang="en-GB" sz="1600" dirty="0" smtClean="0"/>
              <a:t> with related catalogued central storage of runs and systematic CI cases</a:t>
            </a:r>
          </a:p>
        </p:txBody>
      </p:sp>
      <p:sp>
        <p:nvSpPr>
          <p:cNvPr id="20" name="Gestreifter Pfeil nach rechts 19"/>
          <p:cNvSpPr/>
          <p:nvPr/>
        </p:nvSpPr>
        <p:spPr>
          <a:xfrm>
            <a:off x="3203848" y="971934"/>
            <a:ext cx="720079" cy="522300"/>
          </a:xfrm>
          <a:prstGeom prst="striped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8889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43470" y="71072"/>
            <a:ext cx="8388424" cy="342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2800" dirty="0" smtClean="0">
                <a:solidFill>
                  <a:srgbClr val="C00000"/>
                </a:solidFill>
              </a:rPr>
              <a:t>EIRENE-NGM:</a:t>
            </a: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>
                <a:solidFill>
                  <a:srgbClr val="C00000"/>
                </a:solidFill>
              </a:rPr>
              <a:t>c</a:t>
            </a:r>
            <a:r>
              <a:rPr lang="en-GB" sz="2800" dirty="0" smtClean="0">
                <a:solidFill>
                  <a:srgbClr val="C00000"/>
                </a:solidFill>
              </a:rPr>
              <a:t>ode leaning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66805" y="555526"/>
            <a:ext cx="745752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 details see TSVV-5 FP-9 proposal: </a:t>
            </a:r>
            <a:r>
              <a:rPr lang="en-GB" sz="1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D1.a</a:t>
            </a:r>
            <a:r>
              <a:rPr lang="en-GB" sz="14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D1.b, D4.a</a:t>
            </a:r>
            <a:r>
              <a:rPr lang="en-GB" sz="14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D4.c</a:t>
            </a:r>
            <a:r>
              <a:rPr lang="en-GB" sz="14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D4.d</a:t>
            </a:r>
            <a:endParaRPr lang="en-GB" sz="1400" i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Main ideas: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Segregation of the compact </a:t>
            </a: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numeric core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starter/interfaces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part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core should be </a:t>
            </a: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 of any branching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(geometry, specific parameters for the application cases etc.) – core input should be minimized to “really </a:t>
            </a: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 to know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core should be sufficiently flexible for </a:t>
            </a: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domain decomposition 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load balancing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schemes; suitable for all variations of the code including FKH.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Parallelization optimisation 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be </a:t>
            </a: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universal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probably with some parameters and clear procedures for their adjustment.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Providing </a:t>
            </a: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HPC-conform interfaces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to the codes from the other TSVVs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CFD-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EIRENE from TSVV-3 (B2 as part of </a:t>
            </a: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SOLPS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are first to go. </a:t>
            </a: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EMC3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(3D!) is also very important to ensure the variability.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Kinetic ions (tracked on EIRENE side), FKH, etc. may lead to challenges!..</a:t>
            </a:r>
            <a:endParaRPr lang="en-GB" sz="1400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Utilizing </a:t>
            </a: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programming/IT </a:t>
            </a: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technologies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JSON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input and </a:t>
            </a: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HDF5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output (future: parallel writing on HPCs?)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discussion: using of </a:t>
            </a: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OOP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(modern Fortran or even C++?)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569591" y="613901"/>
            <a:ext cx="1485423" cy="160043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Code-camp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like“ event is expected in Sep 2021</a:t>
            </a:r>
          </a:p>
          <a:p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Details are still under debate…</a:t>
            </a:r>
            <a:endParaRPr lang="en-GB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7569591" y="3795886"/>
            <a:ext cx="1485422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Expertise and support from the ACH can be very valuable!</a:t>
            </a:r>
            <a:endParaRPr lang="en-GB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7569590" y="2414268"/>
            <a:ext cx="1485423" cy="1169551"/>
          </a:xfrm>
          <a:prstGeom prst="rect">
            <a:avLst/>
          </a:prstGeom>
          <a:solidFill>
            <a:srgbClr val="FF9900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We need a strategy letting all other  development to go in parallel…</a:t>
            </a:r>
            <a:endParaRPr lang="en-GB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77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43470" y="71072"/>
            <a:ext cx="8388424" cy="342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2800" dirty="0" smtClean="0">
                <a:solidFill>
                  <a:srgbClr val="C00000"/>
                </a:solidFill>
              </a:rPr>
              <a:t>Ideas for the code leaning (VC#7)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-28181" y="699542"/>
            <a:ext cx="8568952" cy="3833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we wish OOP?.. What will be the OOP concept of the code?  Strategy for transition?</a:t>
            </a:r>
          </a:p>
          <a:p>
            <a:pPr marL="742950" lvl="1" indent="-28575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Keep FORTRAN or move to C++?</a:t>
            </a:r>
          </a:p>
          <a:p>
            <a:pPr marL="742950" lvl="1" indent="-28575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Selection of basic application case(s) for development</a:t>
            </a:r>
          </a:p>
          <a:p>
            <a:pPr marL="742950" lvl="1" indent="-28575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Unit tests for particular modules?..</a:t>
            </a:r>
          </a:p>
          <a:p>
            <a:pPr marL="742950" lvl="1" indent="-28575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Convert part of the pre/post processing routines to flexible script high-level languages to avoid direct interaction of users with the core.</a:t>
            </a:r>
          </a:p>
          <a:p>
            <a:pPr marL="742950" lvl="1" indent="-28575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</a:pPr>
            <a:r>
              <a:rPr lang="en-GB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Where and how to draw the line between the starter and the core?..</a:t>
            </a:r>
            <a:endParaRPr lang="en-GB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0" lvl="2" indent="-2286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romanLcPeriod"/>
            </a:pPr>
            <a:r>
              <a:rPr lang="en-GB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Precisely define the goals. Link the means and the goals.</a:t>
            </a:r>
            <a:endParaRPr lang="en-GB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Naming conventions and other style issues</a:t>
            </a:r>
          </a:p>
          <a:p>
            <a:pPr marL="742950" lvl="1" indent="-28575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Future </a:t>
            </a:r>
            <a:r>
              <a:rPr lang="en-GB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extensions </a:t>
            </a: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e.g. multiple particles? BGK?.. Note to keep the structure flexible enough.</a:t>
            </a:r>
            <a:endParaRPr lang="en-GB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89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51470"/>
            <a:ext cx="7543800" cy="3429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Shaping the “code-camp-like” event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79512" y="627534"/>
            <a:ext cx="87849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It should be during 1 week (2 weeks), but </a:t>
            </a:r>
            <a:r>
              <a:rPr lang="en-GB" b="1" dirty="0" smtClean="0"/>
              <a:t>not necessarily the whole day</a:t>
            </a:r>
            <a:r>
              <a:rPr lang="en-GB" dirty="0" smtClean="0"/>
              <a:t>; in fact in case of virtual event “morning/afternoon every 2</a:t>
            </a:r>
            <a:r>
              <a:rPr lang="en-GB" baseline="30000" dirty="0" smtClean="0"/>
              <a:t>nd</a:t>
            </a:r>
            <a:r>
              <a:rPr lang="en-GB" dirty="0" smtClean="0"/>
              <a:t> day” may be a good solution.</a:t>
            </a:r>
          </a:p>
          <a:p>
            <a:pPr marL="342900" indent="-342900">
              <a:buFont typeface="+mj-lt"/>
              <a:buAutoNum type="arabicPeriod"/>
            </a:pPr>
            <a:endParaRPr lang="en-GB" dirty="0" smtClean="0"/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We still need to find the dates that will allow us to </a:t>
            </a:r>
            <a:r>
              <a:rPr lang="en-GB" b="1" dirty="0" smtClean="0"/>
              <a:t>keep the focus</a:t>
            </a:r>
            <a:r>
              <a:rPr lang="en-GB" dirty="0" smtClean="0"/>
              <a:t>; we should consider what else can be done for this purpose.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Long-lasting considerations should rather be completed </a:t>
            </a:r>
            <a:r>
              <a:rPr lang="en-GB" b="1" dirty="0" smtClean="0"/>
              <a:t>before the event </a:t>
            </a:r>
            <a:r>
              <a:rPr lang="en-GB" dirty="0" smtClean="0"/>
              <a:t>– </a:t>
            </a:r>
            <a:r>
              <a:rPr lang="en-GB" b="1" dirty="0" smtClean="0"/>
              <a:t>programming style and technology </a:t>
            </a:r>
            <a:r>
              <a:rPr lang="en-GB" dirty="0" smtClean="0"/>
              <a:t>for instance.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We should select in advance the </a:t>
            </a:r>
            <a:r>
              <a:rPr lang="en-GB" b="1" dirty="0" smtClean="0"/>
              <a:t>basis code version </a:t>
            </a:r>
            <a:r>
              <a:rPr lang="en-GB" dirty="0" smtClean="0"/>
              <a:t>and application example(s?..)</a:t>
            </a:r>
          </a:p>
          <a:p>
            <a:pPr marL="342900" indent="-342900">
              <a:buFont typeface="+mj-lt"/>
              <a:buAutoNum type="arabicPeriod"/>
            </a:pPr>
            <a:endParaRPr lang="en-GB" dirty="0" smtClean="0"/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We should provide, if possible, </a:t>
            </a:r>
            <a:r>
              <a:rPr lang="en-GB" b="1" dirty="0" smtClean="0"/>
              <a:t>similar working environment/tools</a:t>
            </a:r>
            <a:r>
              <a:rPr lang="en-GB" dirty="0" smtClean="0"/>
              <a:t> for the participants.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We should get a </a:t>
            </a:r>
            <a:r>
              <a:rPr lang="en-GB" b="1" dirty="0" smtClean="0"/>
              <a:t>list of participants</a:t>
            </a:r>
            <a:r>
              <a:rPr lang="en-GB" dirty="0" smtClean="0"/>
              <a:t> and discuss if necessary their </a:t>
            </a:r>
            <a:r>
              <a:rPr lang="en-GB" b="1" dirty="0" smtClean="0"/>
              <a:t>roles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909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51470"/>
            <a:ext cx="7543800" cy="342900"/>
          </a:xfrm>
        </p:spPr>
        <p:txBody>
          <a:bodyPr/>
          <a:lstStyle/>
          <a:p>
            <a:r>
              <a:rPr lang="en-GB" sz="2400" dirty="0" smtClean="0">
                <a:solidFill>
                  <a:srgbClr val="C00000"/>
                </a:solidFill>
              </a:rPr>
              <a:t>ACH support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400" dirty="0" smtClean="0">
                <a:solidFill>
                  <a:srgbClr val="C00000"/>
                </a:solidFill>
              </a:rPr>
              <a:t>before/during the leaning event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40240" y="627534"/>
            <a:ext cx="85362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We should decide catalogue of runs, and documentation framework.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We should seek ACH expertise including direct participation in the discussions. This may include selection of tools, data formats, programming technology and even style.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We should take into the account </a:t>
            </a:r>
            <a:r>
              <a:rPr lang="en-GB" dirty="0" err="1" smtClean="0"/>
              <a:t>IMASification</a:t>
            </a:r>
            <a:r>
              <a:rPr lang="en-GB" dirty="0" smtClean="0"/>
              <a:t> and other standards imposed inside the E-TASC as well as actual and envisaged HPC requirements.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?..</a:t>
            </a:r>
            <a:endParaRPr lang="en-GB" dirty="0"/>
          </a:p>
        </p:txBody>
      </p:sp>
      <p:sp>
        <p:nvSpPr>
          <p:cNvPr id="3" name="Textfeld 2"/>
          <p:cNvSpPr txBox="1"/>
          <p:nvPr/>
        </p:nvSpPr>
        <p:spPr>
          <a:xfrm>
            <a:off x="140240" y="4299942"/>
            <a:ext cx="8176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Populating this slide may be useful for further communication with ACH’s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9260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2139702"/>
            <a:ext cx="8229600" cy="9361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b="1" dirty="0" smtClean="0"/>
              <a:t>Thanks for the attention!</a:t>
            </a:r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65873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UROfusion6x9_5_3_2019 [Read-Only]" id="{4FA7D1A4-291D-482A-B5DE-8C6DF9C8AE24}" vid="{D585476B-6F94-4416-A937-50A74B4E56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0</TotalTime>
  <Words>770</Words>
  <Application>Microsoft Office PowerPoint</Application>
  <PresentationFormat>Bildschirmpräsentation (16:9)</PresentationFormat>
  <Paragraphs>84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Calibri</vt:lpstr>
      <vt:lpstr>Wingdings</vt:lpstr>
      <vt:lpstr>Office Theme</vt:lpstr>
      <vt:lpstr> EIRENE:  guidelines for discussion on the code leaning</vt:lpstr>
      <vt:lpstr>From EIRENE to “neutral gas module” in E-TASC</vt:lpstr>
      <vt:lpstr>PowerPoint-Präsentation</vt:lpstr>
      <vt:lpstr>PowerPoint-Präsentation</vt:lpstr>
      <vt:lpstr>Shaping the “code-camp-like” event</vt:lpstr>
      <vt:lpstr>ACH support before/during the leaning event</vt:lpstr>
      <vt:lpstr>PowerPoint-Präsentation</vt:lpstr>
    </vt:vector>
  </TitlesOfParts>
  <Company>Forschungszentrum Jülich GmbH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 studies in preparation of JET-ILW TT and DT operation: insight and extrapolation to ITER by the ERO2.0 modelling</dc:title>
  <dc:creator>Dmitry Borodin</dc:creator>
  <cp:lastModifiedBy>Borodin</cp:lastModifiedBy>
  <cp:revision>586</cp:revision>
  <cp:lastPrinted>2014-10-16T14:51:28Z</cp:lastPrinted>
  <dcterms:created xsi:type="dcterms:W3CDTF">2019-10-05T18:10:40Z</dcterms:created>
  <dcterms:modified xsi:type="dcterms:W3CDTF">2021-07-08T23:13:16Z</dcterms:modified>
</cp:coreProperties>
</file>