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45" r:id="rId3"/>
    <p:sldId id="346" r:id="rId4"/>
    <p:sldId id="348" r:id="rId5"/>
    <p:sldId id="347" r:id="rId6"/>
    <p:sldId id="343" r:id="rId7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1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9900"/>
    <a:srgbClr val="FF33CC"/>
    <a:srgbClr val="E3E3E3"/>
    <a:srgbClr val="99CCFF"/>
    <a:srgbClr val="D60093"/>
    <a:srgbClr val="FF3399"/>
    <a:srgbClr val="F9E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75" autoAdjust="0"/>
  </p:normalViewPr>
  <p:slideViewPr>
    <p:cSldViewPr showGuides="1">
      <p:cViewPr varScale="1">
        <p:scale>
          <a:sx n="126" d="100"/>
          <a:sy n="126" d="100"/>
        </p:scale>
        <p:origin x="686" y="1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08/07/2021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08/07/2021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815525" y="483082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err="1" smtClean="0"/>
              <a:t>D.Borodin</a:t>
            </a:r>
            <a:r>
              <a:rPr lang="en-GB" sz="1400" dirty="0" smtClean="0"/>
              <a:t>  | </a:t>
            </a:r>
            <a:r>
              <a:rPr lang="en-GB" sz="1400" baseline="0" dirty="0" smtClean="0"/>
              <a:t>TSVV-5 VC#9 </a:t>
            </a:r>
            <a:r>
              <a:rPr lang="en-GB" sz="1400" dirty="0" smtClean="0"/>
              <a:t>| 09.07.2021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08/07/2021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19822"/>
            <a:ext cx="3816424" cy="864096"/>
          </a:xfrm>
        </p:spPr>
        <p:txBody>
          <a:bodyPr>
            <a:normAutofit/>
          </a:bodyPr>
          <a:lstStyle/>
          <a:p>
            <a:r>
              <a:rPr lang="en-US" dirty="0"/>
              <a:t>D. Borodin et al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1" y="4227934"/>
            <a:ext cx="2462891" cy="743653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4489304" y="987574"/>
            <a:ext cx="44701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/>
              <a:t>TSVV Task 5  </a:t>
            </a:r>
            <a:endParaRPr lang="en-US" sz="2000" b="1" i="1" dirty="0" smtClean="0"/>
          </a:p>
          <a:p>
            <a:r>
              <a:rPr lang="en-US" sz="2000" b="1" i="1" dirty="0" smtClean="0"/>
              <a:t>“</a:t>
            </a:r>
            <a:r>
              <a:rPr lang="en-US" sz="2000" b="1" i="1" dirty="0"/>
              <a:t>Neutral Gas Dynamics in the Edge”</a:t>
            </a:r>
            <a:endParaRPr lang="en-GB" sz="2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1085" y="1779662"/>
            <a:ext cx="8721395" cy="972108"/>
          </a:xfrm>
        </p:spPr>
        <p:txBody>
          <a:bodyPr/>
          <a:lstStyle/>
          <a:p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800" dirty="0" smtClean="0"/>
              <a:t>EIRENE: </a:t>
            </a:r>
            <a:br>
              <a:rPr lang="en-US" sz="2800" dirty="0" smtClean="0"/>
            </a:br>
            <a:r>
              <a:rPr lang="en-US" sz="2800" dirty="0" err="1" smtClean="0"/>
              <a:t>Licenc</a:t>
            </a:r>
            <a:r>
              <a:rPr lang="en-US" sz="2800" dirty="0" err="1" smtClean="0"/>
              <a:t>e</a:t>
            </a:r>
            <a:r>
              <a:rPr lang="en-US" sz="2800" dirty="0" smtClean="0"/>
              <a:t> and developer Code of Conduct</a:t>
            </a:r>
            <a:endParaRPr lang="en-GB" sz="2800" i="1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80" y="93736"/>
            <a:ext cx="1470513" cy="52423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253" y="124624"/>
            <a:ext cx="1535880" cy="422367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4663" y="79423"/>
            <a:ext cx="735289" cy="50451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9732" y="79422"/>
            <a:ext cx="1232367" cy="490592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0351" y="86170"/>
            <a:ext cx="1800200" cy="48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28" y="60175"/>
            <a:ext cx="8222057" cy="342900"/>
          </a:xfrm>
        </p:spPr>
        <p:txBody>
          <a:bodyPr/>
          <a:lstStyle/>
          <a:p>
            <a:r>
              <a:rPr lang="en-GB" sz="2600" dirty="0" smtClean="0">
                <a:solidFill>
                  <a:srgbClr val="C00000"/>
                </a:solidFill>
              </a:rPr>
              <a:t>History and motivation</a:t>
            </a:r>
            <a:endParaRPr lang="de-DE" sz="2600" dirty="0">
              <a:solidFill>
                <a:srgbClr val="C00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0" y="5848350"/>
            <a:ext cx="27432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>
                <a:srgbClr val="122468"/>
              </a:buClr>
              <a:buSzPct val="100000"/>
              <a:buFont typeface="Arial" pitchFamily="34" charset="0"/>
              <a:buNone/>
            </a:pPr>
            <a:r>
              <a:rPr lang="en-GB" altLang="en-US" sz="2000">
                <a:solidFill>
                  <a:srgbClr val="122468"/>
                </a:solidFill>
              </a:rPr>
              <a:t>Computational Grid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7727" y="483518"/>
            <a:ext cx="835292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b="1" dirty="0" smtClean="0">
                <a:solidFill>
                  <a:srgbClr val="003399"/>
                </a:solidFill>
              </a:rPr>
              <a:t>The old UA was quite declarative and not very clear about further development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Still it was signed by ITER and other parties.</a:t>
            </a:r>
            <a:endParaRPr lang="en-GB" sz="1600" i="1" dirty="0">
              <a:sym typeface="Wingdings" panose="05000000000000000000" pitchFamily="2" charset="2"/>
            </a:endParaRP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Similar to ERO and other code licences.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Was never used in court, however has multiple time been very helpful – the fact of an official UA already makes it “morally meaningful”.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Particular often the cause of disagreement were publications.</a:t>
            </a:r>
          </a:p>
          <a:p>
            <a:pPr lvl="1"/>
            <a:endParaRPr lang="en-GB" sz="1100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b="1" dirty="0" smtClean="0">
                <a:solidFill>
                  <a:srgbClr val="003399"/>
                </a:solidFill>
                <a:sym typeface="Wingdings" panose="05000000000000000000" pitchFamily="2" charset="2"/>
              </a:rPr>
              <a:t>Multiple private fusion technology companies are recently created, which act aggressively. Moreover, the growth of EIRENE community and expected development make proper licencing of importance for future.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New UA is </a:t>
            </a:r>
            <a:r>
              <a:rPr lang="en-GB" sz="1600" b="1" i="1" dirty="0" smtClean="0">
                <a:sym typeface="Wingdings" panose="05000000000000000000" pitchFamily="2" charset="2"/>
              </a:rPr>
              <a:t>“infectious” open source</a:t>
            </a:r>
            <a:r>
              <a:rPr lang="en-GB" sz="1600" i="1" dirty="0" smtClean="0">
                <a:sym typeface="Wingdings" panose="05000000000000000000" pitchFamily="2" charset="2"/>
              </a:rPr>
              <a:t>, really ensuring no commercialisation, non-military use etc.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b="1" i="1" dirty="0" smtClean="0">
                <a:sym typeface="Wingdings" panose="05000000000000000000" pitchFamily="2" charset="2"/>
              </a:rPr>
              <a:t>USERs and AD’s </a:t>
            </a:r>
            <a:r>
              <a:rPr lang="en-GB" sz="1600" i="1" dirty="0" smtClean="0">
                <a:sym typeface="Wingdings" panose="05000000000000000000" pitchFamily="2" charset="2"/>
              </a:rPr>
              <a:t>(associated developers) are clearly separated.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The question of </a:t>
            </a:r>
            <a:r>
              <a:rPr lang="en-GB" sz="1600" b="1" i="1" dirty="0" smtClean="0">
                <a:sym typeface="Wingdings" panose="05000000000000000000" pitchFamily="2" charset="2"/>
              </a:rPr>
              <a:t>licensing</a:t>
            </a:r>
            <a:r>
              <a:rPr lang="en-GB" sz="1600" i="1" dirty="0" smtClean="0">
                <a:sym typeface="Wingdings" panose="05000000000000000000" pitchFamily="2" charset="2"/>
              </a:rPr>
              <a:t> is undecided for now </a:t>
            </a:r>
            <a:r>
              <a:rPr lang="en-GB" sz="1600" b="1" i="1" dirty="0" smtClean="0">
                <a:sym typeface="Wingdings" panose="05000000000000000000" pitchFamily="2" charset="2"/>
              </a:rPr>
              <a:t>inside the E-TASC</a:t>
            </a:r>
            <a:r>
              <a:rPr lang="en-GB" sz="1600" i="1" dirty="0" smtClean="0">
                <a:sym typeface="Wingdings" panose="05000000000000000000" pitchFamily="2" charset="2"/>
              </a:rPr>
              <a:t>, however marked as important one.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600" i="1" dirty="0" smtClean="0">
                <a:sym typeface="Wingdings" panose="05000000000000000000" pitchFamily="2" charset="2"/>
              </a:rPr>
              <a:t>We should seek </a:t>
            </a:r>
            <a:r>
              <a:rPr lang="en-GB" sz="1600" b="1" i="1" dirty="0" smtClean="0">
                <a:sym typeface="Wingdings" panose="05000000000000000000" pitchFamily="2" charset="2"/>
              </a:rPr>
              <a:t>consensus with all our partners</a:t>
            </a:r>
            <a:r>
              <a:rPr lang="en-GB" sz="1600" i="1" dirty="0" smtClean="0">
                <a:sym typeface="Wingdings" panose="05000000000000000000" pitchFamily="2" charset="2"/>
              </a:rPr>
              <a:t>, however we do have certain leverage. First reaction from ITER was very friendly and positive.</a:t>
            </a:r>
          </a:p>
        </p:txBody>
      </p:sp>
    </p:spTree>
    <p:extLst>
      <p:ext uri="{BB962C8B-B14F-4D97-AF65-F5344CB8AC3E}">
        <p14:creationId xmlns:p14="http://schemas.microsoft.com/office/powerpoint/2010/main" val="420888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3470" y="71072"/>
            <a:ext cx="8388424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solidFill>
                  <a:srgbClr val="C00000"/>
                </a:solidFill>
              </a:rPr>
              <a:t>Preamble for the new license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0" y="483518"/>
            <a:ext cx="7128792" cy="38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“—</a:t>
            </a:r>
            <a:r>
              <a:rPr lang="en-GB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placeholder software and community description</a:t>
            </a:r>
            <a:r>
              <a:rPr lang="en-GB" dirty="0" smtClean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—”</a:t>
            </a:r>
            <a:endParaRPr lang="en-GB" dirty="0">
              <a:solidFill>
                <a:srgbClr val="C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51520" y="1419622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Suggestion:</a:t>
            </a:r>
          </a:p>
          <a:p>
            <a:endParaRPr lang="en-GB" dirty="0"/>
          </a:p>
          <a:p>
            <a:r>
              <a:rPr lang="en-GB" b="1" dirty="0" smtClean="0"/>
              <a:t>EIRENE </a:t>
            </a:r>
            <a:r>
              <a:rPr lang="en-GB" b="1" dirty="0"/>
              <a:t>code package, </a:t>
            </a:r>
          </a:p>
          <a:p>
            <a:r>
              <a:rPr lang="en-GB" dirty="0"/>
              <a:t>including all related data, collisional-radiative models (</a:t>
            </a:r>
            <a:r>
              <a:rPr lang="en-GB" dirty="0" err="1"/>
              <a:t>AMJuel</a:t>
            </a:r>
            <a:r>
              <a:rPr lang="en-GB" dirty="0"/>
              <a:t>, </a:t>
            </a:r>
            <a:r>
              <a:rPr lang="en-GB" dirty="0" err="1"/>
              <a:t>HydKin</a:t>
            </a:r>
            <a:r>
              <a:rPr lang="en-GB" dirty="0"/>
              <a:t> etc</a:t>
            </a:r>
            <a:r>
              <a:rPr lang="en-GB" dirty="0" smtClean="0"/>
              <a:t>.), </a:t>
            </a:r>
            <a:r>
              <a:rPr lang="en-GB" dirty="0"/>
              <a:t>interfaces to other codes, code documentation, </a:t>
            </a:r>
            <a:r>
              <a:rPr lang="en-GB" dirty="0" smtClean="0"/>
              <a:t>CI cases, catalogued I/O of the simulations, data </a:t>
            </a:r>
            <a:r>
              <a:rPr lang="en-GB" dirty="0"/>
              <a:t>handling and visualization </a:t>
            </a:r>
            <a:r>
              <a:rPr lang="en-GB" dirty="0" smtClean="0"/>
              <a:t>tools. Anything and everything </a:t>
            </a:r>
            <a:r>
              <a:rPr lang="en-GB" dirty="0"/>
              <a:t>documented at www.eirene.de and contained in the central repository by the time of </a:t>
            </a:r>
            <a:r>
              <a:rPr lang="en-GB" dirty="0" smtClean="0"/>
              <a:t>download.</a:t>
            </a:r>
            <a:endParaRPr lang="en-GB" dirty="0"/>
          </a:p>
          <a:p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038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6305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First feedback obtained: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51520" y="771550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GS/YM: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should enforce good practice to publish the modified code (or additional routines) as metadata together with the results.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i="0" dirty="0" smtClean="0">
              <a:solidFill>
                <a:srgbClr val="55555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DB:</a:t>
            </a:r>
            <a:r>
              <a:rPr lang="en-GB" b="1" dirty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Should we introduce “EIRENE-NGM-DEVELOPERS” group author name? Should we introduce official EIRENE reference, mandatory for “USERs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”? Should we enforce the pin board rules?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DB:</a:t>
            </a:r>
            <a:r>
              <a:rPr lang="en-GB" b="1" dirty="0" smtClean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 “USERs-AD’s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“EPL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(EIRENE Public Licence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)” are acceptable to all?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DB:</a:t>
            </a:r>
            <a:r>
              <a:rPr lang="en-GB" b="1" dirty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Should developer code of conduct (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DCoC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 and role of PI be hardwired into the licences?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22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6305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Feedback for FZJ lawyers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51520" y="771550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555555"/>
                </a:solidFill>
                <a:latin typeface="Roboto Light"/>
              </a:rPr>
              <a:t>Remarks type A: </a:t>
            </a:r>
            <a:r>
              <a:rPr lang="en-GB" b="1" i="1" dirty="0">
                <a:solidFill>
                  <a:srgbClr val="555555"/>
                </a:solidFill>
                <a:latin typeface="Roboto Light"/>
              </a:rPr>
              <a:t>"This passage in licence concerns me, because</a:t>
            </a:r>
            <a:r>
              <a:rPr lang="en-GB" b="1" i="1" dirty="0" smtClean="0">
                <a:solidFill>
                  <a:srgbClr val="555555"/>
                </a:solidFill>
                <a:latin typeface="Roboto Light"/>
              </a:rPr>
              <a:t>...“</a:t>
            </a:r>
          </a:p>
          <a:p>
            <a:endParaRPr lang="en-GB" b="1" dirty="0">
              <a:solidFill>
                <a:srgbClr val="555555"/>
              </a:solidFill>
              <a:latin typeface="Roboto Light"/>
            </a:endParaRPr>
          </a:p>
          <a:p>
            <a:r>
              <a:rPr lang="en-GB" b="1" dirty="0">
                <a:solidFill>
                  <a:srgbClr val="555555"/>
                </a:solidFill>
                <a:latin typeface="Roboto Light"/>
              </a:rPr>
              <a:t>Remarks type B: </a:t>
            </a:r>
            <a:r>
              <a:rPr lang="en-GB" b="1" i="1" dirty="0">
                <a:solidFill>
                  <a:srgbClr val="555555"/>
                </a:solidFill>
                <a:latin typeface="Roboto Light"/>
              </a:rPr>
              <a:t>"I suggest the following to be added/corrected in the licence</a:t>
            </a:r>
            <a:r>
              <a:rPr lang="en-GB" b="1" i="1" dirty="0" smtClean="0">
                <a:solidFill>
                  <a:srgbClr val="555555"/>
                </a:solidFill>
                <a:latin typeface="Roboto Light"/>
              </a:rPr>
              <a:t>...“</a:t>
            </a:r>
          </a:p>
          <a:p>
            <a:endParaRPr lang="en-GB" b="1" dirty="0">
              <a:solidFill>
                <a:srgbClr val="555555"/>
              </a:solidFill>
              <a:latin typeface="Roboto Light"/>
            </a:endParaRPr>
          </a:p>
          <a:p>
            <a:r>
              <a:rPr lang="en-GB" b="1" dirty="0">
                <a:solidFill>
                  <a:srgbClr val="555555"/>
                </a:solidFill>
                <a:latin typeface="Roboto Light"/>
              </a:rPr>
              <a:t>Remarks type C: </a:t>
            </a:r>
            <a:r>
              <a:rPr lang="en-GB" b="1" i="1" dirty="0">
                <a:solidFill>
                  <a:srgbClr val="555555"/>
                </a:solidFill>
                <a:latin typeface="Roboto Light"/>
              </a:rPr>
              <a:t>"I have concern, but no explicit idea for the solution"</a:t>
            </a:r>
            <a:endParaRPr lang="en-GB" b="1" i="0" dirty="0">
              <a:solidFill>
                <a:srgbClr val="555555"/>
              </a:solidFill>
              <a:effectLst/>
              <a:latin typeface="Roboto Ligh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46305" y="3939902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Dead line: 16.07 (agreed?..)</a:t>
            </a:r>
            <a:endParaRPr lang="en-GB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200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2139702"/>
            <a:ext cx="8229600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/>
              <a:t>Thanks for the attention!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6587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440</Words>
  <Application>Microsoft Office PowerPoint</Application>
  <PresentationFormat>Bildschirmpräsentation (16:9)</PresentationFormat>
  <Paragraphs>40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Roboto Light</vt:lpstr>
      <vt:lpstr>Wingdings</vt:lpstr>
      <vt:lpstr>Office Theme</vt:lpstr>
      <vt:lpstr> EIRENE:  Licence and developer Code of Conduct</vt:lpstr>
      <vt:lpstr>History and motivation</vt:lpstr>
      <vt:lpstr>PowerPoint-Präsentation</vt:lpstr>
      <vt:lpstr>First feedback obtained:</vt:lpstr>
      <vt:lpstr>Feedback for FZJ lawyers</vt:lpstr>
      <vt:lpstr>PowerPoint-Präsentation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586</cp:revision>
  <cp:lastPrinted>2014-10-16T14:51:28Z</cp:lastPrinted>
  <dcterms:created xsi:type="dcterms:W3CDTF">2019-10-05T18:10:40Z</dcterms:created>
  <dcterms:modified xsi:type="dcterms:W3CDTF">2021-07-09T01:47:31Z</dcterms:modified>
</cp:coreProperties>
</file>