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8" r:id="rId4"/>
    <p:sldId id="257" r:id="rId5"/>
    <p:sldId id="260" r:id="rId6"/>
    <p:sldId id="259" r:id="rId7"/>
    <p:sldId id="263" r:id="rId8"/>
    <p:sldId id="262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5" autoAdjust="0"/>
  </p:normalViewPr>
  <p:slideViewPr>
    <p:cSldViewPr showGuides="1">
      <p:cViewPr varScale="1">
        <p:scale>
          <a:sx n="62" d="100"/>
          <a:sy n="62" d="100"/>
        </p:scale>
        <p:origin x="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08/07/2021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08/07/2021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08/07/2021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748464" cy="1296144"/>
          </a:xfrm>
        </p:spPr>
        <p:txBody>
          <a:bodyPr/>
          <a:lstStyle/>
          <a:p>
            <a:pPr algn="ctr"/>
            <a:r>
              <a:rPr lang="en-GB" sz="2400" dirty="0"/>
              <a:t>ECWC, ICWC, and GDC plasma characterization in TOMAS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83" y="4293096"/>
            <a:ext cx="8280920" cy="108012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zh-CN" sz="3400" dirty="0">
                <a:cs typeface="Times New Roman" panose="02020603050405020304" pitchFamily="18" charset="0"/>
              </a:rPr>
              <a:t>Presented by </a:t>
            </a:r>
            <a:r>
              <a:rPr lang="en-US" sz="3400" dirty="0" err="1"/>
              <a:t>Kovtun</a:t>
            </a:r>
            <a:r>
              <a:rPr lang="en-US" sz="3400" dirty="0"/>
              <a:t> </a:t>
            </a:r>
            <a:r>
              <a:rPr lang="en-US" sz="3400" dirty="0" err="1"/>
              <a:t>Yurii</a:t>
            </a:r>
            <a:endParaRPr lang="en-US" sz="3400" dirty="0"/>
          </a:p>
          <a:p>
            <a:pPr>
              <a:defRPr/>
            </a:pPr>
            <a:r>
              <a:rPr lang="en-US" altLang="zh-CN" sz="3400" dirty="0">
                <a:cs typeface="Times New Roman" panose="02020603050405020304" pitchFamily="18" charset="0"/>
              </a:rPr>
              <a:t>KIPT– Institute of Plasma Physics of the National Science Center “Kharkov Institute of Physics and Technology”</a:t>
            </a:r>
            <a:r>
              <a:rPr lang="en-GB" altLang="zh-CN" sz="3400" dirty="0">
                <a:cs typeface="Times New Roman" panose="02020603050405020304" pitchFamily="18" charset="0"/>
              </a:rPr>
              <a:t>, </a:t>
            </a:r>
            <a:r>
              <a:rPr lang="en-US" altLang="zh-CN" sz="3400" dirty="0" err="1">
                <a:cs typeface="Times New Roman" panose="02020603050405020304" pitchFamily="18" charset="0"/>
              </a:rPr>
              <a:t>Kharkiv</a:t>
            </a:r>
            <a:r>
              <a:rPr lang="en-US" altLang="zh-CN" sz="3400" dirty="0">
                <a:cs typeface="Times New Roman" panose="02020603050405020304" pitchFamily="18" charset="0"/>
              </a:rPr>
              <a:t>, Ukraine</a:t>
            </a:r>
          </a:p>
          <a:p>
            <a:endParaRPr lang="en-US" dirty="0"/>
          </a:p>
        </p:txBody>
      </p:sp>
      <p:pic>
        <p:nvPicPr>
          <p:cNvPr id="4" name="Picture 2" descr="\\de-ews-fs01\efdawork\PI team\PICTURES AND GRAPHICS\LOGOS\Logos Consortium Members\Logos Consortium Members as on Users Website\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645610"/>
            <a:ext cx="1041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45240"/>
              </p:ext>
            </p:extLst>
          </p:nvPr>
        </p:nvGraphicFramePr>
        <p:xfrm>
          <a:off x="467544" y="1124744"/>
          <a:ext cx="8240228" cy="943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954">
                  <a:extLst>
                    <a:ext uri="{9D8B030D-6E8A-4147-A177-3AD203B41FA5}">
                      <a16:colId xmlns:a16="http://schemas.microsoft.com/office/drawing/2014/main" val="2959283459"/>
                    </a:ext>
                  </a:extLst>
                </a:gridCol>
                <a:gridCol w="6760274">
                  <a:extLst>
                    <a:ext uri="{9D8B030D-6E8A-4147-A177-3AD203B41FA5}">
                      <a16:colId xmlns:a16="http://schemas.microsoft.com/office/drawing/2014/main" val="1171170683"/>
                    </a:ext>
                  </a:extLst>
                </a:gridCol>
              </a:tblGrid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endParaRPr lang="pl-PL" sz="1800" spc="-15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pl-PL" sz="18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 Title: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789089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pl-PL" sz="18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D001,D005, D008,D010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228600" algn="l"/>
                        </a:tabLst>
                      </a:pPr>
                      <a:r>
                        <a:rPr lang="en-GB" sz="18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ECWC, ICWC, and GDC plasma characterization in TOMAS (LPP-ERM/KMS, FZJ, VR, KIPT)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199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46314"/>
              </p:ext>
            </p:extLst>
          </p:nvPr>
        </p:nvGraphicFramePr>
        <p:xfrm>
          <a:off x="497430" y="2780928"/>
          <a:ext cx="8240228" cy="1208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515">
                  <a:extLst>
                    <a:ext uri="{9D8B030D-6E8A-4147-A177-3AD203B41FA5}">
                      <a16:colId xmlns:a16="http://schemas.microsoft.com/office/drawing/2014/main" val="4031053349"/>
                    </a:ext>
                  </a:extLst>
                </a:gridCol>
                <a:gridCol w="1174837">
                  <a:extLst>
                    <a:ext uri="{9D8B030D-6E8A-4147-A177-3AD203B41FA5}">
                      <a16:colId xmlns:a16="http://schemas.microsoft.com/office/drawing/2014/main" val="2079466034"/>
                    </a:ext>
                  </a:extLst>
                </a:gridCol>
                <a:gridCol w="1078539">
                  <a:extLst>
                    <a:ext uri="{9D8B030D-6E8A-4147-A177-3AD203B41FA5}">
                      <a16:colId xmlns:a16="http://schemas.microsoft.com/office/drawing/2014/main" val="3552074562"/>
                    </a:ext>
                  </a:extLst>
                </a:gridCol>
                <a:gridCol w="4179337">
                  <a:extLst>
                    <a:ext uri="{9D8B030D-6E8A-4147-A177-3AD203B41FA5}">
                      <a16:colId xmlns:a16="http://schemas.microsoft.com/office/drawing/2014/main" val="2462619965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 Owner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  (Team)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88226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</a:t>
                      </a:r>
                      <a:r>
                        <a:rPr lang="en-GB" sz="1800" spc="-15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Moiseenko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KIPT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</a:tabLst>
                      </a:pPr>
                      <a:r>
                        <a:rPr lang="en-GB" sz="18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D010, D012 (V. Moiseenko, Y. Kovtun, ...)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64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Triple probe </a:t>
            </a:r>
            <a:r>
              <a:rPr lang="en-US" sz="3200" dirty="0"/>
              <a:t>in TOMAS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/>
              <a:pPr algn="r"/>
              <a:t>3</a:t>
            </a:fld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1" y="4579505"/>
            <a:ext cx="3913290" cy="2018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" y="1193931"/>
            <a:ext cx="4590117" cy="33532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967287"/>
            <a:ext cx="49448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3D model of the upgraded TOMAS device.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971600" y="2784154"/>
            <a:ext cx="360040" cy="1944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25157" y="4547147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3D model of the Langmuir probes. (a) The probe installation in the horizontal DN200 port. (b) Probe locations and dimensions relative to the ICRF antenna in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equatorial plane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05308" y="60752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[A.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Goriaev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el. Rev. Sci.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92, 023506 (2021) ]</a:t>
            </a:r>
            <a:endParaRPr lang="uk-UA" sz="1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7621" y="1155763"/>
            <a:ext cx="424905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movable Langmuir probes have been installed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TOMAS.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of the probes is a commercial single Langmuir Probe manufactured by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Impedans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Ltd. 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second movable Langmuir probe is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triple probe.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triple probe head  was designed and manufactured by the Institute of Plasma Physics, NSC KIPT. </a:t>
            </a:r>
            <a:br>
              <a:rPr lang="en-US" sz="1400" dirty="0"/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894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Triple probe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/>
              <a:pPr algn="r"/>
              <a:t>4</a:t>
            </a:fld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4248472" cy="3635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776" y="5038894"/>
            <a:ext cx="4370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of the triple probe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TOMAS device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1 – probe holder,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stainless steel thin pipe, 3 – ceramic cover, 4 – tips of the triple probe.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5026" y="1231489"/>
            <a:ext cx="46962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triple probe technique was proposed in 1965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[Sin Li Chen and T.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Sekiguchi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J. Appl. Phys. 36, 2363 (1965)]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diagnostic plasmas with and without a magnetic field.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This method can be used to diagnose both stationary and pulsed plasma. </a:t>
            </a:r>
          </a:p>
          <a:p>
            <a:pPr algn="just"/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operation of the triple probe does not require a voltage or frequency sweep in comparison to other Langmuir probe methods and allows determining instantaneous values of plasma parameters.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8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RF discharge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/>
              <a:pPr algn="r"/>
              <a:t>5</a:t>
            </a:fld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" y="908720"/>
            <a:ext cx="4666987" cy="35283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4437112"/>
            <a:ext cx="43204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example of the triple Langmuir probe operation: Time evolution of electron temperature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(blue line) and electron density n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 line) in RF discharge (hydrogen flow is 35 SCCM, radial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 position is 152 mm relative to the toroidal axis, and B0 = 0.114 T).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18507" y="2297920"/>
            <a:ext cx="40459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inionPro-Regular"/>
              </a:rPr>
              <a:t>The discharge has the following parameters: The generator frequency is 24.9 </a:t>
            </a:r>
            <a:r>
              <a:rPr lang="en-US" dirty="0" err="1">
                <a:solidFill>
                  <a:srgbClr val="000000"/>
                </a:solidFill>
                <a:latin typeface="MinionPro-Regular"/>
              </a:rPr>
              <a:t>MHz.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 The RF power is variated stepwise.</a:t>
            </a:r>
            <a:br>
              <a:rPr lang="en-US" dirty="0">
                <a:solidFill>
                  <a:srgbClr val="000000"/>
                </a:solidFill>
                <a:latin typeface="MinionPro-Regular"/>
              </a:rPr>
            </a:br>
            <a:r>
              <a:rPr lang="en-US" dirty="0">
                <a:solidFill>
                  <a:srgbClr val="000000"/>
                </a:solidFill>
                <a:latin typeface="MinionPro-Regular"/>
              </a:rPr>
              <a:t>The duration of each step is 0.5 s. The maximum power of </a:t>
            </a:r>
            <a:r>
              <a:rPr lang="en-US" dirty="0">
                <a:solidFill>
                  <a:srgbClr val="000000"/>
                </a:solidFill>
                <a:latin typeface="MnSymbol9"/>
              </a:rPr>
              <a:t>∼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1 kW</a:t>
            </a:r>
            <a:br>
              <a:rPr lang="en-US" dirty="0">
                <a:solidFill>
                  <a:srgbClr val="000000"/>
                </a:solidFill>
                <a:latin typeface="MinionPro-Regular"/>
              </a:rPr>
            </a:br>
            <a:r>
              <a:rPr lang="en-US" dirty="0">
                <a:solidFill>
                  <a:srgbClr val="000000"/>
                </a:solidFill>
                <a:latin typeface="MinionPro-Regular"/>
              </a:rPr>
              <a:t>is achieved at the first step. The second and the third discharge</a:t>
            </a:r>
            <a:br>
              <a:rPr lang="en-US" dirty="0">
                <a:solidFill>
                  <a:srgbClr val="000000"/>
                </a:solidFill>
                <a:latin typeface="MinionPro-Regular"/>
              </a:rPr>
            </a:br>
            <a:r>
              <a:rPr lang="en-US" dirty="0">
                <a:solidFill>
                  <a:srgbClr val="000000"/>
                </a:solidFill>
                <a:latin typeface="MinionPro-Regular"/>
              </a:rPr>
              <a:t>steps have </a:t>
            </a:r>
            <a:r>
              <a:rPr lang="en-US" dirty="0">
                <a:solidFill>
                  <a:srgbClr val="000000"/>
                </a:solidFill>
                <a:latin typeface="MnSymbol9"/>
              </a:rPr>
              <a:t>∼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80% and </a:t>
            </a:r>
            <a:r>
              <a:rPr lang="en-US" dirty="0">
                <a:solidFill>
                  <a:srgbClr val="000000"/>
                </a:solidFill>
                <a:latin typeface="MnSymbol9"/>
              </a:rPr>
              <a:t>∼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90% of the maximum value of the RF power,</a:t>
            </a:r>
            <a:br>
              <a:rPr lang="en-US" dirty="0">
                <a:solidFill>
                  <a:srgbClr val="000000"/>
                </a:solidFill>
                <a:latin typeface="MinionPro-Regular"/>
              </a:rPr>
            </a:br>
            <a:r>
              <a:rPr lang="en-US" dirty="0">
                <a:solidFill>
                  <a:srgbClr val="000000"/>
                </a:solidFill>
                <a:latin typeface="MinionPro-Regular"/>
              </a:rPr>
              <a:t>respectively. The power between steps is reduced to a minimum</a:t>
            </a:r>
            <a:br>
              <a:rPr lang="en-US" dirty="0">
                <a:solidFill>
                  <a:srgbClr val="000000"/>
                </a:solidFill>
                <a:latin typeface="MinionPro-Regular"/>
              </a:rPr>
            </a:br>
            <a:r>
              <a:rPr lang="en-US" dirty="0">
                <a:solidFill>
                  <a:srgbClr val="000000"/>
                </a:solidFill>
                <a:latin typeface="MinionPro-Regular"/>
              </a:rPr>
              <a:t>value, which is </a:t>
            </a:r>
            <a:r>
              <a:rPr lang="en-US" dirty="0">
                <a:solidFill>
                  <a:srgbClr val="000000"/>
                </a:solidFill>
                <a:latin typeface="MnSymbol9"/>
              </a:rPr>
              <a:t>∼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30% of the maximum power level.</a:t>
            </a:r>
            <a:r>
              <a:rPr lang="en-US" dirty="0"/>
              <a:t> </a:t>
            </a:r>
            <a:br>
              <a:rPr lang="en-US" dirty="0"/>
            </a:b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18507" y="1078464"/>
            <a:ext cx="4045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TP measurement results are published in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Goriaev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el. Rev. Sci.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92, 023506 (2021)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5554"/>
            <a:ext cx="7543800" cy="771367"/>
          </a:xfrm>
        </p:spPr>
        <p:txBody>
          <a:bodyPr/>
          <a:lstStyle/>
          <a:p>
            <a:pPr algn="ctr"/>
            <a:r>
              <a:rPr lang="en-US" sz="2400" dirty="0"/>
              <a:t>Comparison of triple and single probe measurement results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/>
              <a:pPr algn="r"/>
              <a:t>6</a:t>
            </a:fld>
            <a:endParaRPr lang="en-GB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197" y="119675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triple probe was first tested in hydrogen and helium ECR plasma discharges at different parameters. A comparison was made for the plasma parameters measured by a triple probe and a single probe (see table 1) at two radial positions.</a:t>
            </a:r>
            <a:r>
              <a:rPr lang="en-US" dirty="0"/>
              <a:t> </a:t>
            </a:r>
            <a:br>
              <a:rPr lang="en-US" dirty="0"/>
            </a:b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81100"/>
              </p:ext>
            </p:extLst>
          </p:nvPr>
        </p:nvGraphicFramePr>
        <p:xfrm>
          <a:off x="354844" y="3381996"/>
          <a:ext cx="8537635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085">
                  <a:extLst>
                    <a:ext uri="{9D8B030D-6E8A-4147-A177-3AD203B41FA5}">
                      <a16:colId xmlns:a16="http://schemas.microsoft.com/office/drawing/2014/main" val="240058544"/>
                    </a:ext>
                  </a:extLst>
                </a:gridCol>
                <a:gridCol w="1010555">
                  <a:extLst>
                    <a:ext uri="{9D8B030D-6E8A-4147-A177-3AD203B41FA5}">
                      <a16:colId xmlns:a16="http://schemas.microsoft.com/office/drawing/2014/main" val="1557279188"/>
                    </a:ext>
                  </a:extLst>
                </a:gridCol>
                <a:gridCol w="777560">
                  <a:extLst>
                    <a:ext uri="{9D8B030D-6E8A-4147-A177-3AD203B41FA5}">
                      <a16:colId xmlns:a16="http://schemas.microsoft.com/office/drawing/2014/main" val="2855024523"/>
                    </a:ext>
                  </a:extLst>
                </a:gridCol>
                <a:gridCol w="647816">
                  <a:extLst>
                    <a:ext uri="{9D8B030D-6E8A-4147-A177-3AD203B41FA5}">
                      <a16:colId xmlns:a16="http://schemas.microsoft.com/office/drawing/2014/main" val="1016904495"/>
                    </a:ext>
                  </a:extLst>
                </a:gridCol>
                <a:gridCol w="776647">
                  <a:extLst>
                    <a:ext uri="{9D8B030D-6E8A-4147-A177-3AD203B41FA5}">
                      <a16:colId xmlns:a16="http://schemas.microsoft.com/office/drawing/2014/main" val="2110157542"/>
                    </a:ext>
                  </a:extLst>
                </a:gridCol>
                <a:gridCol w="777560">
                  <a:extLst>
                    <a:ext uri="{9D8B030D-6E8A-4147-A177-3AD203B41FA5}">
                      <a16:colId xmlns:a16="http://schemas.microsoft.com/office/drawing/2014/main" val="3644330733"/>
                    </a:ext>
                  </a:extLst>
                </a:gridCol>
                <a:gridCol w="776647">
                  <a:extLst>
                    <a:ext uri="{9D8B030D-6E8A-4147-A177-3AD203B41FA5}">
                      <a16:colId xmlns:a16="http://schemas.microsoft.com/office/drawing/2014/main" val="2797277867"/>
                    </a:ext>
                  </a:extLst>
                </a:gridCol>
                <a:gridCol w="777560">
                  <a:extLst>
                    <a:ext uri="{9D8B030D-6E8A-4147-A177-3AD203B41FA5}">
                      <a16:colId xmlns:a16="http://schemas.microsoft.com/office/drawing/2014/main" val="2279892066"/>
                    </a:ext>
                  </a:extLst>
                </a:gridCol>
                <a:gridCol w="906393">
                  <a:extLst>
                    <a:ext uri="{9D8B030D-6E8A-4147-A177-3AD203B41FA5}">
                      <a16:colId xmlns:a16="http://schemas.microsoft.com/office/drawing/2014/main" val="1214770258"/>
                    </a:ext>
                  </a:extLst>
                </a:gridCol>
                <a:gridCol w="906393">
                  <a:extLst>
                    <a:ext uri="{9D8B030D-6E8A-4147-A177-3AD203B41FA5}">
                      <a16:colId xmlns:a16="http://schemas.microsoft.com/office/drawing/2014/main" val="385000465"/>
                    </a:ext>
                  </a:extLst>
                </a:gridCol>
                <a:gridCol w="641419">
                  <a:extLst>
                    <a:ext uri="{9D8B030D-6E8A-4147-A177-3AD203B41FA5}">
                      <a16:colId xmlns:a16="http://schemas.microsoft.com/office/drawing/2014/main" val="46031651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parameters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eV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uk-UA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uk-UA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317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coil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r, cm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ECR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11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-31.6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823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-23.5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703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1.04 10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-20.8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82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8179" y="263691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Table 1. Comparison of electron temperature and density ECR discharge measurement using single probe (SP) and triple probe (TP).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196" y="5580357"/>
            <a:ext cx="51329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(T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·100/ T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- 100; β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(N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·100/ N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- 100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2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ECR discharge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/>
              <a:pPr algn="r"/>
              <a:t>7</a:t>
            </a:fld>
            <a:endParaRPr lang="en-GB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197" y="11967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7238" r="12215"/>
          <a:stretch/>
        </p:blipFill>
        <p:spPr>
          <a:xfrm>
            <a:off x="179512" y="908720"/>
            <a:ext cx="4228125" cy="3320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11095"/>
          <a:stretch/>
        </p:blipFill>
        <p:spPr>
          <a:xfrm>
            <a:off x="4786684" y="908720"/>
            <a:ext cx="4248472" cy="3125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147982"/>
            <a:ext cx="8820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Radial distribution electron temperature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(a) and density N</a:t>
            </a:r>
            <a:r>
              <a:rPr lang="en-US" sz="1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(b) in ECR discharge (S-1, S-2 and S-3 scan number</a:t>
            </a:r>
            <a:r>
              <a:rPr lang="uk-U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vacuum 3.8×10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uk-UA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ECR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=1kW).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508" y="4797332"/>
            <a:ext cx="8888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results of measuring the radial distribution of density and temperature in the ECR discharge for three scans (S-1, S-2, S-3) are shown in Fig. All three scans were carried out under practically the same conditions. As can be seen from Fig., a high repeatability of the plasma parameters from pulse to pulse is observed.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003975"/>
            <a:ext cx="76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TP measurement results are paper Y.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Kovtun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 submitted to Plasma Physics and Controlled Fusion.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4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Tasks 2021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Processing and analysis of experimental data TP for </a:t>
            </a:r>
            <a:r>
              <a:rPr lang="en-GB" dirty="0"/>
              <a:t>ECWC, ICWC, and GDC discharge.</a:t>
            </a:r>
          </a:p>
          <a:p>
            <a:pPr algn="just"/>
            <a:endParaRPr lang="en-GB" dirty="0"/>
          </a:p>
          <a:p>
            <a:pPr algn="just"/>
            <a:r>
              <a:rPr lang="en-US" dirty="0"/>
              <a:t>Making a new measurement module of the triple probe. The new module will implement two measurement circuits. First circuit for measurements N</a:t>
            </a:r>
            <a:r>
              <a:rPr lang="en-US" baseline="-25000" dirty="0"/>
              <a:t>e ,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baseline="-25000" dirty="0"/>
              <a:t>.</a:t>
            </a:r>
            <a:r>
              <a:rPr lang="en-US" dirty="0"/>
              <a:t> Second circuit for measurements N</a:t>
            </a:r>
            <a:r>
              <a:rPr lang="en-US" baseline="-25000" dirty="0"/>
              <a:t>e ,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n-US" dirty="0"/>
              <a:t>and floating potential.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US" dirty="0"/>
              <a:t>Installation of the vertical cross-section triple probe is planning.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Participation in the experiments on TOMAS in </a:t>
            </a:r>
            <a:r>
              <a:rPr lang="en-US" dirty="0" err="1">
                <a:solidFill>
                  <a:srgbClr val="FF0000"/>
                </a:solidFill>
              </a:rPr>
              <a:t>Forschungszentrum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Jülich</a:t>
            </a:r>
            <a:r>
              <a:rPr lang="en-US" dirty="0">
                <a:solidFill>
                  <a:srgbClr val="FF0000"/>
                </a:solidFill>
              </a:rPr>
              <a:t> depends on the COVID-19 situation in Germany and Ukraine.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Yurii</a:t>
            </a:r>
            <a:r>
              <a:rPr lang="en-GB" dirty="0"/>
              <a:t> </a:t>
            </a:r>
            <a:r>
              <a:rPr lang="en-GB" dirty="0" err="1"/>
              <a:t>Kovtun</a:t>
            </a:r>
            <a:r>
              <a:rPr lang="en-GB" dirty="0"/>
              <a:t>| </a:t>
            </a:r>
            <a:r>
              <a:rPr lang="en-US" dirty="0"/>
              <a:t>Kick-off meeting WP PWIE SP X3 </a:t>
            </a:r>
            <a:r>
              <a:rPr lang="en-GB" dirty="0"/>
              <a:t>| 8.07.2021 | Page </a:t>
            </a:r>
            <a:fld id="{6A6D9FA1-99C7-4910-8E32-B85D378B0060}" type="slidenum">
              <a:rPr lang="en-GB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03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EUROfusion.2line_5_3_2019</Template>
  <TotalTime>342</TotalTime>
  <Words>1022</Words>
  <Application>Microsoft Office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MinionPro-Regular</vt:lpstr>
      <vt:lpstr>MnSymbol9</vt:lpstr>
      <vt:lpstr>Times New Roman</vt:lpstr>
      <vt:lpstr>Тема Office</vt:lpstr>
      <vt:lpstr>ECWC, ICWC, and GDC plasma characterization in TOMAS</vt:lpstr>
      <vt:lpstr>PowerPoint Presentation</vt:lpstr>
      <vt:lpstr>Triple probe in TOMAS</vt:lpstr>
      <vt:lpstr>Triple probe</vt:lpstr>
      <vt:lpstr>RF discharge</vt:lpstr>
      <vt:lpstr>Comparison of triple and single probe measurement results</vt:lpstr>
      <vt:lpstr>ECR discharge</vt:lpstr>
      <vt:lpstr>Tasks 2021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KOVTUN</dc:creator>
  <cp:lastModifiedBy>Hennie van der Meiden</cp:lastModifiedBy>
  <cp:revision>22</cp:revision>
  <cp:lastPrinted>2014-10-16T14:51:28Z</cp:lastPrinted>
  <dcterms:created xsi:type="dcterms:W3CDTF">2021-07-05T06:46:18Z</dcterms:created>
  <dcterms:modified xsi:type="dcterms:W3CDTF">2021-07-08T08:02:32Z</dcterms:modified>
</cp:coreProperties>
</file>