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8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22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00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30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53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4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22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91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96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23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8A310-9316-5445-BEC2-F9058A781750}" type="datetimeFigureOut">
              <a:rPr lang="es-ES" smtClean="0"/>
              <a:t>07/07/2021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2A1B-90E0-954B-AE78-EA21AFAE1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0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1380"/>
            <a:ext cx="7772400" cy="805080"/>
          </a:xfrm>
        </p:spPr>
        <p:txBody>
          <a:bodyPr>
            <a:normAutofit/>
          </a:bodyPr>
          <a:lstStyle/>
          <a:p>
            <a:r>
              <a:rPr lang="en-GB" sz="3200" dirty="0"/>
              <a:t>CIEMAT contribution to PWIE_SPX3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1397950"/>
            <a:ext cx="914400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Tasks:</a:t>
            </a:r>
          </a:p>
          <a:p>
            <a:r>
              <a:rPr lang="en-GB" dirty="0"/>
              <a:t>Diagnostic upgrade and ECWC, ICWC, RF plasma characterisation in TOMAS</a:t>
            </a:r>
          </a:p>
          <a:p>
            <a:r>
              <a:rPr lang="en-GB" dirty="0"/>
              <a:t>·       Modelling of TOMAS plasma to describe neutral particle conditions as well optimise efficiency and homogeneity of the plasma</a:t>
            </a:r>
          </a:p>
          <a:p>
            <a:r>
              <a:rPr lang="en-GB" dirty="0"/>
              <a:t>·       Plasma-facing material cleaning in TOMAS with optimisation of experimental conditions</a:t>
            </a:r>
          </a:p>
          <a:p>
            <a:r>
              <a:rPr lang="en-GB" b="1" dirty="0"/>
              <a:t>·       </a:t>
            </a:r>
            <a:r>
              <a:rPr lang="en-GB" dirty="0">
                <a:solidFill>
                  <a:srgbClr val="FF0000"/>
                </a:solidFill>
              </a:rPr>
              <a:t>Pre- and post characterisation of reference samples applied to cleaning attempts</a:t>
            </a:r>
          </a:p>
          <a:p>
            <a:r>
              <a:rPr lang="en-GB" dirty="0"/>
              <a:t>·       Coordination of TOMAS experiments and relation to ITER conditions as well as other     toroidal facilities like W7-X, WEST, AUG</a:t>
            </a:r>
          </a:p>
          <a:p>
            <a:endParaRPr lang="en-GB" dirty="0"/>
          </a:p>
          <a:p>
            <a:r>
              <a:rPr lang="en-GB" dirty="0"/>
              <a:t>Deliverables:</a:t>
            </a:r>
          </a:p>
          <a:p>
            <a:r>
              <a:rPr lang="en-GB" dirty="0"/>
              <a:t>ECWC, ICWC, and GDC plasma characterization in TOMAS (LPP-ERM/KMS, FZJ, VR, KIPT)</a:t>
            </a:r>
          </a:p>
          <a:p>
            <a:r>
              <a:rPr lang="en-GB" b="1" dirty="0">
                <a:solidFill>
                  <a:srgbClr val="FF0000"/>
                </a:solidFill>
              </a:rPr>
              <a:t>Report on fuel/impurity removal studies at reference samples in TOMAS (LPP-ERM/KMS, </a:t>
            </a:r>
          </a:p>
          <a:p>
            <a:r>
              <a:rPr lang="en-GB" b="1" dirty="0">
                <a:solidFill>
                  <a:srgbClr val="FF0000"/>
                </a:solidFill>
              </a:rPr>
              <a:t>CIEMAT, FZJ)</a:t>
            </a:r>
          </a:p>
          <a:p>
            <a:r>
              <a:rPr lang="en-GB" dirty="0"/>
              <a:t>Report on a comparison of TOMAS studies with ICWC, ECWC and GDC and comparison with stellarator and tokamak experiments (LPP-ERM/KMS)</a:t>
            </a:r>
          </a:p>
          <a:p>
            <a:r>
              <a:rPr lang="en-GB" b="1" dirty="0">
                <a:solidFill>
                  <a:srgbClr val="FF0000"/>
                </a:solidFill>
              </a:rPr>
              <a:t>Pre- and post-characterization of samples used for cleaning in TOMAS  (VR, CIEMAT, FZJ)</a:t>
            </a:r>
          </a:p>
          <a:p>
            <a:r>
              <a:rPr lang="en-GB" dirty="0" err="1"/>
              <a:t>Modeling</a:t>
            </a:r>
            <a:r>
              <a:rPr lang="en-GB" dirty="0"/>
              <a:t> of wall conditioning RF-based plasmas  (LPP-ERM/KMS, KIPT)</a:t>
            </a:r>
          </a:p>
        </p:txBody>
      </p:sp>
    </p:spTree>
    <p:extLst>
      <p:ext uri="{BB962C8B-B14F-4D97-AF65-F5344CB8AC3E}">
        <p14:creationId xmlns:p14="http://schemas.microsoft.com/office/powerpoint/2010/main" val="175355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0800" y="-8179"/>
            <a:ext cx="7955999" cy="798968"/>
          </a:xfrm>
        </p:spPr>
        <p:txBody>
          <a:bodyPr>
            <a:normAutofit/>
          </a:bodyPr>
          <a:lstStyle/>
          <a:p>
            <a:r>
              <a:rPr lang="en-GB" sz="3200" dirty="0"/>
              <a:t>Sample characterization by LIBS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456" y="887480"/>
            <a:ext cx="8686800" cy="494684"/>
          </a:xfrm>
        </p:spPr>
        <p:txBody>
          <a:bodyPr>
            <a:normAutofit/>
          </a:bodyPr>
          <a:lstStyle/>
          <a:p>
            <a:r>
              <a:rPr lang="en-GB" sz="2400" dirty="0"/>
              <a:t>Routine characterization of first wall composition by LIBS in TJ-II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01456" y="5654017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Comparison between a ECRH plasma emission (green ) and the LIBS spectrum (red) of a </a:t>
            </a:r>
            <a:r>
              <a:rPr lang="en-GB" sz="2800" dirty="0" err="1"/>
              <a:t>boronized</a:t>
            </a:r>
            <a:r>
              <a:rPr lang="en-GB" sz="2800" dirty="0"/>
              <a:t> wall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82164"/>
            <a:ext cx="7471787" cy="429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91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6335"/>
          </a:xfrm>
        </p:spPr>
        <p:txBody>
          <a:bodyPr>
            <a:normAutofit fontScale="90000"/>
          </a:bodyPr>
          <a:lstStyle/>
          <a:p>
            <a:r>
              <a:rPr lang="en-GB" dirty="0"/>
              <a:t>Isotopic Composition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40" y="1138256"/>
            <a:ext cx="4477505" cy="299421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237" y="1248846"/>
            <a:ext cx="4608954" cy="277423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96988" y="4176770"/>
            <a:ext cx="71404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/>
              <a:t>Deconvolution</a:t>
            </a:r>
            <a:r>
              <a:rPr lang="en-GB" sz="3200" dirty="0"/>
              <a:t> of H</a:t>
            </a:r>
            <a:r>
              <a:rPr lang="en-GB" sz="3200" dirty="0">
                <a:latin typeface="Symbol" charset="2"/>
                <a:cs typeface="Symbol" charset="2"/>
              </a:rPr>
              <a:t>a</a:t>
            </a:r>
            <a:r>
              <a:rPr lang="en-GB" sz="3200" dirty="0"/>
              <a:t> profile : D/D+H ratio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37056" y="5141188"/>
            <a:ext cx="6075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Also SIMS, XPS, </a:t>
            </a:r>
            <a:r>
              <a:rPr lang="en-GB" sz="3200" dirty="0" err="1"/>
              <a:t>profilometry</a:t>
            </a:r>
            <a:r>
              <a:rPr lang="en-GB" sz="3200" dirty="0"/>
              <a:t>,</a:t>
            </a:r>
            <a:r>
              <a:rPr lang="es-ES_tradnl" sz="3200" dirty="0"/>
              <a:t>SEM</a:t>
            </a:r>
            <a:r>
              <a:rPr lang="mr-IN" sz="3200" dirty="0"/>
              <a:t>…</a:t>
            </a:r>
            <a:r>
              <a:rPr lang="en-GB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44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2716"/>
            <a:ext cx="8229600" cy="650036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Can we remove the B film?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0" y="752068"/>
            <a:ext cx="8798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Conversion of B into volatile species by reactive plasma: To be tested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629" y="1431109"/>
            <a:ext cx="5881258" cy="248578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692740" y="3916897"/>
            <a:ext cx="512914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/>
              <a:t>(a) Removal rate (nm/h) in dependence on temperature (</a:t>
            </a:r>
            <a:r>
              <a:rPr lang="en-GB" sz="1600" dirty="0">
                <a:solidFill>
                  <a:srgbClr val="FF0000"/>
                </a:solidFill>
              </a:rPr>
              <a:t>oxygen</a:t>
            </a:r>
            <a:r>
              <a:rPr lang="en-GB" sz="1600" dirty="0"/>
              <a:t> pressure 0,8.10</a:t>
            </a:r>
            <a:r>
              <a:rPr lang="en-GB" sz="1600" baseline="30000" dirty="0"/>
              <a:t>-3 </a:t>
            </a:r>
            <a:r>
              <a:rPr lang="en-GB" sz="1600" dirty="0"/>
              <a:t>Torr, </a:t>
            </a:r>
            <a:r>
              <a:rPr lang="en-GB" sz="1600" dirty="0">
                <a:solidFill>
                  <a:srgbClr val="FF0000"/>
                </a:solidFill>
              </a:rPr>
              <a:t>helium</a:t>
            </a:r>
            <a:r>
              <a:rPr lang="en-GB" sz="1600" dirty="0"/>
              <a:t> pressure 6.10</a:t>
            </a:r>
            <a:r>
              <a:rPr lang="en-GB" sz="1600" baseline="30000" dirty="0"/>
              <a:t>-3 </a:t>
            </a:r>
            <a:r>
              <a:rPr lang="en-GB" sz="1600" dirty="0"/>
              <a:t>Torr, </a:t>
            </a:r>
            <a:r>
              <a:rPr lang="en-GB" sz="1600" dirty="0">
                <a:solidFill>
                  <a:srgbClr val="FF0000"/>
                </a:solidFill>
              </a:rPr>
              <a:t>ethanol</a:t>
            </a:r>
            <a:r>
              <a:rPr lang="en-GB" sz="1600" dirty="0"/>
              <a:t> pressure 1.10</a:t>
            </a:r>
            <a:r>
              <a:rPr lang="en-GB" sz="1600" baseline="30000" dirty="0"/>
              <a:t>-3 </a:t>
            </a:r>
            <a:r>
              <a:rPr lang="en-GB" sz="1600" dirty="0"/>
              <a:t>Torr, mean ion flux 1.10</a:t>
            </a:r>
            <a:r>
              <a:rPr lang="en-GB" sz="1600" baseline="30000" dirty="0"/>
              <a:t>16</a:t>
            </a:r>
            <a:r>
              <a:rPr lang="en-GB" sz="1600" dirty="0"/>
              <a:t> atoms/sm</a:t>
            </a:r>
            <a:r>
              <a:rPr lang="en-GB" sz="1600" baseline="30000" dirty="0"/>
              <a:t>2</a:t>
            </a:r>
            <a:r>
              <a:rPr lang="en-GB" sz="1600" dirty="0"/>
              <a:t>, sample bias voltage of 200 V).</a:t>
            </a:r>
          </a:p>
          <a:p>
            <a:pPr algn="just"/>
            <a:r>
              <a:rPr lang="en-GB" sz="1600" dirty="0"/>
              <a:t> (b) Removal rate (nm/h) in dependence on </a:t>
            </a:r>
            <a:r>
              <a:rPr lang="en-GB" sz="1600" dirty="0">
                <a:solidFill>
                  <a:srgbClr val="FF0000"/>
                </a:solidFill>
              </a:rPr>
              <a:t>ethanol</a:t>
            </a:r>
            <a:r>
              <a:rPr lang="en-GB" sz="1600" dirty="0"/>
              <a:t> pressure (</a:t>
            </a:r>
            <a:r>
              <a:rPr lang="en-GB" sz="1600" dirty="0">
                <a:solidFill>
                  <a:srgbClr val="FF0000"/>
                </a:solidFill>
              </a:rPr>
              <a:t>oxygen</a:t>
            </a:r>
            <a:r>
              <a:rPr lang="en-GB" sz="1600" dirty="0"/>
              <a:t> pressure  0,4.10</a:t>
            </a:r>
            <a:r>
              <a:rPr lang="en-GB" sz="1600" baseline="30000" dirty="0"/>
              <a:t>-3 </a:t>
            </a:r>
            <a:r>
              <a:rPr lang="en-GB" sz="1600" dirty="0"/>
              <a:t>Torr, </a:t>
            </a:r>
            <a:r>
              <a:rPr lang="en-GB" sz="1600" dirty="0">
                <a:solidFill>
                  <a:srgbClr val="FF0000"/>
                </a:solidFill>
              </a:rPr>
              <a:t>helium </a:t>
            </a:r>
            <a:r>
              <a:rPr lang="en-GB" sz="1600" dirty="0"/>
              <a:t>pressure  2.10</a:t>
            </a:r>
            <a:r>
              <a:rPr lang="en-GB" sz="1600" baseline="30000" dirty="0"/>
              <a:t>-3 </a:t>
            </a:r>
            <a:r>
              <a:rPr lang="en-GB" sz="1600" dirty="0"/>
              <a:t>Torr, temperature 150 ºC, mean ion flux 1.10</a:t>
            </a:r>
            <a:r>
              <a:rPr lang="en-GB" sz="1600" baseline="30000" dirty="0"/>
              <a:t>16</a:t>
            </a:r>
            <a:r>
              <a:rPr lang="en-GB" sz="1600" dirty="0"/>
              <a:t> atoms/cm</a:t>
            </a:r>
            <a:r>
              <a:rPr lang="en-GB" sz="1600" baseline="30000" dirty="0"/>
              <a:t>2</a:t>
            </a:r>
            <a:r>
              <a:rPr lang="en-GB" sz="1600" dirty="0"/>
              <a:t>s, sample bias voltage </a:t>
            </a:r>
            <a:r>
              <a:rPr lang="en-US" sz="1600" dirty="0"/>
              <a:t>of 200 V).</a:t>
            </a:r>
            <a:endParaRPr lang="en-GB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692740" y="5991329"/>
            <a:ext cx="490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Airapetov</a:t>
            </a:r>
            <a:r>
              <a:rPr lang="en-US" dirty="0">
                <a:solidFill>
                  <a:srgbClr val="FF0000"/>
                </a:solidFill>
              </a:rPr>
              <a:t> et </a:t>
            </a:r>
            <a:r>
              <a:rPr lang="en-US" dirty="0" err="1">
                <a:solidFill>
                  <a:srgbClr val="FF0000"/>
                </a:solidFill>
              </a:rPr>
              <a:t>al.Physics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Procedia</a:t>
            </a:r>
            <a:r>
              <a:rPr lang="en-US" dirty="0">
                <a:solidFill>
                  <a:srgbClr val="FF0000"/>
                </a:solidFill>
              </a:rPr>
              <a:t> 71 ( 2015) 58 – 62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13370" y="4056237"/>
            <a:ext cx="3201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/>
              <a:t>Etching rate of boron film as a function of 0, flow rate for fixed flow rates of CF, (4.8 </a:t>
            </a:r>
            <a:r>
              <a:rPr lang="en-GB" sz="1600" dirty="0" err="1"/>
              <a:t>sccm</a:t>
            </a:r>
            <a:r>
              <a:rPr lang="en-GB" sz="1600" dirty="0"/>
              <a:t>) and H, (85 </a:t>
            </a:r>
            <a:r>
              <a:rPr lang="en-GB" sz="1600" dirty="0" err="1"/>
              <a:t>sccm</a:t>
            </a:r>
            <a:r>
              <a:rPr lang="en-GB" sz="1600" dirty="0"/>
              <a:t>). 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71" y="1431109"/>
            <a:ext cx="3082118" cy="2485788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0" y="5264478"/>
            <a:ext cx="369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H. </a:t>
            </a:r>
            <a:r>
              <a:rPr lang="en-GB" dirty="0" err="1">
                <a:solidFill>
                  <a:srgbClr val="FF0000"/>
                </a:solidFill>
              </a:rPr>
              <a:t>Sugai</a:t>
            </a:r>
            <a:r>
              <a:rPr lang="en-GB" dirty="0">
                <a:solidFill>
                  <a:srgbClr val="FF0000"/>
                </a:solidFill>
              </a:rPr>
              <a:t> et al. JNM 200(1993) 403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209405" y="1701400"/>
            <a:ext cx="494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BF</a:t>
            </a:r>
            <a:r>
              <a:rPr lang="en-GB" baseline="-25000" dirty="0"/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7089566" y="270554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B(CH</a:t>
            </a:r>
            <a:r>
              <a:rPr lang="en-GB" baseline="-25000" dirty="0"/>
              <a:t>3</a:t>
            </a:r>
            <a:r>
              <a:rPr lang="en-GB" dirty="0"/>
              <a:t>)</a:t>
            </a:r>
            <a:r>
              <a:rPr lang="en-GB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86486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409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Mangal</vt:lpstr>
      <vt:lpstr>Symbol</vt:lpstr>
      <vt:lpstr>Tema de Office</vt:lpstr>
      <vt:lpstr>CIEMAT contribution to PWIE_SPX3</vt:lpstr>
      <vt:lpstr>Sample characterization by LIBS</vt:lpstr>
      <vt:lpstr>Isotopic Composition</vt:lpstr>
      <vt:lpstr>Can we remove the B film?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CIEMAT contribution to PWIE_SPX3</dc:title>
  <dc:creator>Paco .</dc:creator>
  <cp:lastModifiedBy>Hennie van der Meiden</cp:lastModifiedBy>
  <cp:revision>5</cp:revision>
  <dcterms:created xsi:type="dcterms:W3CDTF">2021-07-07T07:02:43Z</dcterms:created>
  <dcterms:modified xsi:type="dcterms:W3CDTF">2021-07-07T16:18:37Z</dcterms:modified>
</cp:coreProperties>
</file>