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3" r:id="rId3"/>
    <p:sldId id="318" r:id="rId4"/>
    <p:sldId id="329" r:id="rId5"/>
    <p:sldId id="328" r:id="rId6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5" d="100"/>
          <a:sy n="85" d="100"/>
        </p:scale>
        <p:origin x="67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8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806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44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Kick-of meeting SP X1</a:t>
            </a:r>
            <a:br>
              <a:rPr lang="en-US" sz="3200" dirty="0"/>
            </a:br>
            <a:r>
              <a:rPr lang="en-US" sz="2400" i="1" dirty="0"/>
              <a:t>Atomic and molecular processes in attached/detached plasma and sheath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47CED-0541-4DB0-8A76-75D801F18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WP PWIE </a:t>
            </a:r>
            <a:r>
              <a:rPr lang="de-DE" dirty="0" err="1"/>
              <a:t>Structure</a:t>
            </a:r>
            <a:r>
              <a:rPr lang="de-DE" dirty="0"/>
              <a:t> 2021/2022</a:t>
            </a:r>
          </a:p>
        </p:txBody>
      </p:sp>
      <p:pic>
        <p:nvPicPr>
          <p:cNvPr id="5" name="Grafik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6"/>
          <a:stretch/>
        </p:blipFill>
        <p:spPr bwMode="auto">
          <a:xfrm>
            <a:off x="539552" y="495316"/>
            <a:ext cx="7920880" cy="4648184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6948264" y="58746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DPL </a:t>
            </a:r>
            <a:r>
              <a:rPr lang="de-DE" sz="1000" dirty="0" err="1"/>
              <a:t>for</a:t>
            </a:r>
            <a:r>
              <a:rPr lang="de-DE" sz="1000" dirty="0"/>
              <a:t> ADC:  Giuseppe Calabro</a:t>
            </a:r>
          </a:p>
        </p:txBody>
      </p:sp>
      <p:sp>
        <p:nvSpPr>
          <p:cNvPr id="4" name="Rechteck 3"/>
          <p:cNvSpPr/>
          <p:nvPr/>
        </p:nvSpPr>
        <p:spPr>
          <a:xfrm>
            <a:off x="179512" y="2771640"/>
            <a:ext cx="1440160" cy="2355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415592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Coordination</a:t>
            </a:r>
            <a:r>
              <a:rPr lang="de-DE" sz="1000" dirty="0"/>
              <a:t> Officer in FSD: David </a:t>
            </a:r>
            <a:r>
              <a:rPr lang="de-DE" sz="1000" dirty="0" err="1"/>
              <a:t>Douai</a:t>
            </a:r>
            <a:r>
              <a:rPr lang="de-DE" sz="1000" dirty="0"/>
              <a:t> </a:t>
            </a:r>
          </a:p>
        </p:txBody>
      </p:sp>
      <p:sp>
        <p:nvSpPr>
          <p:cNvPr id="7" name="Rechteck 6"/>
          <p:cNvSpPr/>
          <p:nvPr/>
        </p:nvSpPr>
        <p:spPr>
          <a:xfrm>
            <a:off x="5292080" y="1203598"/>
            <a:ext cx="864096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351967" y="4588737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Not in 2021</a:t>
            </a:r>
          </a:p>
        </p:txBody>
      </p:sp>
    </p:spTree>
    <p:extLst>
      <p:ext uri="{BB962C8B-B14F-4D97-AF65-F5344CB8AC3E}">
        <p14:creationId xmlns:p14="http://schemas.microsoft.com/office/powerpoint/2010/main" val="288579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en-GB" sz="1800" dirty="0"/>
              <a:t>Atomic and molecular processes in attached/detached</a:t>
            </a:r>
            <a:br>
              <a:rPr lang="en-GB" sz="1800" dirty="0"/>
            </a:br>
            <a:r>
              <a:rPr lang="en-GB" sz="1800" dirty="0"/>
              <a:t>             plasmas and sheath effects  </a:t>
            </a:r>
            <a:r>
              <a:rPr lang="en-GB" sz="1800" dirty="0">
                <a:sym typeface="Wingdings" panose="05000000000000000000" pitchFamily="2" charset="2"/>
              </a:rPr>
              <a:t> Motivation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8714" y="689957"/>
            <a:ext cx="5760640" cy="288540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Measurement of 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-vibrational distribution and of atomic densities of ground state hydrogen and isotopes.  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Why?....a few examples</a:t>
            </a:r>
          </a:p>
          <a:p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MAR is beneficial for mitigation of plasma power flux/momentum in SOL, but understanding of formation is required.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Ro-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vib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distribution not known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Reaction rates vary orders of magnitude with 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Reaction rates H and isotopes can differ a lot!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Input required for SOL modeling!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688648-731B-4A69-9CA3-B9A670C2A8E0}"/>
              </a:ext>
            </a:extLst>
          </p:cNvPr>
          <p:cNvGrpSpPr/>
          <p:nvPr/>
        </p:nvGrpSpPr>
        <p:grpSpPr>
          <a:xfrm>
            <a:off x="5779354" y="594959"/>
            <a:ext cx="3290371" cy="3056911"/>
            <a:chOff x="1582734" y="1193965"/>
            <a:chExt cx="4889508" cy="395150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7B62DD2-A49F-4EC7-A85E-28E552CFD0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777" t="2891"/>
            <a:stretch/>
          </p:blipFill>
          <p:spPr>
            <a:xfrm>
              <a:off x="1582734" y="1193965"/>
              <a:ext cx="4889508" cy="3951509"/>
            </a:xfrm>
            <a:prstGeom prst="rect">
              <a:avLst/>
            </a:prstGeom>
          </p:spPr>
        </p:pic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652CABD-DECB-4722-975D-CB8202196657}"/>
                </a:ext>
              </a:extLst>
            </p:cNvPr>
            <p:cNvCxnSpPr/>
            <p:nvPr/>
          </p:nvCxnSpPr>
          <p:spPr>
            <a:xfrm flipH="1" flipV="1">
              <a:off x="2870192" y="3102386"/>
              <a:ext cx="1424" cy="14534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F5393F8-6A19-4412-A21C-B716A1DBDB48}"/>
                </a:ext>
              </a:extLst>
            </p:cNvPr>
            <p:cNvSpPr txBox="1"/>
            <p:nvPr/>
          </p:nvSpPr>
          <p:spPr>
            <a:xfrm>
              <a:off x="2827464" y="3649656"/>
              <a:ext cx="841897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Verdana" panose="020B0604030504040204" pitchFamily="34" charset="0"/>
                  <a:cs typeface="Verdana" panose="020B0604030504040204" pitchFamily="34" charset="0"/>
                </a:rPr>
                <a:t>~13.6 eV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CFAF0ED-52C7-407D-B757-BB43FF94D132}"/>
              </a:ext>
            </a:extLst>
          </p:cNvPr>
          <p:cNvSpPr txBox="1"/>
          <p:nvPr/>
        </p:nvSpPr>
        <p:spPr>
          <a:xfrm>
            <a:off x="321982" y="2141443"/>
            <a:ext cx="5424143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GB" b="1" baseline="-25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b="1" i="1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GB" b="1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,r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             +     H</a:t>
            </a:r>
            <a:r>
              <a:rPr lang="en-GB" b="1" baseline="30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+               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    H</a:t>
            </a:r>
            <a:r>
              <a:rPr lang="en-GB" b="1" baseline="-25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baseline="30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+                  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+         H(1s)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i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=4~1.8eV             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13.6 eV      v=0~15.4eV        0 eV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1405C-D9C8-4C63-A44B-DD9AD78913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912995"/>
            <a:ext cx="1062785" cy="1167863"/>
          </a:xfrm>
          <a:prstGeom prst="rect">
            <a:avLst/>
          </a:prstGeom>
        </p:spPr>
      </p:pic>
      <p:sp>
        <p:nvSpPr>
          <p:cNvPr id="31" name="Textfeld 8">
            <a:extLst>
              <a:ext uri="{FF2B5EF4-FFF2-40B4-BE49-F238E27FC236}">
                <a16:creationId xmlns:a16="http://schemas.microsoft.com/office/drawing/2014/main" id="{7C68C8CE-9931-44BD-8DBC-24F17A0C2530}"/>
              </a:ext>
            </a:extLst>
          </p:cNvPr>
          <p:cNvSpPr txBox="1"/>
          <p:nvPr/>
        </p:nvSpPr>
        <p:spPr>
          <a:xfrm>
            <a:off x="18714" y="3753202"/>
            <a:ext cx="5760640" cy="1338828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Measurement of ion/electron properties in near surface plasma and underlaying processes in the pre-sheath </a:t>
            </a: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</a:t>
            </a:r>
            <a:r>
              <a:rPr lang="en-US" sz="13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5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 found energy (20%) and momentum (50%) losses that occur </a:t>
            </a:r>
            <a:r>
              <a:rPr lang="en-US" sz="135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the last 10 mm 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near surface plasma:</a:t>
            </a:r>
          </a:p>
          <a:p>
            <a:pPr>
              <a:buClr>
                <a:srgbClr val="FF0000"/>
              </a:buClr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velocity distributions of impinging ions and surface recombined neutrals influence each other                                 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p-n coupling</a:t>
            </a:r>
            <a:endParaRPr lang="en-GB" sz="13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en-GB" sz="1800" dirty="0"/>
              <a:t>Atomic and molecular processes in attached/detached</a:t>
            </a:r>
            <a:br>
              <a:rPr lang="en-GB" sz="1800" dirty="0"/>
            </a:br>
            <a:r>
              <a:rPr lang="en-GB" sz="1800" dirty="0"/>
              <a:t>             plasmas and sheath effects</a:t>
            </a:r>
            <a:endParaRPr lang="de-DE" sz="18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614520"/>
            <a:ext cx="9036496" cy="561820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Distribution of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ro-vibrationally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excited states of H</a:t>
            </a:r>
            <a:r>
              <a:rPr lang="en-US" sz="135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and its isotopes (electronic ground and excited states)</a:t>
            </a:r>
          </a:p>
          <a:p>
            <a:pPr marL="214313" indent="-214313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The role of plasma-neutral coupling in energy dissipation and momentum loss</a:t>
            </a:r>
            <a:endParaRPr lang="en-US" sz="13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07504" y="1280146"/>
            <a:ext cx="6134878" cy="1419812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deliverable 1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: TALIF installed in MAGNUM-PSI, conceptual designs LIF (PSI-2) and VUV-LIF/CARS (MAGNUM-PSI)</a:t>
            </a: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deliverable 2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: Comparison of H</a:t>
            </a:r>
            <a:r>
              <a:rPr lang="en-US" sz="135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ground and excited state population </a:t>
            </a:r>
            <a:endParaRPr lang="en-GB" sz="13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deliverable 3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: CTS/TS results ion and electron properties MAGNUM-PSI and UPP: influence p-n coupling </a:t>
            </a:r>
          </a:p>
          <a:p>
            <a:endParaRPr lang="en-US" sz="13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2" descr="Bildschirmausschnitt">
            <a:extLst>
              <a:ext uri="{FF2B5EF4-FFF2-40B4-BE49-F238E27FC236}">
                <a16:creationId xmlns:a16="http://schemas.microsoft.com/office/drawing/2014/main" id="{960D35FD-0B93-4884-A0C5-22C56B9554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" r="3269"/>
          <a:stretch/>
        </p:blipFill>
        <p:spPr>
          <a:xfrm>
            <a:off x="6332646" y="1694678"/>
            <a:ext cx="2775858" cy="20542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242382" y="1299809"/>
            <a:ext cx="29381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H</a:t>
            </a:r>
            <a:r>
              <a:rPr lang="de-DE" sz="1350" baseline="-25000" dirty="0"/>
              <a:t>2</a:t>
            </a:r>
            <a:r>
              <a:rPr lang="de-DE" sz="1350" dirty="0"/>
              <a:t>(</a:t>
            </a:r>
            <a:r>
              <a:rPr lang="de-DE" sz="1350" dirty="0" err="1"/>
              <a:t>v,r</a:t>
            </a:r>
            <a:r>
              <a:rPr lang="de-DE" sz="1350" dirty="0"/>
              <a:t>) </a:t>
            </a:r>
            <a:r>
              <a:rPr lang="de-DE" sz="1350" dirty="0" err="1"/>
              <a:t>ground</a:t>
            </a:r>
            <a:r>
              <a:rPr lang="de-DE" sz="1350" dirty="0"/>
              <a:t> </a:t>
            </a:r>
            <a:r>
              <a:rPr lang="de-DE" sz="1350" dirty="0" err="1"/>
              <a:t>state</a:t>
            </a:r>
            <a:r>
              <a:rPr lang="de-DE" sz="1350" dirty="0"/>
              <a:t> </a:t>
            </a:r>
            <a:r>
              <a:rPr lang="de-DE" sz="1350" dirty="0" err="1"/>
              <a:t>population</a:t>
            </a:r>
            <a:r>
              <a:rPr lang="de-DE" sz="1350" dirty="0"/>
              <a:t> (TU/e)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0F9BDE-0A50-4E1B-A382-03CF058641E9}"/>
              </a:ext>
            </a:extLst>
          </p:cNvPr>
          <p:cNvSpPr txBox="1"/>
          <p:nvPr/>
        </p:nvSpPr>
        <p:spPr>
          <a:xfrm>
            <a:off x="134360" y="3954726"/>
            <a:ext cx="6108022" cy="77726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goal of this meeting: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and if required synchronization of the work to be done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possible issues that can cause delays </a:t>
            </a:r>
          </a:p>
        </p:txBody>
      </p:sp>
    </p:spTree>
    <p:extLst>
      <p:ext uri="{BB962C8B-B14F-4D97-AF65-F5344CB8AC3E}">
        <p14:creationId xmlns:p14="http://schemas.microsoft.com/office/powerpoint/2010/main" val="400932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 </a:t>
            </a:r>
            <a:r>
              <a:rPr lang="de-DE" sz="1800" dirty="0" err="1"/>
              <a:t>Detailed</a:t>
            </a:r>
            <a:r>
              <a:rPr lang="de-DE" sz="1800" dirty="0"/>
              <a:t> </a:t>
            </a:r>
            <a:r>
              <a:rPr lang="de-DE" sz="1800" dirty="0" err="1"/>
              <a:t>describtion</a:t>
            </a:r>
            <a:r>
              <a:rPr lang="de-DE" sz="1800" dirty="0"/>
              <a:t> </a:t>
            </a:r>
            <a:r>
              <a:rPr lang="de-DE" sz="1800" dirty="0" err="1"/>
              <a:t>tasks</a:t>
            </a:r>
            <a:r>
              <a:rPr lang="de-DE" sz="1800" dirty="0"/>
              <a:t> and </a:t>
            </a:r>
            <a:r>
              <a:rPr lang="de-DE" sz="1800" dirty="0" err="1"/>
              <a:t>deliverables</a:t>
            </a:r>
            <a:r>
              <a:rPr lang="de-DE" sz="1800" dirty="0"/>
              <a:t> 2021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" y="555526"/>
            <a:ext cx="9144000" cy="216982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Measurement of the atomic density of H(1s) and isotopes: installation TALIF in MAGNUM-PSI. Conceptional design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CARS/SARS system for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-vibrational ground state distribution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in MAGNUM (DIFFER)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VUV passive spectroscopy on H/H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and isotopes in MAGNUM-PSI (FZJ, DIFFER, CU)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Conceptional design LIF in PSI-2 to measure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-vibrational ground state distribution (FZJ)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VUV passive spectroscopy on H/H</a:t>
            </a:r>
            <a:r>
              <a:rPr lang="en-US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in PSI-2 (FZJ, CU, DIFFER)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Feasibility study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multi-photon LIF to measure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ground state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distri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of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and isotopes  (DCU)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Measure ion/electron properties in the proximity of the target surface (Magnum (ion/electron), UPP (electron)) for accurate power load estimations (DIFFER)</a:t>
            </a:r>
          </a:p>
        </p:txBody>
      </p:sp>
      <p:sp>
        <p:nvSpPr>
          <p:cNvPr id="15" name="Textfeld 9">
            <a:extLst>
              <a:ext uri="{FF2B5EF4-FFF2-40B4-BE49-F238E27FC236}">
                <a16:creationId xmlns:a16="http://schemas.microsoft.com/office/drawing/2014/main" id="{435F03A0-866A-497B-AF90-41A893F431CF}"/>
              </a:ext>
            </a:extLst>
          </p:cNvPr>
          <p:cNvSpPr txBox="1"/>
          <p:nvPr/>
        </p:nvSpPr>
        <p:spPr>
          <a:xfrm>
            <a:off x="0" y="3003798"/>
            <a:ext cx="9144000" cy="1708160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D1: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TALIF system installed at MAGNUM-PSI and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conceptional design CARS/SARS system for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      ground state distribution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500" dirty="0">
                <a:latin typeface="Arial" panose="020B0604020202020204" pitchFamily="34" charset="0"/>
                <a:cs typeface="Arial" panose="020B0604020202020204" pitchFamily="34" charset="0"/>
              </a:rPr>
              <a:t>in MAGNUM-PSI ready (DIFFER)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D2: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VUV OES results H/H</a:t>
            </a:r>
            <a:r>
              <a:rPr lang="pl-PL" sz="1500" spc="-15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(DIFFER, FZJ, CU)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D3: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Conceptional design LIF for H/H</a:t>
            </a:r>
            <a:r>
              <a:rPr lang="pl-PL" sz="1500" spc="-15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measurements in PSI-2 ready (FZJ)</a:t>
            </a:r>
            <a:endParaRPr lang="en-US" sz="15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D4: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Results feasibility multi-photon LIF for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 ground state distribution H</a:t>
            </a:r>
            <a:r>
              <a:rPr lang="en-GB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(v,J)  (DCU)</a:t>
            </a:r>
            <a:endParaRPr lang="en-US" sz="15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D5: </a:t>
            </a:r>
            <a:r>
              <a:rPr lang="en-US" sz="1500" i="1" spc="-1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sz="1500" spc="-15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plasma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measurements (CTS) near the surface as function of </a:t>
            </a:r>
            <a:r>
              <a:rPr lang="pl-PL" sz="1500" i="1" spc="-1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500" spc="-15" baseline="-25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(input SP D), and ne/Te measurements in </a:t>
            </a:r>
            <a:b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en-US" sz="1500" spc="-1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500" spc="-15" dirty="0">
                <a:latin typeface="Arial" panose="020B0604020202020204" pitchFamily="34" charset="0"/>
                <a:cs typeface="Arial" panose="020B0604020202020204" pitchFamily="34" charset="0"/>
              </a:rPr>
              <a:t> (DIFFER)</a:t>
            </a:r>
            <a:endParaRPr lang="en-US" sz="1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485</TotalTime>
  <Words>836</Words>
  <Application>Microsoft Office PowerPoint</Application>
  <PresentationFormat>On-screen Show (16:9)</PresentationFormat>
  <Paragraphs>61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Office</vt:lpstr>
      <vt:lpstr>Kick-of meeting SP X1 Atomic and molecular processes in attached/detached plasma and sheath</vt:lpstr>
      <vt:lpstr>WP PWIE Structure 2021/2022</vt:lpstr>
      <vt:lpstr>SP X.1: Atomic and molecular processes in attached/detached              plasmas and sheath effects   Motivation</vt:lpstr>
      <vt:lpstr>SP X.1: Atomic and molecular processes in attached/detached              plasmas and sheath effects</vt:lpstr>
      <vt:lpstr>SP X.1:  Detailed describtion tasks and deliverables 2021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209</cp:revision>
  <cp:lastPrinted>2014-10-16T14:51:28Z</cp:lastPrinted>
  <dcterms:created xsi:type="dcterms:W3CDTF">2020-10-16T13:52:18Z</dcterms:created>
  <dcterms:modified xsi:type="dcterms:W3CDTF">2021-07-08T08:00:18Z</dcterms:modified>
</cp:coreProperties>
</file>