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21"/>
  </p:notesMasterIdLst>
  <p:sldIdLst>
    <p:sldId id="257" r:id="rId5"/>
    <p:sldId id="307" r:id="rId6"/>
    <p:sldId id="328" r:id="rId7"/>
    <p:sldId id="285" r:id="rId8"/>
    <p:sldId id="308" r:id="rId9"/>
    <p:sldId id="317" r:id="rId10"/>
    <p:sldId id="319" r:id="rId11"/>
    <p:sldId id="333" r:id="rId12"/>
    <p:sldId id="301" r:id="rId13"/>
    <p:sldId id="310" r:id="rId14"/>
    <p:sldId id="313" r:id="rId15"/>
    <p:sldId id="332" r:id="rId16"/>
    <p:sldId id="314" r:id="rId17"/>
    <p:sldId id="315" r:id="rId18"/>
    <p:sldId id="316" r:id="rId19"/>
    <p:sldId id="263" r:id="rId20"/>
  </p:sldIdLst>
  <p:sldSz cx="12192000" cy="6858000"/>
  <p:notesSz cx="6799263" cy="99298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526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08/jul/21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1FA91A-FDB7-4651-B367-59B91773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0" r="31435"/>
          <a:stretch/>
        </p:blipFill>
        <p:spPr>
          <a:xfrm>
            <a:off x="7423355" y="-1333"/>
            <a:ext cx="4768645" cy="6868246"/>
          </a:xfrm>
          <a:prstGeom prst="rect">
            <a:avLst/>
          </a:prstGeom>
        </p:spPr>
      </p:pic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1FA91A-FDB7-4651-B367-59B91773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r="31435"/>
          <a:stretch/>
        </p:blipFill>
        <p:spPr>
          <a:xfrm>
            <a:off x="0" y="0"/>
            <a:ext cx="4398148" cy="6858000"/>
          </a:xfrm>
          <a:prstGeom prst="rect">
            <a:avLst/>
          </a:prstGeom>
        </p:spPr>
      </p:pic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/29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B7D25A9D-4D98-4175-89EB-AAD17FDA00E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BFDBA976-9561-4BBF-BF3D-F00EEAC9AFE2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0A34D8A6-AB57-4B7C-A4EE-478C5D901E37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951ECC24-2CF6-44B0-A332-1A6DCC4C419C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9BC4E77B-5C5A-4762-8764-71E3976E8280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DCCB9F06-5672-495B-A63D-FE27F9F864F4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961F798E-46A4-4890-BE2E-D3260D8F4EBC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D1C26857-E314-465B-B2FD-8859CD4F912B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CA80BAB8-958B-44D0-BE79-206B7027D1A2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76348F3B-3754-4449-9D21-5659E60A0489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/32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F12F6B5E-C0E9-4654-B068-1549FC41C0D0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569E247E-BBCC-44EC-BA37-54A3E72FCFFC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69FBAF03-18CB-4545-8D8F-0E8616B39DE2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E23A58AB-56D1-4229-8CAC-6A111E830A4B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A46AF84B-BC17-450D-80F4-95D60381E216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09" y="1454864"/>
            <a:ext cx="6956245" cy="14100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DIFFER contributions to</a:t>
            </a:r>
            <a:br>
              <a:rPr lang="en-US" dirty="0"/>
            </a:br>
            <a:r>
              <a:rPr lang="en-US" dirty="0"/>
              <a:t>SP-X1</a:t>
            </a:r>
            <a:br>
              <a:rPr lang="en-US" dirty="0"/>
            </a:br>
            <a:br>
              <a:rPr lang="en-US" dirty="0"/>
            </a:br>
            <a:endParaRPr lang="nl-NL" sz="42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810" y="4031254"/>
            <a:ext cx="6956245" cy="365125"/>
          </a:xfrm>
        </p:spPr>
        <p:txBody>
          <a:bodyPr/>
          <a:lstStyle/>
          <a:p>
            <a:r>
              <a:rPr lang="en-US" dirty="0"/>
              <a:t>Ivo Classen, Hennie van der Meiden, Jordy Vernimmen, Jonathan van den Berg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Motivation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80DB1C3-F09F-4581-AAC5-A233A61A86E1}"/>
              </a:ext>
            </a:extLst>
          </p:cNvPr>
          <p:cNvSpPr txBox="1">
            <a:spLocks/>
          </p:cNvSpPr>
          <p:nvPr/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417CC-AC54-4002-B06F-55829B9BCFF9}"/>
              </a:ext>
            </a:extLst>
          </p:cNvPr>
          <p:cNvSpPr txBox="1"/>
          <p:nvPr/>
        </p:nvSpPr>
        <p:spPr>
          <a:xfrm>
            <a:off x="262310" y="1658825"/>
            <a:ext cx="6529690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The </a:t>
            </a:r>
            <a:r>
              <a:rPr lang="en-US" dirty="0" err="1">
                <a:solidFill>
                  <a:schemeClr val="bg2"/>
                </a:solidFill>
                <a:sym typeface="Wingdings" panose="05000000000000000000" pitchFamily="2" charset="2"/>
              </a:rPr>
              <a:t>ro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-vibrational distribution plays a major role:</a:t>
            </a:r>
            <a:b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 MAR rate can vary multiple orders of magnitude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</a:rPr>
              <a:t>Direct measurement difficult, but H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r,</a:t>
            </a:r>
            <a:r>
              <a:rPr lang="en-US" dirty="0" err="1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) distribution previously successfully measured in both linear plasmas and tokamaks (no current set-ups)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/>
              </a:solidFill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bg2"/>
                </a:solidFill>
              </a:rPr>
              <a:t>Build new diagnostic on Magnum-PSI (divertor relevant plasmas) based on proven methods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: VUV-LIF and CARS (TU/e, </a:t>
            </a:r>
            <a:r>
              <a:rPr lang="en-US" dirty="0" err="1">
                <a:solidFill>
                  <a:schemeClr val="bg2"/>
                </a:solidFill>
                <a:sym typeface="Wingdings" panose="05000000000000000000" pitchFamily="2" charset="2"/>
              </a:rPr>
              <a:t>Plexis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Grant application running at Dutch Scientific Organization (NWO)</a:t>
            </a:r>
          </a:p>
          <a:p>
            <a:pPr marL="285750" lvl="0" indent="-285750" algn="just">
              <a:lnSpc>
                <a:spcPts val="2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EE0C4-EB70-4C77-A2C6-66EE6892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48" y="2052336"/>
            <a:ext cx="5432852" cy="3525504"/>
          </a:xfrm>
          <a:prstGeom prst="rect">
            <a:avLst/>
          </a:prstGeom>
        </p:spPr>
      </p:pic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4D1C5966-2F20-43C1-A68F-4B9B5336172D}"/>
              </a:ext>
            </a:extLst>
          </p:cNvPr>
          <p:cNvSpPr txBox="1">
            <a:spLocks/>
          </p:cNvSpPr>
          <p:nvPr/>
        </p:nvSpPr>
        <p:spPr>
          <a:xfrm>
            <a:off x="7786841" y="5553106"/>
            <a:ext cx="4105656" cy="6265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From </a:t>
            </a:r>
            <a:r>
              <a:rPr lang="en-US" sz="2000" dirty="0" err="1"/>
              <a:t>Vankan</a:t>
            </a:r>
            <a:r>
              <a:rPr lang="en-US" sz="20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0942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Active </a:t>
            </a:r>
            <a:r>
              <a:rPr lang="nl-NL" dirty="0" err="1"/>
              <a:t>spectroscopy</a:t>
            </a:r>
            <a:r>
              <a:rPr lang="nl-NL" dirty="0"/>
              <a:t>: 3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3D1AEE7-7843-49D7-B227-59B0CC8BFA81}"/>
              </a:ext>
            </a:extLst>
          </p:cNvPr>
          <p:cNvSpPr txBox="1">
            <a:spLocks/>
          </p:cNvSpPr>
          <p:nvPr/>
        </p:nvSpPr>
        <p:spPr>
          <a:xfrm>
            <a:off x="11194132" y="6391345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357A0-A74D-4485-B8F2-F583259CBACD}"/>
              </a:ext>
            </a:extLst>
          </p:cNvPr>
          <p:cNvSpPr txBox="1"/>
          <p:nvPr/>
        </p:nvSpPr>
        <p:spPr>
          <a:xfrm>
            <a:off x="1146563" y="1978854"/>
            <a:ext cx="6876561" cy="273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VUV-LIF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based on Stimulated anti-Stokes Raman scattering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(population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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&gt;2,J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Coherent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anti-Stokes Raman spectroscopy 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(population </a:t>
            </a:r>
            <a:r>
              <a:rPr kumimoji="0" lang="en-US" sz="18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 panose="05050102010706020507" pitchFamily="18" charset="2"/>
              </a:rPr>
              <a:t>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≤2,J)</a:t>
            </a: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Two photon Absorption Laser Induced Fluorescence (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TALIF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     (density H atoms in ground state)  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6600"/>
              </a:highlight>
              <a:uLnTx/>
              <a:uFillTx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9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05A1-6070-40EF-9E3B-C92BD161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VUV-LIF principle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5BC3E-D66C-40D9-93F7-4CC5A428A1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0F0DB-251E-4317-8AE8-4A34F368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6A992-04AC-4DD1-BE99-E28E35881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3A7C4-FC84-4B3A-91CF-F0DAF6A372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30" y="1622974"/>
            <a:ext cx="4145280" cy="4400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40349-DFC1-4233-9052-A3297A043FE5}"/>
              </a:ext>
            </a:extLst>
          </p:cNvPr>
          <p:cNvSpPr txBox="1"/>
          <p:nvPr/>
        </p:nvSpPr>
        <p:spPr>
          <a:xfrm>
            <a:off x="5729521" y="6065146"/>
            <a:ext cx="4697297" cy="373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 LIF spectroscopy of H</a:t>
            </a:r>
            <a:r>
              <a:rPr kumimoji="0" lang="en-US" sz="180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ground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F717B-7CF0-4B75-AE60-0C541B3D480D}"/>
              </a:ext>
            </a:extLst>
          </p:cNvPr>
          <p:cNvSpPr txBox="1"/>
          <p:nvPr/>
        </p:nvSpPr>
        <p:spPr>
          <a:xfrm>
            <a:off x="651670" y="2530543"/>
            <a:ext cx="4145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Excite ground state </a:t>
            </a:r>
            <a:r>
              <a:rPr lang="en-US" dirty="0" err="1">
                <a:solidFill>
                  <a:schemeClr val="bg2"/>
                </a:solidFill>
              </a:rPr>
              <a:t>ro-vib</a:t>
            </a:r>
            <a:r>
              <a:rPr lang="en-US" dirty="0">
                <a:solidFill>
                  <a:schemeClr val="bg2"/>
                </a:solidFill>
              </a:rPr>
              <a:t> level to electronically excited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Measure fluorescence signal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Scanning the laser wavelength excites different </a:t>
            </a:r>
            <a:r>
              <a:rPr lang="en-US" dirty="0" err="1">
                <a:solidFill>
                  <a:schemeClr val="bg2"/>
                </a:solidFill>
              </a:rPr>
              <a:t>ro-vib</a:t>
            </a:r>
            <a:r>
              <a:rPr lang="en-US" dirty="0">
                <a:solidFill>
                  <a:schemeClr val="bg2"/>
                </a:solidFill>
              </a:rPr>
              <a:t> states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110 to 165 nm for </a:t>
            </a:r>
            <a:r>
              <a:rPr lang="en-US" dirty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=0 to </a:t>
            </a:r>
            <a:r>
              <a:rPr lang="en-US" dirty="0">
                <a:solidFill>
                  <a:schemeClr val="bg2"/>
                </a:solidFill>
                <a:latin typeface="Symbol" panose="05050102010706020507" pitchFamily="18" charset="2"/>
              </a:rPr>
              <a:t>n</a:t>
            </a:r>
            <a:r>
              <a:rPr lang="en-US" dirty="0">
                <a:solidFill>
                  <a:schemeClr val="bg2"/>
                </a:solidFill>
              </a:rPr>
              <a:t>=14</a:t>
            </a:r>
          </a:p>
        </p:txBody>
      </p:sp>
    </p:spTree>
    <p:extLst>
      <p:ext uri="{BB962C8B-B14F-4D97-AF65-F5344CB8AC3E}">
        <p14:creationId xmlns:p14="http://schemas.microsoft.com/office/powerpoint/2010/main" val="40180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Planned</a:t>
            </a:r>
            <a:r>
              <a:rPr lang="nl-NL" dirty="0"/>
              <a:t> VUV-LIF setup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6F15405-20A4-469E-9634-8CEC59744D6D}"/>
              </a:ext>
            </a:extLst>
          </p:cNvPr>
          <p:cNvSpPr txBox="1">
            <a:spLocks/>
          </p:cNvSpPr>
          <p:nvPr/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548D9-5D39-4630-8F75-80F9FD738E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31" y="76813"/>
            <a:ext cx="6694524" cy="4183487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117B7E-E0F4-4861-A793-94070DDE2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32290"/>
              </p:ext>
            </p:extLst>
          </p:nvPr>
        </p:nvGraphicFramePr>
        <p:xfrm>
          <a:off x="4589283" y="4591757"/>
          <a:ext cx="3013434" cy="228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r:id="rId4" imgW="4330700" imgH="3276600" progId="Origin50.Graph">
                  <p:embed/>
                </p:oleObj>
              </mc:Choice>
              <mc:Fallback>
                <p:oleObj r:id="rId4" imgW="4330700" imgH="3276600" progId="Origin50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5C7474E-1A5E-4AA7-A09F-53DB1C1A8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283" y="4591757"/>
                        <a:ext cx="3013434" cy="2282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F7CBB-93E7-4252-BF6F-2A4D15B1347B}"/>
              </a:ext>
            </a:extLst>
          </p:cNvPr>
          <p:cNvCxnSpPr>
            <a:cxnSpLocks/>
          </p:cNvCxnSpPr>
          <p:nvPr/>
        </p:nvCxnSpPr>
        <p:spPr>
          <a:xfrm flipV="1">
            <a:off x="7379208" y="3861760"/>
            <a:ext cx="0" cy="637015"/>
          </a:xfrm>
          <a:prstGeom prst="straightConnector1">
            <a:avLst/>
          </a:prstGeom>
          <a:noFill/>
          <a:ln w="4762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6E6296-1306-45D2-AF62-9F814BFE3880}"/>
              </a:ext>
            </a:extLst>
          </p:cNvPr>
          <p:cNvSpPr/>
          <p:nvPr/>
        </p:nvSpPr>
        <p:spPr>
          <a:xfrm>
            <a:off x="4581232" y="4498775"/>
            <a:ext cx="3179491" cy="2282412"/>
          </a:xfrm>
          <a:prstGeom prst="roundRect">
            <a:avLst/>
          </a:prstGeom>
          <a:noFill/>
          <a:ln w="34925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01A844-3193-4459-9292-84344701515F}"/>
              </a:ext>
            </a:extLst>
          </p:cNvPr>
          <p:cNvSpPr txBox="1"/>
          <p:nvPr/>
        </p:nvSpPr>
        <p:spPr>
          <a:xfrm>
            <a:off x="344928" y="1710783"/>
            <a:ext cx="3641731" cy="361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Laser in VUV range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(down to ~ Ly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R="0" lvl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" panose="05000000000000000000" pitchFamily="2" charset="2"/>
              </a:rPr>
              <a:t>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Raman cell (SARS)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vacuum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VUV monochromators</a:t>
            </a: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0" dirty="0">
              <a:solidFill>
                <a:prstClr val="black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Vacuum window transmission (&gt;120 nm) prevents measuring lower vibrational states (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</a:rPr>
              <a:t>n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&gt;2)</a:t>
            </a:r>
          </a:p>
        </p:txBody>
      </p:sp>
    </p:spTree>
    <p:extLst>
      <p:ext uri="{BB962C8B-B14F-4D97-AF65-F5344CB8AC3E}">
        <p14:creationId xmlns:p14="http://schemas.microsoft.com/office/powerpoint/2010/main" val="16002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Complementary</a:t>
            </a:r>
            <a:r>
              <a:rPr lang="nl-NL" dirty="0"/>
              <a:t> </a:t>
            </a:r>
            <a:r>
              <a:rPr lang="nl-NL" dirty="0" err="1"/>
              <a:t>techniques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CARS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7B0219-0CBF-4B26-B203-7AB23F08C84B}"/>
              </a:ext>
            </a:extLst>
          </p:cNvPr>
          <p:cNvSpPr txBox="1">
            <a:spLocks/>
          </p:cNvSpPr>
          <p:nvPr/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CF14-CA55-4C05-9804-096C821AFF5B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42677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42677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296CC-422A-446D-AA25-C796D3F094A1}"/>
              </a:ext>
            </a:extLst>
          </p:cNvPr>
          <p:cNvSpPr/>
          <p:nvPr/>
        </p:nvSpPr>
        <p:spPr>
          <a:xfrm>
            <a:off x="365911" y="1648231"/>
            <a:ext cx="4690721" cy="361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Wingdings" panose="05000000000000000000" pitchFamily="2" charset="2"/>
            </a:endParaRPr>
          </a:p>
          <a:p>
            <a:pPr algn="just">
              <a:lnSpc>
                <a:spcPts val="2300"/>
              </a:lnSpc>
              <a:defRPr/>
            </a:pPr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Lower vibrational states (</a:t>
            </a:r>
            <a:r>
              <a:rPr lang="en-US" kern="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kern="0" dirty="0">
                <a:solidFill>
                  <a:prstClr val="black"/>
                </a:solidFill>
                <a:sym typeface="Wingdings" panose="05000000000000000000" pitchFamily="2" charset="2"/>
              </a:rPr>
              <a:t>&lt;=2) can be measured with CARS</a:t>
            </a:r>
            <a:endParaRPr lang="en-US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Same lasers as VUV-LIF</a:t>
            </a: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prstClr val="black"/>
                </a:solidFill>
              </a:rPr>
              <a:t>No vacuum needed</a:t>
            </a: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4-wave mixing process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660-700 nm    probe beam</a:t>
            </a:r>
          </a:p>
          <a:p>
            <a:pPr marR="0" lvl="0" algn="just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Tx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532 nm            pump beam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B08F1-16B6-4CBF-A419-1AA7696B9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8" y="3362982"/>
            <a:ext cx="3668486" cy="3320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35FE9-C8C1-4C85-BF12-DC78FF5EE33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64"/>
          <a:stretch/>
        </p:blipFill>
        <p:spPr bwMode="auto">
          <a:xfrm>
            <a:off x="6096000" y="561475"/>
            <a:ext cx="4099697" cy="2173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13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2021:</a:t>
            </a:r>
            <a:br>
              <a:rPr lang="nl-NL" dirty="0"/>
            </a:br>
            <a:r>
              <a:rPr lang="nl-NL" dirty="0"/>
              <a:t>Start </a:t>
            </a:r>
            <a:r>
              <a:rPr lang="nl-NL" dirty="0" err="1"/>
              <a:t>with</a:t>
            </a:r>
            <a:r>
              <a:rPr lang="nl-NL" dirty="0"/>
              <a:t> TALIF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600A5-3351-4D47-BD0A-97C72B995A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9230" r="1952" b="9074"/>
          <a:stretch/>
        </p:blipFill>
        <p:spPr bwMode="auto">
          <a:xfrm>
            <a:off x="5471495" y="908886"/>
            <a:ext cx="3351498" cy="2729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6BC35-7172-49E9-B85D-D6C9931BA5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12" y="1410437"/>
            <a:ext cx="1996289" cy="21486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2771B5-9EA6-42A2-B89B-78DAB6A57E77}"/>
              </a:ext>
            </a:extLst>
          </p:cNvPr>
          <p:cNvSpPr/>
          <p:nvPr/>
        </p:nvSpPr>
        <p:spPr>
          <a:xfrm>
            <a:off x="142201" y="1384475"/>
            <a:ext cx="5329294" cy="273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00"/>
              </a:lnSpc>
              <a:buClr>
                <a:srgbClr val="FF0000"/>
              </a:buClr>
              <a:defRPr/>
            </a:pPr>
            <a:endParaRPr lang="en-US" b="1" kern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>
              <a:lnSpc>
                <a:spcPts val="2300"/>
              </a:lnSpc>
              <a:defRPr/>
            </a:pPr>
            <a:r>
              <a:rPr lang="en-GB" kern="0" dirty="0">
                <a:solidFill>
                  <a:prstClr val="black"/>
                </a:solidFill>
              </a:rPr>
              <a:t>TALIF: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Density of atomic H density</a:t>
            </a:r>
            <a:br>
              <a:rPr lang="en-US" kern="0" dirty="0">
                <a:solidFill>
                  <a:prstClr val="black"/>
                </a:solidFill>
              </a:rPr>
            </a:br>
            <a:r>
              <a:rPr lang="en-US" kern="0" dirty="0">
                <a:solidFill>
                  <a:prstClr val="black"/>
                </a:solidFill>
              </a:rPr>
              <a:t>Also applicable to N</a:t>
            </a:r>
          </a:p>
          <a:p>
            <a:pPr lvl="1">
              <a:lnSpc>
                <a:spcPts val="2300"/>
              </a:lnSpc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Excitation: 205.14 nm</a:t>
            </a:r>
            <a:br>
              <a:rPr lang="en-GB" kern="0" dirty="0">
                <a:solidFill>
                  <a:prstClr val="black"/>
                </a:solidFill>
              </a:rPr>
            </a:br>
            <a:r>
              <a:rPr lang="en-GB" kern="0" dirty="0">
                <a:solidFill>
                  <a:prstClr val="black"/>
                </a:solidFill>
              </a:rPr>
              <a:t>     (for Ly </a:t>
            </a:r>
            <a:r>
              <a:rPr lang="en-GB" kern="0" dirty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en-GB" kern="0" dirty="0">
                <a:solidFill>
                  <a:prstClr val="black"/>
                </a:solidFill>
              </a:rPr>
              <a:t> absorption with 2 photons)</a:t>
            </a:r>
          </a:p>
          <a:p>
            <a:pPr marL="742950" lvl="1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Fluorescence: H</a:t>
            </a:r>
            <a:r>
              <a:rPr lang="en-GB" kern="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  <a:p>
            <a:pPr lvl="0">
              <a:lnSpc>
                <a:spcPts val="2300"/>
              </a:lnSpc>
              <a:defRPr/>
            </a:pPr>
            <a:endParaRPr lang="en-GB" kern="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C18A5-93C1-4D56-9FEC-E5D32044EAD7}"/>
              </a:ext>
            </a:extLst>
          </p:cNvPr>
          <p:cNvSpPr/>
          <p:nvPr/>
        </p:nvSpPr>
        <p:spPr>
          <a:xfrm>
            <a:off x="3191256" y="4351598"/>
            <a:ext cx="5065776" cy="1258037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0000"/>
                </a:solidFill>
              </a:rPr>
              <a:t>Independent of national funding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TU/e student project starting in September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Laser setup before end of 2021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prstClr val="black"/>
                </a:solidFill>
              </a:rPr>
              <a:t>First measurements first half 2022</a:t>
            </a:r>
          </a:p>
        </p:txBody>
      </p:sp>
    </p:spTree>
    <p:extLst>
      <p:ext uri="{BB962C8B-B14F-4D97-AF65-F5344CB8AC3E}">
        <p14:creationId xmlns:p14="http://schemas.microsoft.com/office/powerpoint/2010/main" val="3205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A93DAA-7197-4546-A9A7-085FE07F3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205" y="2613091"/>
            <a:ext cx="7011815" cy="1410070"/>
          </a:xfrm>
        </p:spPr>
        <p:txBody>
          <a:bodyPr>
            <a:normAutofit/>
          </a:bodyPr>
          <a:lstStyle/>
          <a:p>
            <a:r>
              <a:rPr lang="en-US" sz="36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Deliverables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3F058-80A1-4F6E-8F5E-269581CE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135" y="1936763"/>
            <a:ext cx="10160237" cy="4136437"/>
          </a:xfrm>
        </p:spPr>
        <p:txBody>
          <a:bodyPr>
            <a:normAutofit/>
          </a:bodyPr>
          <a:lstStyle/>
          <a:p>
            <a:r>
              <a:rPr lang="en-US" sz="2400" dirty="0"/>
              <a:t>Near target measurements:</a:t>
            </a:r>
          </a:p>
          <a:p>
            <a:pPr lvl="1"/>
            <a:r>
              <a:rPr lang="en-US" sz="2200" dirty="0"/>
              <a:t>CTS on Magnum: Velocity</a:t>
            </a:r>
          </a:p>
          <a:p>
            <a:pPr lvl="1"/>
            <a:r>
              <a:rPr lang="en-US" sz="2200" dirty="0"/>
              <a:t>TS on Magnum and UPP: Accurate power loads</a:t>
            </a:r>
          </a:p>
          <a:p>
            <a:endParaRPr lang="en-US" sz="2400" dirty="0"/>
          </a:p>
          <a:p>
            <a:r>
              <a:rPr lang="en-US" sz="2400" dirty="0"/>
              <a:t>Passive VUV spectroscopy on Magnum</a:t>
            </a:r>
          </a:p>
          <a:p>
            <a:endParaRPr lang="en-US" sz="2400" dirty="0"/>
          </a:p>
          <a:p>
            <a:r>
              <a:rPr lang="en-US" sz="2400" dirty="0"/>
              <a:t>TALIF on Magnum</a:t>
            </a:r>
          </a:p>
          <a:p>
            <a:pPr lvl="1"/>
            <a:r>
              <a:rPr lang="en-US" sz="2200" dirty="0"/>
              <a:t>Diagnostic development</a:t>
            </a:r>
          </a:p>
          <a:p>
            <a:pPr lvl="1"/>
            <a:r>
              <a:rPr lang="en-US" sz="2200" dirty="0"/>
              <a:t>First step towards VUV-LIF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1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Magnum-PSI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984A7-A19A-4A84-BE75-ED9C3A0A889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 b="4229"/>
          <a:stretch/>
        </p:blipFill>
        <p:spPr bwMode="auto">
          <a:xfrm>
            <a:off x="5497099" y="0"/>
            <a:ext cx="6447720" cy="4335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1">
                <a:extLst>
                  <a:ext uri="{FF2B5EF4-FFF2-40B4-BE49-F238E27FC236}">
                    <a16:creationId xmlns:a16="http://schemas.microsoft.com/office/drawing/2014/main" id="{AA28DD9A-CDA4-4F8E-B6BA-049F2D4EF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181" y="1452013"/>
                <a:ext cx="10160237" cy="413643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SzPct val="120000"/>
                  <a:buFont typeface="Arial" panose="020B0604020202020204" pitchFamily="34" charset="0"/>
                  <a:buNone/>
                  <a:defRPr sz="18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385763" indent="-1857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984250" indent="-15398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160338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209800" indent="-15875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buSzPct val="100000"/>
                  <a:buFont typeface="Arial" panose="020B0604020202020204" pitchFamily="34" charset="0"/>
                  <a:buChar char="­"/>
                  <a:defRPr sz="16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NL" dirty="0"/>
                  <a:t>  up </a:t>
                </a:r>
                <a:r>
                  <a:rPr lang="nl-NL" dirty="0" err="1"/>
                  <a:t>to</a:t>
                </a:r>
                <a:r>
                  <a:rPr lang="nl-NL" dirty="0"/>
                  <a:t> 5 eV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nl-NL" dirty="0"/>
                  <a:t> = 10</a:t>
                </a:r>
                <a:r>
                  <a:rPr lang="nl-NL" baseline="30000" dirty="0"/>
                  <a:t>19</a:t>
                </a:r>
                <a:r>
                  <a:rPr lang="nl-NL" dirty="0"/>
                  <a:t> – 10</a:t>
                </a:r>
                <a:r>
                  <a:rPr lang="nl-NL" baseline="30000" dirty="0"/>
                  <a:t>21</a:t>
                </a:r>
                <a:r>
                  <a:rPr lang="nl-NL" dirty="0"/>
                  <a:t> m</a:t>
                </a:r>
                <a:r>
                  <a:rPr lang="nl-NL" baseline="30000" dirty="0"/>
                  <a:t>-3</a:t>
                </a:r>
              </a:p>
              <a:p>
                <a:endParaRPr lang="nl-NL" baseline="30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dirty="0"/>
                  <a:t> up </a:t>
                </a:r>
                <a:r>
                  <a:rPr lang="nl-NL" dirty="0" err="1"/>
                  <a:t>to</a:t>
                </a:r>
                <a:r>
                  <a:rPr lang="nl-NL" dirty="0"/>
                  <a:t> 10</a:t>
                </a:r>
                <a:r>
                  <a:rPr lang="nl-NL" baseline="30000" dirty="0"/>
                  <a:t>25</a:t>
                </a:r>
                <a:r>
                  <a:rPr lang="nl-NL" dirty="0"/>
                  <a:t> m</a:t>
                </a:r>
                <a:r>
                  <a:rPr lang="nl-NL" baseline="30000" dirty="0"/>
                  <a:t>-2</a:t>
                </a:r>
                <a:r>
                  <a:rPr lang="nl-NL" dirty="0"/>
                  <a:t>s</a:t>
                </a:r>
                <a:r>
                  <a:rPr lang="nl-NL" baseline="30000" dirty="0"/>
                  <a:t>-1</a:t>
                </a:r>
              </a:p>
              <a:p>
                <a:endParaRPr lang="nl-NL" baseline="30000" dirty="0"/>
              </a:p>
              <a:p>
                <a:r>
                  <a:rPr lang="en-US" dirty="0"/>
                  <a:t>q up to 50 MWm</a:t>
                </a:r>
                <a:r>
                  <a:rPr lang="en-US" baseline="30000" dirty="0"/>
                  <a:t>-2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Pulses: up to 20eV and 1GWm</a:t>
                </a:r>
                <a:r>
                  <a:rPr lang="en-US" baseline="30000" dirty="0"/>
                  <a:t>-2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Differential pumping:</a:t>
                </a:r>
              </a:p>
              <a:p>
                <a:r>
                  <a:rPr lang="en-US" dirty="0"/>
                  <a:t>	neutrals: 0.3 Pa during plasma</a:t>
                </a:r>
              </a:p>
            </p:txBody>
          </p:sp>
        </mc:Choice>
        <mc:Fallback xmlns="">
          <p:sp>
            <p:nvSpPr>
              <p:cNvPr id="8" name="Content Placeholder 21">
                <a:extLst>
                  <a:ext uri="{FF2B5EF4-FFF2-40B4-BE49-F238E27FC236}">
                    <a16:creationId xmlns:a16="http://schemas.microsoft.com/office/drawing/2014/main" id="{AA28DD9A-CDA4-4F8E-B6BA-049F2D4EF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1" y="1452013"/>
                <a:ext cx="10160237" cy="4136437"/>
              </a:xfrm>
              <a:prstGeom prst="rect">
                <a:avLst/>
              </a:prstGeom>
              <a:blipFill>
                <a:blip r:embed="rId3"/>
                <a:stretch>
                  <a:fillRect l="-540" t="-132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2586D46-74E0-4668-85B3-E011AE8E8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5" b="37699"/>
          <a:stretch/>
        </p:blipFill>
        <p:spPr>
          <a:xfrm>
            <a:off x="4880120" y="4800581"/>
            <a:ext cx="6595599" cy="19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1BA1-1DBD-40DD-B463-F64889E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6C811F-C5AB-48AD-9BF7-43D7AC09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4" y="2333760"/>
            <a:ext cx="11200211" cy="1500187"/>
          </a:xfrm>
        </p:spPr>
        <p:txBody>
          <a:bodyPr/>
          <a:lstStyle/>
          <a:p>
            <a:r>
              <a:rPr lang="nl-NL" dirty="0" err="1"/>
              <a:t>Near</a:t>
            </a:r>
            <a:r>
              <a:rPr lang="nl-NL" dirty="0"/>
              <a:t> target ion/</a:t>
            </a:r>
            <a:r>
              <a:rPr lang="nl-NL" dirty="0" err="1"/>
              <a:t>electron</a:t>
            </a:r>
            <a:r>
              <a:rPr lang="nl-NL" dirty="0"/>
              <a:t> </a:t>
            </a:r>
            <a:r>
              <a:rPr lang="nl-NL" dirty="0" err="1"/>
              <a:t>properties</a:t>
            </a:r>
            <a:r>
              <a:rPr lang="nl-NL" dirty="0"/>
              <a:t> (TS/CTS)</a:t>
            </a:r>
          </a:p>
          <a:p>
            <a:endParaRPr lang="nl-NL" dirty="0"/>
          </a:p>
          <a:p>
            <a:r>
              <a:rPr lang="nl-NL" dirty="0"/>
              <a:t>Plasma </a:t>
            </a:r>
            <a:r>
              <a:rPr lang="nl-NL" dirty="0" err="1"/>
              <a:t>velocity</a:t>
            </a:r>
            <a:r>
              <a:rPr lang="nl-NL" dirty="0"/>
              <a:t> </a:t>
            </a:r>
            <a:r>
              <a:rPr lang="nl-NL" dirty="0" err="1"/>
              <a:t>measurements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90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20D169-5F8E-4122-AAE4-D19262D98D43}"/>
              </a:ext>
            </a:extLst>
          </p:cNvPr>
          <p:cNvSpPr txBox="1">
            <a:spLocks/>
          </p:cNvSpPr>
          <p:nvPr/>
        </p:nvSpPr>
        <p:spPr>
          <a:xfrm>
            <a:off x="533736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CTS / TS at Magnum-PSI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E0ED8E-C282-4310-BDD8-FF263AB0A343}"/>
              </a:ext>
            </a:extLst>
          </p:cNvPr>
          <p:cNvSpPr txBox="1">
            <a:spLocks/>
          </p:cNvSpPr>
          <p:nvPr/>
        </p:nvSpPr>
        <p:spPr>
          <a:xfrm>
            <a:off x="448056" y="1769063"/>
            <a:ext cx="5459692" cy="4136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Simultaneous TS and 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Careful stray radiation suppression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 up to 3mm from target</a:t>
            </a:r>
          </a:p>
          <a:p>
            <a:endParaRPr lang="nl-NL" dirty="0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6ECA2269-A3AF-4D12-8F13-D3EAC25A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7" y="569014"/>
            <a:ext cx="4539863" cy="58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772277-3481-4D98-9895-004EDAD5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/>
          <a:lstStyle/>
          <a:p>
            <a:r>
              <a:rPr lang="en-US" dirty="0"/>
              <a:t>Results so far</a:t>
            </a:r>
            <a:endParaRPr lang="nl-NL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BB2CC0B2-E328-4E5F-BB20-9230DAC5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86599"/>
            <a:ext cx="4086292" cy="4286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25FE1E-8884-45DB-9AA0-A29708DF1685}"/>
                  </a:ext>
                </a:extLst>
              </p:cNvPr>
              <p:cNvSpPr txBox="1"/>
              <p:nvPr/>
            </p:nvSpPr>
            <p:spPr>
              <a:xfrm>
                <a:off x="1323742" y="1470785"/>
                <a:ext cx="2730500" cy="35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tx2"/>
                    </a:solidFill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𝑡𝑎𝑟𝑔𝑒𝑡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𝑙𝑎𝑠𝑒𝑟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sz="16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25FE1E-8884-45DB-9AA0-A29708DF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42" y="1470785"/>
                <a:ext cx="2730500" cy="358560"/>
              </a:xfrm>
              <a:prstGeom prst="rect">
                <a:avLst/>
              </a:prstGeom>
              <a:blipFill>
                <a:blip r:embed="rId3"/>
                <a:stretch>
                  <a:fillRect l="-1116"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37311638-8373-466F-9B30-F6715024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10" y="1594367"/>
            <a:ext cx="5736000" cy="40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4CE9924-86F1-445F-8017-BD8FCF89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13432"/>
            <a:ext cx="11380896" cy="987551"/>
          </a:xfrm>
        </p:spPr>
        <p:txBody>
          <a:bodyPr>
            <a:normAutofit fontScale="90000"/>
          </a:bodyPr>
          <a:lstStyle/>
          <a:p>
            <a:r>
              <a:rPr lang="nl-NL" dirty="0"/>
              <a:t>In 2021:</a:t>
            </a:r>
            <a:br>
              <a:rPr lang="nl-NL" dirty="0"/>
            </a:br>
            <a:r>
              <a:rPr lang="nl-NL" b="0" dirty="0" err="1">
                <a:solidFill>
                  <a:schemeClr val="bg2"/>
                </a:solidFill>
              </a:rPr>
              <a:t>Measurements</a:t>
            </a:r>
            <a:r>
              <a:rPr lang="nl-NL" b="0" dirty="0">
                <a:solidFill>
                  <a:schemeClr val="bg2"/>
                </a:solidFill>
              </a:rPr>
              <a:t> </a:t>
            </a:r>
            <a:r>
              <a:rPr lang="nl-NL" b="0" dirty="0" err="1">
                <a:solidFill>
                  <a:schemeClr val="bg2"/>
                </a:solidFill>
              </a:rPr>
              <a:t>under</a:t>
            </a:r>
            <a:r>
              <a:rPr lang="nl-NL" b="0" dirty="0">
                <a:solidFill>
                  <a:schemeClr val="bg2"/>
                </a:solidFill>
              </a:rPr>
              <a:t> </a:t>
            </a:r>
            <a:r>
              <a:rPr lang="nl-NL" b="0" dirty="0" err="1">
                <a:solidFill>
                  <a:schemeClr val="bg2"/>
                </a:solidFill>
              </a:rPr>
              <a:t>variety</a:t>
            </a:r>
            <a:r>
              <a:rPr lang="nl-NL" b="0" dirty="0">
                <a:solidFill>
                  <a:schemeClr val="bg2"/>
                </a:solidFill>
              </a:rPr>
              <a:t> of target </a:t>
            </a:r>
            <a:r>
              <a:rPr lang="nl-NL" b="0" dirty="0" err="1">
                <a:solidFill>
                  <a:schemeClr val="bg2"/>
                </a:solidFill>
              </a:rPr>
              <a:t>angles</a:t>
            </a:r>
            <a:br>
              <a:rPr lang="nl-NL" b="0" dirty="0">
                <a:solidFill>
                  <a:schemeClr val="bg2"/>
                </a:solidFill>
              </a:rPr>
            </a:br>
            <a:r>
              <a:rPr lang="nl-NL" b="0" dirty="0">
                <a:solidFill>
                  <a:schemeClr val="bg2"/>
                </a:solidFill>
              </a:rPr>
              <a:t>(90, 60, 45, 30 </a:t>
            </a:r>
            <a:r>
              <a:rPr lang="nl-NL" b="0" dirty="0" err="1">
                <a:solidFill>
                  <a:schemeClr val="bg2"/>
                </a:solidFill>
              </a:rPr>
              <a:t>degrees</a:t>
            </a:r>
            <a:r>
              <a:rPr lang="nl-NL" b="0" dirty="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4E09BC-671E-4E93-BFEA-F1BCC628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291A81-DEA1-4C17-9184-9516051FEBCC}" type="datetime4">
              <a:rPr lang="nl-NL" smtClean="0"/>
              <a:pPr/>
              <a:t>juli 8, 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7424FC-E9C4-44C3-B2F6-4AF5AD740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Ivo Classen  |  TM on </a:t>
            </a:r>
            <a:r>
              <a:rPr lang="nl-NL" dirty="0" err="1"/>
              <a:t>Tungsten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Hydrogen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A32904-9E12-44BD-89CC-64484E421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5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1BA1-1DBD-40DD-B463-F64889E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B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6C811F-C5AB-48AD-9BF7-43D7AC09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4" y="2333760"/>
            <a:ext cx="11200211" cy="1500187"/>
          </a:xfrm>
        </p:spPr>
        <p:txBody>
          <a:bodyPr/>
          <a:lstStyle/>
          <a:p>
            <a:r>
              <a:rPr lang="nl-NL" dirty="0" err="1"/>
              <a:t>Passive</a:t>
            </a:r>
            <a:r>
              <a:rPr lang="nl-NL" dirty="0"/>
              <a:t> VUV </a:t>
            </a:r>
            <a:r>
              <a:rPr lang="nl-NL" dirty="0" err="1"/>
              <a:t>spectroscopy</a:t>
            </a:r>
            <a:endParaRPr lang="nl-NL" dirty="0"/>
          </a:p>
          <a:p>
            <a:endParaRPr lang="nl-NL" dirty="0"/>
          </a:p>
          <a:p>
            <a:r>
              <a:rPr lang="nl-NL" sz="3200" dirty="0" err="1"/>
              <a:t>Coming</a:t>
            </a:r>
            <a:r>
              <a:rPr lang="nl-NL" sz="3200" dirty="0"/>
              <a:t> </a:t>
            </a:r>
            <a:r>
              <a:rPr lang="nl-NL" sz="3200" dirty="0" err="1"/>
              <a:t>soon</a:t>
            </a:r>
            <a:r>
              <a:rPr lang="nl-NL" sz="3200" dirty="0"/>
              <a:t> </a:t>
            </a:r>
            <a:r>
              <a:rPr lang="nl-NL" sz="3200" dirty="0" err="1"/>
              <a:t>to</a:t>
            </a:r>
            <a:r>
              <a:rPr lang="nl-NL" sz="3200" dirty="0"/>
              <a:t> a </a:t>
            </a:r>
            <a:r>
              <a:rPr lang="nl-NL" sz="3200" dirty="0" err="1"/>
              <a:t>linear</a:t>
            </a:r>
            <a:r>
              <a:rPr lang="nl-NL" sz="3200" dirty="0"/>
              <a:t> device </a:t>
            </a:r>
            <a:r>
              <a:rPr lang="nl-NL" sz="3200" dirty="0" err="1"/>
              <a:t>near</a:t>
            </a:r>
            <a:r>
              <a:rPr lang="nl-NL" sz="3200" dirty="0"/>
              <a:t> </a:t>
            </a:r>
            <a:r>
              <a:rPr lang="nl-NL" sz="3200" dirty="0" err="1"/>
              <a:t>you</a:t>
            </a:r>
            <a:r>
              <a:rPr lang="nl-NL" sz="3200" dirty="0"/>
              <a:t>!</a:t>
            </a:r>
          </a:p>
          <a:p>
            <a:r>
              <a:rPr lang="nl-NL" sz="3200" dirty="0"/>
              <a:t>(</a:t>
            </a:r>
            <a:r>
              <a:rPr lang="nl-NL" sz="3200" dirty="0" err="1"/>
              <a:t>collaboration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Comenius </a:t>
            </a:r>
            <a:r>
              <a:rPr lang="nl-NL" sz="3200" dirty="0" err="1"/>
              <a:t>Institute</a:t>
            </a:r>
            <a:r>
              <a:rPr lang="nl-N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7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11BA1-1DBD-40DD-B463-F64889E7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CAA8D-2F31-45DE-8B66-FB497DDD7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spectroscopy on Magnum-PSI</a:t>
            </a:r>
          </a:p>
          <a:p>
            <a:endParaRPr lang="en-US" dirty="0"/>
          </a:p>
          <a:p>
            <a:r>
              <a:rPr lang="en-US" sz="3200" dirty="0"/>
              <a:t>Now:	TALIF 			(atoms)</a:t>
            </a:r>
          </a:p>
          <a:p>
            <a:r>
              <a:rPr lang="en-US" sz="3200" dirty="0"/>
              <a:t>Future:	CARS / VUV-LIF 	(molecules)</a:t>
            </a:r>
          </a:p>
        </p:txBody>
      </p:sp>
    </p:spTree>
    <p:extLst>
      <p:ext uri="{BB962C8B-B14F-4D97-AF65-F5344CB8AC3E}">
        <p14:creationId xmlns:p14="http://schemas.microsoft.com/office/powerpoint/2010/main" val="35248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1108</TotalTime>
  <Words>647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Open Sans</vt:lpstr>
      <vt:lpstr>Wingdings</vt:lpstr>
      <vt:lpstr>Symbol</vt:lpstr>
      <vt:lpstr>Cambria Math</vt:lpstr>
      <vt:lpstr>Arial</vt:lpstr>
      <vt:lpstr>Calibri</vt:lpstr>
      <vt:lpstr>Differ Petrol</vt:lpstr>
      <vt:lpstr>DIFFER RedOrange</vt:lpstr>
      <vt:lpstr>DIFFER DarkBlueCyaan</vt:lpstr>
      <vt:lpstr>DIFFER GreenYellow</vt:lpstr>
      <vt:lpstr>Origin50.Graph</vt:lpstr>
      <vt:lpstr>DIFFER contributions to SP-X1  </vt:lpstr>
      <vt:lpstr>Deliverables</vt:lpstr>
      <vt:lpstr>Magnum-PSI</vt:lpstr>
      <vt:lpstr>Section A</vt:lpstr>
      <vt:lpstr>PowerPoint Presentation</vt:lpstr>
      <vt:lpstr>Results so far</vt:lpstr>
      <vt:lpstr>In 2021: Measurements under variety of target angles (90, 60, 45, 30 degrees) </vt:lpstr>
      <vt:lpstr>Section B</vt:lpstr>
      <vt:lpstr>Section C</vt:lpstr>
      <vt:lpstr>Motivation</vt:lpstr>
      <vt:lpstr>Active spectroscopy: 3 methods</vt:lpstr>
      <vt:lpstr>VUV-LIF principle</vt:lpstr>
      <vt:lpstr>Planned VUV-LIF setup</vt:lpstr>
      <vt:lpstr>Complementary techniques: CARS</vt:lpstr>
      <vt:lpstr>In 2021: Start with TALIF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Hennie van der Meiden</cp:lastModifiedBy>
  <cp:revision>86</cp:revision>
  <cp:lastPrinted>2021-03-26T15:28:55Z</cp:lastPrinted>
  <dcterms:created xsi:type="dcterms:W3CDTF">2019-12-03T16:25:19Z</dcterms:created>
  <dcterms:modified xsi:type="dcterms:W3CDTF">2021-07-08T11:02:44Z</dcterms:modified>
</cp:coreProperties>
</file>