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96" r:id="rId2"/>
    <p:sldId id="382" r:id="rId3"/>
    <p:sldId id="38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55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6" autoAdjust="0"/>
    <p:restoredTop sz="94660"/>
  </p:normalViewPr>
  <p:slideViewPr>
    <p:cSldViewPr showGuides="1">
      <p:cViewPr varScale="1">
        <p:scale>
          <a:sx n="64" d="100"/>
          <a:sy n="64" d="100"/>
        </p:scale>
        <p:origin x="688" y="56"/>
      </p:cViewPr>
      <p:guideLst>
        <p:guide orient="horz" pos="2341"/>
        <p:guide pos="257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357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pPr/>
              <a:t>08.07.2021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pPr/>
              <a:t>08.07.2021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3589140"/>
            <a:ext cx="10728324" cy="1152128"/>
          </a:xfrm>
        </p:spPr>
        <p:txBody>
          <a:bodyPr/>
          <a:lstStyle/>
          <a:p>
            <a:r>
              <a:rPr lang="de-DE" sz="2000" u="sng" cap="none" dirty="0"/>
              <a:t>SP X.1: </a:t>
            </a:r>
            <a:r>
              <a:rPr lang="en-US" sz="2000" u="sng" cap="none" dirty="0"/>
              <a:t>Atomic and molecular processes in attached/detached plasma and sheath</a:t>
            </a:r>
            <a:br>
              <a:rPr lang="en-US" sz="2000" cap="none" dirty="0"/>
            </a:br>
            <a:r>
              <a:rPr lang="en-US" sz="2000" cap="none" dirty="0"/>
              <a:t>  </a:t>
            </a:r>
            <a:r>
              <a:rPr lang="de-DE" sz="2000" cap="none" dirty="0"/>
              <a:t>D004: </a:t>
            </a:r>
            <a:r>
              <a:rPr lang="pt-BR" sz="2000" cap="none" dirty="0"/>
              <a:t>VUV OES results H/H2 </a:t>
            </a:r>
            <a:br>
              <a:rPr lang="pt-BR" sz="2000" cap="none" dirty="0"/>
            </a:br>
            <a:r>
              <a:rPr lang="pt-BR" sz="2000" cap="none" dirty="0"/>
              <a:t>  D005: </a:t>
            </a:r>
            <a:r>
              <a:rPr lang="en-US" sz="2000" cap="none" dirty="0"/>
              <a:t>Conceptional design LIF for H/H2 measurements in PSI-2 ready</a:t>
            </a:r>
            <a:br>
              <a:rPr lang="en-US" sz="2000" cap="none" dirty="0"/>
            </a:br>
            <a:r>
              <a:rPr lang="en-US" sz="2000" cap="none" dirty="0"/>
              <a:t>  </a:t>
            </a:r>
            <a:endParaRPr lang="de-DE" sz="2000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1837" y="5547141"/>
            <a:ext cx="10926769" cy="239773"/>
          </a:xfrm>
        </p:spPr>
        <p:txBody>
          <a:bodyPr/>
          <a:lstStyle/>
          <a:p>
            <a:r>
              <a:rPr lang="de-DE" b="1" cap="none" dirty="0">
                <a:solidFill>
                  <a:schemeClr val="tx1"/>
                </a:solidFill>
              </a:rPr>
              <a:t>WPPWIE SP X.1 Kickoff Meeting</a:t>
            </a:r>
            <a:endParaRPr lang="pl-PL" b="1" cap="none" dirty="0">
              <a:solidFill>
                <a:schemeClr val="tx1"/>
              </a:solidFill>
            </a:endParaRPr>
          </a:p>
          <a:p>
            <a:r>
              <a:rPr lang="de-DE" b="1" cap="none" dirty="0">
                <a:solidFill>
                  <a:schemeClr val="tx1"/>
                </a:solidFill>
              </a:rPr>
              <a:t>08</a:t>
            </a:r>
            <a:r>
              <a:rPr lang="pl-PL" b="1" cap="none" dirty="0">
                <a:solidFill>
                  <a:schemeClr val="tx1"/>
                </a:solidFill>
              </a:rPr>
              <a:t>.0</a:t>
            </a:r>
            <a:r>
              <a:rPr lang="de-DE" b="1" cap="none" dirty="0">
                <a:solidFill>
                  <a:schemeClr val="tx1"/>
                </a:solidFill>
              </a:rPr>
              <a:t>7</a:t>
            </a:r>
            <a:r>
              <a:rPr lang="pl-PL" b="1" cap="none" dirty="0">
                <a:solidFill>
                  <a:schemeClr val="tx1"/>
                </a:solidFill>
              </a:rPr>
              <a:t>.2021</a:t>
            </a:r>
            <a:endParaRPr lang="en-US" b="1" cap="none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1837" y="5013176"/>
            <a:ext cx="11268818" cy="3799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600" kern="1200" cap="all" spc="6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none" dirty="0" err="1"/>
              <a:t>M.Reinhart</a:t>
            </a:r>
            <a:r>
              <a:rPr lang="en-US" sz="2000" cap="none" dirty="0"/>
              <a:t>, S. Ertmer, G. Sergienko, O. Marchuk, S. Brezinsek</a:t>
            </a:r>
          </a:p>
        </p:txBody>
      </p:sp>
      <p:pic>
        <p:nvPicPr>
          <p:cNvPr id="8" name="Bildplatzhalter 7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5BE06641-1926-4019-9ABA-C44CB7A556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4" b="29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627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656728"/>
          </a:xfrm>
        </p:spPr>
        <p:txBody>
          <a:bodyPr>
            <a:normAutofit fontScale="90000"/>
          </a:bodyPr>
          <a:lstStyle/>
          <a:p>
            <a:r>
              <a:rPr lang="de-DE" cap="none" dirty="0"/>
              <a:t>FZJ </a:t>
            </a:r>
            <a:r>
              <a:rPr lang="de-DE" cap="none" dirty="0" err="1"/>
              <a:t>Deliverables</a:t>
            </a:r>
            <a:r>
              <a:rPr lang="de-DE" cap="none" dirty="0"/>
              <a:t> 1 / 2 : </a:t>
            </a:r>
            <a:r>
              <a:rPr lang="pt-BR" sz="3200" cap="none" dirty="0"/>
              <a:t>VUV OES results H/H2</a:t>
            </a:r>
            <a:br>
              <a:rPr lang="pt-BR" sz="3200" cap="none" dirty="0"/>
            </a:br>
            <a:br>
              <a:rPr lang="pt-BR" sz="3200" cap="none" dirty="0"/>
            </a:br>
            <a:br>
              <a:rPr lang="de-DE" cap="none" dirty="0"/>
            </a:br>
            <a:endParaRPr lang="en-US" cap="non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B91F15-EA9F-4C8A-9C36-C0BC3F638EE1}"/>
              </a:ext>
            </a:extLst>
          </p:cNvPr>
          <p:cNvSpPr txBox="1"/>
          <p:nvPr/>
        </p:nvSpPr>
        <p:spPr>
          <a:xfrm>
            <a:off x="263352" y="1124744"/>
            <a:ext cx="11737304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Tasks: 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Setup a passive </a:t>
            </a:r>
            <a:r>
              <a:rPr lang="de-DE" sz="2400" dirty="0" err="1"/>
              <a:t>spectroscopy</a:t>
            </a:r>
            <a:r>
              <a:rPr lang="de-DE" sz="2400" dirty="0"/>
              <a:t>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VUV at PSI 2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Use VUV OES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measurements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H/H2 (and </a:t>
            </a:r>
            <a:r>
              <a:rPr lang="de-DE" sz="2400" dirty="0" err="1"/>
              <a:t>isotopologues</a:t>
            </a:r>
            <a:r>
              <a:rPr lang="de-DE" sz="2400" dirty="0"/>
              <a:t>) </a:t>
            </a:r>
            <a:r>
              <a:rPr lang="de-DE" sz="2400" dirty="0" err="1"/>
              <a:t>emission</a:t>
            </a:r>
            <a:r>
              <a:rPr lang="de-DE" sz="2400" dirty="0"/>
              <a:t> </a:t>
            </a:r>
            <a:r>
              <a:rPr lang="de-DE" sz="2400" dirty="0" err="1"/>
              <a:t>lines</a:t>
            </a:r>
            <a:endParaRPr lang="de-DE" sz="2400" dirty="0"/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 err="1"/>
              <a:t>Aims</a:t>
            </a:r>
            <a:r>
              <a:rPr lang="de-DE" sz="2400" dirty="0"/>
              <a:t>: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 err="1"/>
              <a:t>Diagnostic</a:t>
            </a:r>
            <a:r>
              <a:rPr lang="de-DE" sz="2400" dirty="0"/>
              <a:t> </a:t>
            </a:r>
            <a:r>
              <a:rPr lang="de-DE" sz="2400" dirty="0" err="1"/>
              <a:t>method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recombining</a:t>
            </a:r>
            <a:r>
              <a:rPr lang="de-DE" sz="2400" dirty="0"/>
              <a:t> </a:t>
            </a:r>
            <a:r>
              <a:rPr lang="de-DE" sz="2400" dirty="0" err="1"/>
              <a:t>plasmas</a:t>
            </a:r>
            <a:r>
              <a:rPr lang="de-DE" sz="2400" dirty="0"/>
              <a:t> in PSI-2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Input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modelling</a:t>
            </a:r>
            <a:r>
              <a:rPr lang="de-DE" sz="2400" dirty="0"/>
              <a:t> </a:t>
            </a:r>
            <a:r>
              <a:rPr lang="de-DE" sz="2400" dirty="0" err="1"/>
              <a:t>activities</a:t>
            </a:r>
            <a:endParaRPr lang="de-DE" sz="2400" dirty="0"/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/>
              <a:t>Timeline: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 err="1"/>
              <a:t>Spectrometer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✓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PSI-2 back in </a:t>
            </a:r>
            <a:r>
              <a:rPr lang="de-DE" sz="2400" dirty="0" err="1"/>
              <a:t>operation</a:t>
            </a:r>
            <a:r>
              <a:rPr lang="de-DE" sz="2400" dirty="0"/>
              <a:t> </a:t>
            </a:r>
            <a:r>
              <a:rPr lang="de-DE" sz="2400" dirty="0" err="1"/>
              <a:t>since</a:t>
            </a:r>
            <a:r>
              <a:rPr lang="de-DE" sz="2400" dirty="0"/>
              <a:t> June 2021 ✓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VUV OES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setup</a:t>
            </a:r>
            <a:r>
              <a:rPr lang="de-DE" sz="2400" dirty="0"/>
              <a:t> at PSI-2 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 err="1"/>
              <a:t>Measurements</a:t>
            </a:r>
            <a:r>
              <a:rPr lang="de-DE" sz="2400" dirty="0"/>
              <a:t> after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ready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(not </a:t>
            </a:r>
            <a:r>
              <a:rPr lang="de-DE" sz="2400" dirty="0" err="1"/>
              <a:t>before</a:t>
            </a:r>
            <a:r>
              <a:rPr lang="de-DE" sz="2400" dirty="0"/>
              <a:t> September 2021 due </a:t>
            </a:r>
            <a:r>
              <a:rPr lang="de-DE" sz="2400" dirty="0" err="1"/>
              <a:t>to</a:t>
            </a:r>
            <a:r>
              <a:rPr lang="de-DE" sz="2400" dirty="0"/>
              <a:t> PSI-2 fully </a:t>
            </a:r>
            <a:r>
              <a:rPr lang="de-DE" sz="2400" dirty="0" err="1"/>
              <a:t>booked</a:t>
            </a:r>
            <a:r>
              <a:rPr lang="de-DE" sz="2400" dirty="0"/>
              <a:t>)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/>
              <a:t> </a:t>
            </a:r>
            <a:r>
              <a:rPr lang="en-US" sz="2400" dirty="0"/>
              <a:t> </a:t>
            </a: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19640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656728"/>
          </a:xfrm>
        </p:spPr>
        <p:txBody>
          <a:bodyPr>
            <a:normAutofit fontScale="90000"/>
          </a:bodyPr>
          <a:lstStyle/>
          <a:p>
            <a:r>
              <a:rPr lang="de-DE" cap="none" dirty="0"/>
              <a:t>FZJ </a:t>
            </a:r>
            <a:r>
              <a:rPr lang="de-DE" cap="none" dirty="0" err="1"/>
              <a:t>Deliverables</a:t>
            </a:r>
            <a:r>
              <a:rPr lang="de-DE" cap="none" dirty="0"/>
              <a:t> 2 / 2 : </a:t>
            </a:r>
            <a:r>
              <a:rPr lang="en-US" sz="3200" cap="none" dirty="0"/>
              <a:t>Conceptional design LIF for H/H2 measurements in PSI-2 ready</a:t>
            </a:r>
            <a:br>
              <a:rPr lang="pt-BR" sz="3200" cap="none" dirty="0"/>
            </a:br>
            <a:br>
              <a:rPr lang="pt-BR" sz="3200" cap="none" dirty="0"/>
            </a:br>
            <a:br>
              <a:rPr lang="de-DE" cap="none" dirty="0"/>
            </a:br>
            <a:endParaRPr lang="en-US" cap="non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B91F15-EA9F-4C8A-9C36-C0BC3F638EE1}"/>
              </a:ext>
            </a:extLst>
          </p:cNvPr>
          <p:cNvSpPr txBox="1"/>
          <p:nvPr/>
        </p:nvSpPr>
        <p:spPr>
          <a:xfrm>
            <a:off x="371475" y="1556792"/>
            <a:ext cx="11737304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Tasks: 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 err="1"/>
              <a:t>Conceptual</a:t>
            </a:r>
            <a:r>
              <a:rPr lang="de-DE" sz="2400" dirty="0"/>
              <a:t> design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laser</a:t>
            </a:r>
            <a:r>
              <a:rPr lang="de-DE" sz="2400" dirty="0"/>
              <a:t> </a:t>
            </a:r>
            <a:r>
              <a:rPr lang="de-DE" sz="2400" dirty="0" err="1"/>
              <a:t>induced</a:t>
            </a:r>
            <a:r>
              <a:rPr lang="de-DE" sz="2400" dirty="0"/>
              <a:t> </a:t>
            </a:r>
            <a:r>
              <a:rPr lang="de-DE" sz="2400" dirty="0" err="1"/>
              <a:t>flourescence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VUV </a:t>
            </a:r>
            <a:r>
              <a:rPr lang="de-DE" sz="2400" dirty="0" err="1"/>
              <a:t>lines</a:t>
            </a:r>
            <a:r>
              <a:rPr lang="de-DE" sz="2400" dirty="0"/>
              <a:t> </a:t>
            </a:r>
            <a:r>
              <a:rPr lang="en-US" sz="2400" dirty="0"/>
              <a:t>in PSI-2</a:t>
            </a:r>
            <a:endParaRPr lang="de-DE" sz="2400" dirty="0"/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 err="1"/>
              <a:t>Aims</a:t>
            </a:r>
            <a:r>
              <a:rPr lang="de-DE" sz="2400" dirty="0"/>
              <a:t>: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 err="1"/>
              <a:t>Diagnostic</a:t>
            </a:r>
            <a:r>
              <a:rPr lang="de-DE" sz="2400" dirty="0"/>
              <a:t> </a:t>
            </a:r>
            <a:r>
              <a:rPr lang="de-DE" sz="2400" dirty="0" err="1"/>
              <a:t>method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recombining</a:t>
            </a:r>
            <a:r>
              <a:rPr lang="de-DE" sz="2400" dirty="0"/>
              <a:t> </a:t>
            </a:r>
            <a:r>
              <a:rPr lang="de-DE" sz="2400" dirty="0" err="1"/>
              <a:t>plasmas</a:t>
            </a:r>
            <a:r>
              <a:rPr lang="de-DE" sz="2400" dirty="0"/>
              <a:t> in PSI-2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Input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modelling</a:t>
            </a:r>
            <a:r>
              <a:rPr lang="de-DE" sz="2400" dirty="0"/>
              <a:t> </a:t>
            </a:r>
            <a:r>
              <a:rPr lang="de-DE" sz="2400" dirty="0" err="1"/>
              <a:t>activities</a:t>
            </a:r>
            <a:endParaRPr lang="de-DE" sz="2400" dirty="0"/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/>
              <a:t>Timeline: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 err="1"/>
              <a:t>Suitable</a:t>
            </a:r>
            <a:r>
              <a:rPr lang="de-DE" sz="2400" dirty="0"/>
              <a:t> </a:t>
            </a:r>
            <a:r>
              <a:rPr lang="de-DE" sz="2400" dirty="0" err="1"/>
              <a:t>lasers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already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✓</a:t>
            </a:r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Plans </a:t>
            </a:r>
            <a:r>
              <a:rPr lang="de-DE" sz="2400" dirty="0" err="1"/>
              <a:t>for</a:t>
            </a:r>
            <a:r>
              <a:rPr lang="de-DE" sz="2400" dirty="0"/>
              <a:t> 2021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design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concept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actual</a:t>
            </a:r>
            <a:r>
              <a:rPr lang="de-DE" sz="2400" dirty="0"/>
              <a:t> </a:t>
            </a:r>
            <a:r>
              <a:rPr lang="de-DE" sz="2400" dirty="0" err="1"/>
              <a:t>measurements</a:t>
            </a:r>
            <a:r>
              <a:rPr lang="de-DE" sz="2400" dirty="0"/>
              <a:t> </a:t>
            </a:r>
            <a:r>
              <a:rPr lang="de-DE" sz="2400" dirty="0" err="1"/>
              <a:t>yet</a:t>
            </a:r>
            <a:endParaRPr lang="de-DE" sz="2400" dirty="0"/>
          </a:p>
          <a:p>
            <a:pPr marL="342900" indent="-342900" algn="l">
              <a:lnSpc>
                <a:spcPct val="95000"/>
              </a:lnSpc>
              <a:buFontTx/>
              <a:buChar char="-"/>
            </a:pPr>
            <a:r>
              <a:rPr lang="de-DE" sz="2400" dirty="0"/>
              <a:t>	→ Independent </a:t>
            </a:r>
            <a:r>
              <a:rPr lang="de-DE" sz="2400" dirty="0" err="1"/>
              <a:t>from</a:t>
            </a:r>
            <a:r>
              <a:rPr lang="de-DE" sz="2400" dirty="0"/>
              <a:t> PSI-2 </a:t>
            </a:r>
            <a:r>
              <a:rPr lang="de-DE" sz="2400" dirty="0" err="1"/>
              <a:t>machine</a:t>
            </a:r>
            <a:r>
              <a:rPr lang="de-DE" sz="2400" dirty="0"/>
              <a:t> </a:t>
            </a:r>
            <a:r>
              <a:rPr lang="de-DE" sz="2400" dirty="0" err="1"/>
              <a:t>availability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35203828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0</TotalTime>
  <Words>243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Jülich</vt:lpstr>
      <vt:lpstr>SP X.1: Atomic and molecular processes in attached/detached plasma and sheath   D004: VUV OES results H/H2    D005: Conceptional design LIF for H/H2 measurements in PSI-2 ready   </vt:lpstr>
      <vt:lpstr>FZJ Deliverables 1 / 2 : VUV OES results H/H2   </vt:lpstr>
      <vt:lpstr>FZJ Deliverables 2 / 2 : Conceptional design LIF for H/H2 measurements in PSI-2 ready   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and chemical composition of  W7-X OP1.2b HMII TM2hb_A008</dc:title>
  <dc:creator>Marcin Rasinski</dc:creator>
  <cp:lastModifiedBy>Hennie van der Meiden</cp:lastModifiedBy>
  <cp:revision>172</cp:revision>
  <dcterms:created xsi:type="dcterms:W3CDTF">2019-07-23T13:54:55Z</dcterms:created>
  <dcterms:modified xsi:type="dcterms:W3CDTF">2021-07-08T10:28:46Z</dcterms:modified>
</cp:coreProperties>
</file>