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93" r:id="rId3"/>
    <p:sldId id="319" r:id="rId4"/>
    <p:sldId id="332" r:id="rId5"/>
    <p:sldId id="331" r:id="rId6"/>
    <p:sldId id="329" r:id="rId7"/>
    <p:sldId id="327" r:id="rId8"/>
  </p:sldIdLst>
  <p:sldSz cx="9144000" cy="5143500" type="screen16x9"/>
  <p:notesSz cx="6799263" cy="9929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 userDrawn="1">
          <p15:clr>
            <a:srgbClr val="A4A3A4"/>
          </p15:clr>
        </p15:guide>
        <p15:guide id="2" pos="214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3E3E3"/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91" autoAdjust="0"/>
    <p:restoredTop sz="95400" autoAdjust="0"/>
  </p:normalViewPr>
  <p:slideViewPr>
    <p:cSldViewPr showGuides="1">
      <p:cViewPr varScale="1">
        <p:scale>
          <a:sx n="85" d="100"/>
          <a:sy n="85" d="100"/>
        </p:scale>
        <p:origin x="672" y="6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44" d="100"/>
          <a:sy n="44" d="100"/>
        </p:scale>
        <p:origin x="2740" y="36"/>
      </p:cViewPr>
      <p:guideLst>
        <p:guide orient="horz" pos="3128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6491"/>
          </a:xfrm>
          <a:prstGeom prst="rect">
            <a:avLst/>
          </a:prstGeom>
        </p:spPr>
        <p:txBody>
          <a:bodyPr vert="horz" lIns="95591" tIns="47796" rIns="95591" bIns="47796" rtlCol="0"/>
          <a:lstStyle>
            <a:lvl1pPr algn="l">
              <a:defRPr sz="1300"/>
            </a:lvl1pPr>
          </a:lstStyle>
          <a:p>
            <a:endParaRPr lang="en-GB" dirty="0">
              <a:latin typeface="Arial" panose="020B0604020202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1343" y="0"/>
            <a:ext cx="2946347" cy="496491"/>
          </a:xfrm>
          <a:prstGeom prst="rect">
            <a:avLst/>
          </a:prstGeom>
        </p:spPr>
        <p:txBody>
          <a:bodyPr vert="horz" lIns="95591" tIns="47796" rIns="95591" bIns="47796" rtlCol="0"/>
          <a:lstStyle>
            <a:lvl1pPr algn="r">
              <a:defRPr sz="1300"/>
            </a:lvl1pPr>
          </a:lstStyle>
          <a:p>
            <a:fld id="{15B2C45A-E869-45FE-B529-AF49C0F3C669}" type="datetimeFigureOut">
              <a:rPr lang="en-GB" smtClean="0">
                <a:latin typeface="Arial" panose="020B0604020202020204" pitchFamily="34" charset="0"/>
              </a:rPr>
              <a:pPr/>
              <a:t>15/07/2021</a:t>
            </a:fld>
            <a:endParaRPr lang="en-GB" dirty="0">
              <a:latin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1599"/>
            <a:ext cx="2946347" cy="496491"/>
          </a:xfrm>
          <a:prstGeom prst="rect">
            <a:avLst/>
          </a:prstGeom>
        </p:spPr>
        <p:txBody>
          <a:bodyPr vert="horz" lIns="95591" tIns="47796" rIns="95591" bIns="47796" rtlCol="0" anchor="b"/>
          <a:lstStyle>
            <a:lvl1pPr algn="l">
              <a:defRPr sz="1300"/>
            </a:lvl1pPr>
          </a:lstStyle>
          <a:p>
            <a:endParaRPr lang="en-GB" dirty="0">
              <a:latin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1343" y="9431599"/>
            <a:ext cx="2946347" cy="496491"/>
          </a:xfrm>
          <a:prstGeom prst="rect">
            <a:avLst/>
          </a:prstGeom>
        </p:spPr>
        <p:txBody>
          <a:bodyPr vert="horz" lIns="95591" tIns="47796" rIns="95591" bIns="47796" rtlCol="0" anchor="b"/>
          <a:lstStyle>
            <a:lvl1pPr algn="r">
              <a:defRPr sz="1300"/>
            </a:lvl1pPr>
          </a:lstStyle>
          <a:p>
            <a:fld id="{A1166760-0E69-430F-A97F-08802152DB5E}" type="slidenum">
              <a:rPr lang="en-GB" smtClean="0">
                <a:latin typeface="Arial" panose="020B0604020202020204" pitchFamily="34" charset="0"/>
              </a:rPr>
              <a:pPr/>
              <a:t>‹#›</a:t>
            </a:fld>
            <a:endParaRPr lang="en-GB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36496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6491"/>
          </a:xfrm>
          <a:prstGeom prst="rect">
            <a:avLst/>
          </a:prstGeom>
        </p:spPr>
        <p:txBody>
          <a:bodyPr vert="horz" lIns="95591" tIns="47796" rIns="95591" bIns="47796" rtlCol="0"/>
          <a:lstStyle>
            <a:lvl1pPr algn="l">
              <a:defRPr sz="1300"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1343" y="0"/>
            <a:ext cx="2946347" cy="496491"/>
          </a:xfrm>
          <a:prstGeom prst="rect">
            <a:avLst/>
          </a:prstGeom>
        </p:spPr>
        <p:txBody>
          <a:bodyPr vert="horz" lIns="95591" tIns="47796" rIns="95591" bIns="47796" rtlCol="0"/>
          <a:lstStyle>
            <a:lvl1pPr algn="r">
              <a:defRPr sz="1300">
                <a:latin typeface="Arial" panose="020B0604020202020204" pitchFamily="34" charset="0"/>
              </a:defRPr>
            </a:lvl1pPr>
          </a:lstStyle>
          <a:p>
            <a:fld id="{F93E6C17-F35F-4654-8DE9-B693AC206066}" type="datetimeFigureOut">
              <a:rPr lang="en-GB" smtClean="0"/>
              <a:pPr/>
              <a:t>15/07/2021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6125"/>
            <a:ext cx="6615113" cy="37226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91" tIns="47796" rIns="95591" bIns="47796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927" y="4716661"/>
            <a:ext cx="5439410" cy="4468416"/>
          </a:xfrm>
          <a:prstGeom prst="rect">
            <a:avLst/>
          </a:prstGeom>
        </p:spPr>
        <p:txBody>
          <a:bodyPr vert="horz" lIns="95591" tIns="47796" rIns="95591" bIns="47796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1599"/>
            <a:ext cx="2946347" cy="496491"/>
          </a:xfrm>
          <a:prstGeom prst="rect">
            <a:avLst/>
          </a:prstGeom>
        </p:spPr>
        <p:txBody>
          <a:bodyPr vert="horz" lIns="95591" tIns="47796" rIns="95591" bIns="47796" rtlCol="0" anchor="b"/>
          <a:lstStyle>
            <a:lvl1pPr algn="l">
              <a:defRPr sz="1300"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1343" y="9431599"/>
            <a:ext cx="2946347" cy="496491"/>
          </a:xfrm>
          <a:prstGeom prst="rect">
            <a:avLst/>
          </a:prstGeom>
        </p:spPr>
        <p:txBody>
          <a:bodyPr vert="horz" lIns="95591" tIns="47796" rIns="95591" bIns="47796" rtlCol="0" anchor="b"/>
          <a:lstStyle>
            <a:lvl1pPr algn="r">
              <a:defRPr sz="1300">
                <a:latin typeface="Arial" panose="020B0604020202020204" pitchFamily="34" charset="0"/>
              </a:defRPr>
            </a:lvl1pPr>
          </a:lstStyle>
          <a:p>
            <a:fld id="{49027E0A-1465-4A40-B1D5-9126D49509F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133482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err="1"/>
              <a:t>Facilties</a:t>
            </a:r>
            <a:r>
              <a:rPr lang="de-DE" dirty="0"/>
              <a:t>:</a:t>
            </a:r>
            <a:r>
              <a:rPr lang="de-DE" baseline="0" dirty="0"/>
              <a:t> JUST GIVE </a:t>
            </a:r>
            <a:r>
              <a:rPr lang="de-DE" baseline="0" dirty="0" err="1"/>
              <a:t>the</a:t>
            </a:r>
            <a:r>
              <a:rPr lang="de-DE" baseline="0" dirty="0"/>
              <a:t> integral </a:t>
            </a:r>
            <a:r>
              <a:rPr lang="de-DE" baseline="0" dirty="0" err="1"/>
              <a:t>numbers</a:t>
            </a:r>
            <a:r>
              <a:rPr lang="de-DE" baseline="0" dirty="0"/>
              <a:t> </a:t>
            </a:r>
            <a:r>
              <a:rPr lang="de-DE" baseline="0" dirty="0" err="1"/>
              <a:t>for</a:t>
            </a:r>
            <a:r>
              <a:rPr lang="de-DE" baseline="0" dirty="0"/>
              <a:t> </a:t>
            </a:r>
            <a:r>
              <a:rPr lang="de-DE" baseline="0" dirty="0" err="1"/>
              <a:t>the</a:t>
            </a:r>
            <a:r>
              <a:rPr lang="de-DE" baseline="0" dirty="0"/>
              <a:t> </a:t>
            </a:r>
            <a:r>
              <a:rPr lang="de-DE" baseline="0" dirty="0" err="1"/>
              <a:t>groups</a:t>
            </a:r>
            <a:endParaRPr lang="de-DE" baseline="0" dirty="0"/>
          </a:p>
          <a:p>
            <a:r>
              <a:rPr lang="de-DE" baseline="0" dirty="0"/>
              <a:t>PD: Plasma </a:t>
            </a:r>
            <a:r>
              <a:rPr lang="de-DE" baseline="0" dirty="0" err="1"/>
              <a:t>devices</a:t>
            </a:r>
            <a:r>
              <a:rPr lang="de-DE" baseline="0" dirty="0"/>
              <a:t> (MAGNUM, PSI-2, UPP, TOMAS, </a:t>
            </a:r>
            <a:r>
              <a:rPr lang="de-DE" baseline="0" dirty="0" err="1"/>
              <a:t>GyM</a:t>
            </a:r>
            <a:r>
              <a:rPr lang="de-DE" baseline="0" dirty="0"/>
              <a:t>) </a:t>
            </a:r>
          </a:p>
          <a:p>
            <a:r>
              <a:rPr lang="de-DE" baseline="0" dirty="0"/>
              <a:t>HHF: JUDITH, GLADIS, QSPA, OLMAT</a:t>
            </a:r>
          </a:p>
          <a:p>
            <a:r>
              <a:rPr lang="de-DE" baseline="0" dirty="0"/>
              <a:t>Analysis </a:t>
            </a:r>
            <a:r>
              <a:rPr lang="de-DE" baseline="0" dirty="0" err="1"/>
              <a:t>station</a:t>
            </a:r>
            <a:r>
              <a:rPr lang="de-DE" baseline="0" dirty="0"/>
              <a:t>: Ion beam</a:t>
            </a:r>
          </a:p>
          <a:p>
            <a:r>
              <a:rPr lang="de-DE" baseline="0" dirty="0" err="1"/>
              <a:t>If</a:t>
            </a:r>
            <a:r>
              <a:rPr lang="de-DE" baseline="0" dirty="0"/>
              <a:t> </a:t>
            </a:r>
            <a:r>
              <a:rPr lang="de-DE" baseline="0" dirty="0" err="1"/>
              <a:t>Facilties</a:t>
            </a:r>
            <a:r>
              <a:rPr lang="de-DE" baseline="0" dirty="0"/>
              <a:t>, </a:t>
            </a:r>
            <a:r>
              <a:rPr lang="de-DE" baseline="0" dirty="0" err="1"/>
              <a:t>Modelling</a:t>
            </a:r>
            <a:r>
              <a:rPr lang="de-DE" baseline="0" dirty="0"/>
              <a:t>, Link not </a:t>
            </a:r>
            <a:r>
              <a:rPr lang="de-DE" baseline="0" dirty="0" err="1"/>
              <a:t>applicable</a:t>
            </a:r>
            <a:r>
              <a:rPr lang="de-DE" baseline="0" dirty="0"/>
              <a:t>, </a:t>
            </a:r>
            <a:r>
              <a:rPr lang="de-DE" baseline="0" dirty="0" err="1"/>
              <a:t>remove</a:t>
            </a:r>
            <a:r>
              <a:rPr lang="de-DE" baseline="0" dirty="0"/>
              <a:t> </a:t>
            </a:r>
            <a:r>
              <a:rPr lang="de-DE" baseline="0" dirty="0" err="1"/>
              <a:t>the</a:t>
            </a:r>
            <a:r>
              <a:rPr lang="de-DE" baseline="0" dirty="0"/>
              <a:t> </a:t>
            </a:r>
            <a:r>
              <a:rPr lang="de-DE" baseline="0" dirty="0" err="1"/>
              <a:t>lines</a:t>
            </a:r>
            <a:r>
              <a:rPr lang="de-DE" baseline="0" dirty="0"/>
              <a:t>. I </a:t>
            </a:r>
            <a:r>
              <a:rPr lang="de-DE" baseline="0" dirty="0" err="1"/>
              <a:t>assume</a:t>
            </a:r>
            <a:r>
              <a:rPr lang="de-DE" baseline="0" dirty="0"/>
              <a:t> </a:t>
            </a:r>
            <a:r>
              <a:rPr lang="de-DE" baseline="0" dirty="0" err="1"/>
              <a:t>that</a:t>
            </a:r>
            <a:r>
              <a:rPr lang="de-DE" baseline="0" dirty="0"/>
              <a:t> </a:t>
            </a:r>
            <a:r>
              <a:rPr lang="de-DE" baseline="0" dirty="0" err="1"/>
              <a:t>it</a:t>
            </a:r>
            <a:r>
              <a:rPr lang="de-DE" baseline="0" dirty="0"/>
              <a:t> </a:t>
            </a:r>
            <a:r>
              <a:rPr lang="de-DE" baseline="0" dirty="0" err="1"/>
              <a:t>is</a:t>
            </a:r>
            <a:r>
              <a:rPr lang="de-DE" baseline="0" dirty="0"/>
              <a:t> EITHER EXPERIMENT </a:t>
            </a:r>
            <a:r>
              <a:rPr lang="de-DE" baseline="0" dirty="0" err="1"/>
              <a:t>or</a:t>
            </a:r>
            <a:r>
              <a:rPr lang="de-DE" baseline="0" dirty="0"/>
              <a:t> MODELLING, </a:t>
            </a:r>
            <a:r>
              <a:rPr lang="de-DE" baseline="0" dirty="0" err="1"/>
              <a:t>thus</a:t>
            </a:r>
            <a:r>
              <a:rPr lang="de-DE" baseline="0" dirty="0"/>
              <a:t> 1 </a:t>
            </a:r>
            <a:r>
              <a:rPr lang="de-DE" baseline="0" dirty="0" err="1"/>
              <a:t>more</a:t>
            </a:r>
            <a:r>
              <a:rPr lang="de-DE" baseline="0" dirty="0"/>
              <a:t> </a:t>
            </a:r>
            <a:r>
              <a:rPr lang="de-DE" baseline="0" dirty="0" err="1"/>
              <a:t>line</a:t>
            </a:r>
            <a:r>
              <a:rPr lang="de-DE" baseline="0" dirty="0"/>
              <a:t> </a:t>
            </a:r>
            <a:r>
              <a:rPr lang="de-DE" baseline="0" dirty="0" err="1"/>
              <a:t>for</a:t>
            </a:r>
            <a:r>
              <a:rPr lang="de-DE" baseline="0" dirty="0"/>
              <a:t> TASKS </a:t>
            </a:r>
            <a:r>
              <a:rPr lang="de-DE" baseline="0" dirty="0" err="1"/>
              <a:t>or</a:t>
            </a:r>
            <a:r>
              <a:rPr lang="de-DE" baseline="0" dirty="0"/>
              <a:t> </a:t>
            </a:r>
            <a:r>
              <a:rPr lang="de-DE" baseline="0" dirty="0" err="1"/>
              <a:t>Deliveables</a:t>
            </a:r>
            <a:r>
              <a:rPr lang="de-DE" baseline="0" dirty="0"/>
              <a:t>.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027E0A-1465-4A40-B1D5-9126D49509FC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91315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err="1"/>
              <a:t>Facilties</a:t>
            </a:r>
            <a:r>
              <a:rPr lang="de-DE" dirty="0"/>
              <a:t>:</a:t>
            </a:r>
            <a:r>
              <a:rPr lang="de-DE" baseline="0" dirty="0"/>
              <a:t> JUST GIVE </a:t>
            </a:r>
            <a:r>
              <a:rPr lang="de-DE" baseline="0" dirty="0" err="1"/>
              <a:t>the</a:t>
            </a:r>
            <a:r>
              <a:rPr lang="de-DE" baseline="0" dirty="0"/>
              <a:t> integral </a:t>
            </a:r>
            <a:r>
              <a:rPr lang="de-DE" baseline="0" dirty="0" err="1"/>
              <a:t>numbers</a:t>
            </a:r>
            <a:r>
              <a:rPr lang="de-DE" baseline="0" dirty="0"/>
              <a:t> </a:t>
            </a:r>
            <a:r>
              <a:rPr lang="de-DE" baseline="0" dirty="0" err="1"/>
              <a:t>for</a:t>
            </a:r>
            <a:r>
              <a:rPr lang="de-DE" baseline="0" dirty="0"/>
              <a:t> </a:t>
            </a:r>
            <a:r>
              <a:rPr lang="de-DE" baseline="0" dirty="0" err="1"/>
              <a:t>the</a:t>
            </a:r>
            <a:r>
              <a:rPr lang="de-DE" baseline="0" dirty="0"/>
              <a:t> </a:t>
            </a:r>
            <a:r>
              <a:rPr lang="de-DE" baseline="0" dirty="0" err="1"/>
              <a:t>groups</a:t>
            </a:r>
            <a:endParaRPr lang="de-DE" baseline="0" dirty="0"/>
          </a:p>
          <a:p>
            <a:r>
              <a:rPr lang="de-DE" baseline="0" dirty="0"/>
              <a:t>PD: Plasma </a:t>
            </a:r>
            <a:r>
              <a:rPr lang="de-DE" baseline="0" dirty="0" err="1"/>
              <a:t>devices</a:t>
            </a:r>
            <a:r>
              <a:rPr lang="de-DE" baseline="0" dirty="0"/>
              <a:t> (MAGNUM, PSI-2, UPP, TOMAS, </a:t>
            </a:r>
            <a:r>
              <a:rPr lang="de-DE" baseline="0" dirty="0" err="1"/>
              <a:t>GyM</a:t>
            </a:r>
            <a:r>
              <a:rPr lang="de-DE" baseline="0" dirty="0"/>
              <a:t>) </a:t>
            </a:r>
          </a:p>
          <a:p>
            <a:r>
              <a:rPr lang="de-DE" baseline="0" dirty="0"/>
              <a:t>HHF: JUDITH, GLADIS, QSPA, OLMAT</a:t>
            </a:r>
          </a:p>
          <a:p>
            <a:r>
              <a:rPr lang="de-DE" baseline="0" dirty="0"/>
              <a:t>Analysis </a:t>
            </a:r>
            <a:r>
              <a:rPr lang="de-DE" baseline="0" dirty="0" err="1"/>
              <a:t>station</a:t>
            </a:r>
            <a:r>
              <a:rPr lang="de-DE" baseline="0" dirty="0"/>
              <a:t>: Ion beam</a:t>
            </a:r>
          </a:p>
          <a:p>
            <a:r>
              <a:rPr lang="de-DE" baseline="0" dirty="0" err="1"/>
              <a:t>If</a:t>
            </a:r>
            <a:r>
              <a:rPr lang="de-DE" baseline="0" dirty="0"/>
              <a:t> </a:t>
            </a:r>
            <a:r>
              <a:rPr lang="de-DE" baseline="0" dirty="0" err="1"/>
              <a:t>Facilties</a:t>
            </a:r>
            <a:r>
              <a:rPr lang="de-DE" baseline="0" dirty="0"/>
              <a:t>, </a:t>
            </a:r>
            <a:r>
              <a:rPr lang="de-DE" baseline="0" dirty="0" err="1"/>
              <a:t>Modelling</a:t>
            </a:r>
            <a:r>
              <a:rPr lang="de-DE" baseline="0" dirty="0"/>
              <a:t>, Link not </a:t>
            </a:r>
            <a:r>
              <a:rPr lang="de-DE" baseline="0" dirty="0" err="1"/>
              <a:t>applicable</a:t>
            </a:r>
            <a:r>
              <a:rPr lang="de-DE" baseline="0" dirty="0"/>
              <a:t>, </a:t>
            </a:r>
            <a:r>
              <a:rPr lang="de-DE" baseline="0" dirty="0" err="1"/>
              <a:t>remove</a:t>
            </a:r>
            <a:r>
              <a:rPr lang="de-DE" baseline="0" dirty="0"/>
              <a:t> </a:t>
            </a:r>
            <a:r>
              <a:rPr lang="de-DE" baseline="0" dirty="0" err="1"/>
              <a:t>the</a:t>
            </a:r>
            <a:r>
              <a:rPr lang="de-DE" baseline="0" dirty="0"/>
              <a:t> </a:t>
            </a:r>
            <a:r>
              <a:rPr lang="de-DE" baseline="0" dirty="0" err="1"/>
              <a:t>lines</a:t>
            </a:r>
            <a:r>
              <a:rPr lang="de-DE" baseline="0" dirty="0"/>
              <a:t>. I </a:t>
            </a:r>
            <a:r>
              <a:rPr lang="de-DE" baseline="0" dirty="0" err="1"/>
              <a:t>assume</a:t>
            </a:r>
            <a:r>
              <a:rPr lang="de-DE" baseline="0" dirty="0"/>
              <a:t> </a:t>
            </a:r>
            <a:r>
              <a:rPr lang="de-DE" baseline="0" dirty="0" err="1"/>
              <a:t>that</a:t>
            </a:r>
            <a:r>
              <a:rPr lang="de-DE" baseline="0" dirty="0"/>
              <a:t> </a:t>
            </a:r>
            <a:r>
              <a:rPr lang="de-DE" baseline="0" dirty="0" err="1"/>
              <a:t>it</a:t>
            </a:r>
            <a:r>
              <a:rPr lang="de-DE" baseline="0" dirty="0"/>
              <a:t> </a:t>
            </a:r>
            <a:r>
              <a:rPr lang="de-DE" baseline="0" dirty="0" err="1"/>
              <a:t>is</a:t>
            </a:r>
            <a:r>
              <a:rPr lang="de-DE" baseline="0" dirty="0"/>
              <a:t> EITHER EXPERIMENT </a:t>
            </a:r>
            <a:r>
              <a:rPr lang="de-DE" baseline="0" dirty="0" err="1"/>
              <a:t>or</a:t>
            </a:r>
            <a:r>
              <a:rPr lang="de-DE" baseline="0" dirty="0"/>
              <a:t> MODELLING, </a:t>
            </a:r>
            <a:r>
              <a:rPr lang="de-DE" baseline="0" dirty="0" err="1"/>
              <a:t>thus</a:t>
            </a:r>
            <a:r>
              <a:rPr lang="de-DE" baseline="0" dirty="0"/>
              <a:t> 1 </a:t>
            </a:r>
            <a:r>
              <a:rPr lang="de-DE" baseline="0" dirty="0" err="1"/>
              <a:t>more</a:t>
            </a:r>
            <a:r>
              <a:rPr lang="de-DE" baseline="0" dirty="0"/>
              <a:t> </a:t>
            </a:r>
            <a:r>
              <a:rPr lang="de-DE" baseline="0" dirty="0" err="1"/>
              <a:t>line</a:t>
            </a:r>
            <a:r>
              <a:rPr lang="de-DE" baseline="0" dirty="0"/>
              <a:t> </a:t>
            </a:r>
            <a:r>
              <a:rPr lang="de-DE" baseline="0" dirty="0" err="1"/>
              <a:t>for</a:t>
            </a:r>
            <a:r>
              <a:rPr lang="de-DE" baseline="0" dirty="0"/>
              <a:t> TASKS </a:t>
            </a:r>
            <a:r>
              <a:rPr lang="de-DE" baseline="0" dirty="0" err="1"/>
              <a:t>or</a:t>
            </a:r>
            <a:r>
              <a:rPr lang="de-DE" baseline="0" dirty="0"/>
              <a:t> </a:t>
            </a:r>
            <a:r>
              <a:rPr lang="de-DE" baseline="0" dirty="0" err="1"/>
              <a:t>Deliveables</a:t>
            </a:r>
            <a:r>
              <a:rPr lang="de-DE" baseline="0" dirty="0"/>
              <a:t>.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027E0A-1465-4A40-B1D5-9126D49509FC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713736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err="1"/>
              <a:t>Facilties</a:t>
            </a:r>
            <a:r>
              <a:rPr lang="de-DE" dirty="0"/>
              <a:t>:</a:t>
            </a:r>
            <a:r>
              <a:rPr lang="de-DE" baseline="0" dirty="0"/>
              <a:t> JUST GIVE </a:t>
            </a:r>
            <a:r>
              <a:rPr lang="de-DE" baseline="0" dirty="0" err="1"/>
              <a:t>the</a:t>
            </a:r>
            <a:r>
              <a:rPr lang="de-DE" baseline="0" dirty="0"/>
              <a:t> integral </a:t>
            </a:r>
            <a:r>
              <a:rPr lang="de-DE" baseline="0" dirty="0" err="1"/>
              <a:t>numbers</a:t>
            </a:r>
            <a:r>
              <a:rPr lang="de-DE" baseline="0" dirty="0"/>
              <a:t> </a:t>
            </a:r>
            <a:r>
              <a:rPr lang="de-DE" baseline="0" dirty="0" err="1"/>
              <a:t>for</a:t>
            </a:r>
            <a:r>
              <a:rPr lang="de-DE" baseline="0" dirty="0"/>
              <a:t> </a:t>
            </a:r>
            <a:r>
              <a:rPr lang="de-DE" baseline="0" dirty="0" err="1"/>
              <a:t>the</a:t>
            </a:r>
            <a:r>
              <a:rPr lang="de-DE" baseline="0" dirty="0"/>
              <a:t> </a:t>
            </a:r>
            <a:r>
              <a:rPr lang="de-DE" baseline="0" dirty="0" err="1"/>
              <a:t>groups</a:t>
            </a:r>
            <a:endParaRPr lang="de-DE" baseline="0" dirty="0"/>
          </a:p>
          <a:p>
            <a:r>
              <a:rPr lang="de-DE" baseline="0" dirty="0"/>
              <a:t>PD: Plasma </a:t>
            </a:r>
            <a:r>
              <a:rPr lang="de-DE" baseline="0" dirty="0" err="1"/>
              <a:t>devices</a:t>
            </a:r>
            <a:r>
              <a:rPr lang="de-DE" baseline="0" dirty="0"/>
              <a:t> (MAGNUM, PSI-2, UPP, TOMAS, </a:t>
            </a:r>
            <a:r>
              <a:rPr lang="de-DE" baseline="0" dirty="0" err="1"/>
              <a:t>GyM</a:t>
            </a:r>
            <a:r>
              <a:rPr lang="de-DE" baseline="0" dirty="0"/>
              <a:t>) </a:t>
            </a:r>
          </a:p>
          <a:p>
            <a:r>
              <a:rPr lang="de-DE" baseline="0" dirty="0"/>
              <a:t>HHF: JUDITH, GLADIS, QSPA, OLMAT</a:t>
            </a:r>
          </a:p>
          <a:p>
            <a:r>
              <a:rPr lang="de-DE" baseline="0" dirty="0"/>
              <a:t>Analysis </a:t>
            </a:r>
            <a:r>
              <a:rPr lang="de-DE" baseline="0" dirty="0" err="1"/>
              <a:t>station</a:t>
            </a:r>
            <a:r>
              <a:rPr lang="de-DE" baseline="0" dirty="0"/>
              <a:t>: Ion beam</a:t>
            </a:r>
          </a:p>
          <a:p>
            <a:r>
              <a:rPr lang="de-DE" baseline="0" dirty="0" err="1"/>
              <a:t>If</a:t>
            </a:r>
            <a:r>
              <a:rPr lang="de-DE" baseline="0" dirty="0"/>
              <a:t> </a:t>
            </a:r>
            <a:r>
              <a:rPr lang="de-DE" baseline="0" dirty="0" err="1"/>
              <a:t>Facilties</a:t>
            </a:r>
            <a:r>
              <a:rPr lang="de-DE" baseline="0" dirty="0"/>
              <a:t>, </a:t>
            </a:r>
            <a:r>
              <a:rPr lang="de-DE" baseline="0" dirty="0" err="1"/>
              <a:t>Modelling</a:t>
            </a:r>
            <a:r>
              <a:rPr lang="de-DE" baseline="0" dirty="0"/>
              <a:t>, Link not </a:t>
            </a:r>
            <a:r>
              <a:rPr lang="de-DE" baseline="0" dirty="0" err="1"/>
              <a:t>applicable</a:t>
            </a:r>
            <a:r>
              <a:rPr lang="de-DE" baseline="0" dirty="0"/>
              <a:t>, </a:t>
            </a:r>
            <a:r>
              <a:rPr lang="de-DE" baseline="0" dirty="0" err="1"/>
              <a:t>remove</a:t>
            </a:r>
            <a:r>
              <a:rPr lang="de-DE" baseline="0" dirty="0"/>
              <a:t> </a:t>
            </a:r>
            <a:r>
              <a:rPr lang="de-DE" baseline="0" dirty="0" err="1"/>
              <a:t>the</a:t>
            </a:r>
            <a:r>
              <a:rPr lang="de-DE" baseline="0" dirty="0"/>
              <a:t> </a:t>
            </a:r>
            <a:r>
              <a:rPr lang="de-DE" baseline="0" dirty="0" err="1"/>
              <a:t>lines</a:t>
            </a:r>
            <a:r>
              <a:rPr lang="de-DE" baseline="0" dirty="0"/>
              <a:t>. I </a:t>
            </a:r>
            <a:r>
              <a:rPr lang="de-DE" baseline="0" dirty="0" err="1"/>
              <a:t>assume</a:t>
            </a:r>
            <a:r>
              <a:rPr lang="de-DE" baseline="0" dirty="0"/>
              <a:t> </a:t>
            </a:r>
            <a:r>
              <a:rPr lang="de-DE" baseline="0" dirty="0" err="1"/>
              <a:t>that</a:t>
            </a:r>
            <a:r>
              <a:rPr lang="de-DE" baseline="0" dirty="0"/>
              <a:t> </a:t>
            </a:r>
            <a:r>
              <a:rPr lang="de-DE" baseline="0" dirty="0" err="1"/>
              <a:t>it</a:t>
            </a:r>
            <a:r>
              <a:rPr lang="de-DE" baseline="0" dirty="0"/>
              <a:t> </a:t>
            </a:r>
            <a:r>
              <a:rPr lang="de-DE" baseline="0" dirty="0" err="1"/>
              <a:t>is</a:t>
            </a:r>
            <a:r>
              <a:rPr lang="de-DE" baseline="0" dirty="0"/>
              <a:t> EITHER EXPERIMENT </a:t>
            </a:r>
            <a:r>
              <a:rPr lang="de-DE" baseline="0" dirty="0" err="1"/>
              <a:t>or</a:t>
            </a:r>
            <a:r>
              <a:rPr lang="de-DE" baseline="0" dirty="0"/>
              <a:t> MODELLING, </a:t>
            </a:r>
            <a:r>
              <a:rPr lang="de-DE" baseline="0" dirty="0" err="1"/>
              <a:t>thus</a:t>
            </a:r>
            <a:r>
              <a:rPr lang="de-DE" baseline="0" dirty="0"/>
              <a:t> 1 </a:t>
            </a:r>
            <a:r>
              <a:rPr lang="de-DE" baseline="0" dirty="0" err="1"/>
              <a:t>more</a:t>
            </a:r>
            <a:r>
              <a:rPr lang="de-DE" baseline="0" dirty="0"/>
              <a:t> </a:t>
            </a:r>
            <a:r>
              <a:rPr lang="de-DE" baseline="0" dirty="0" err="1"/>
              <a:t>line</a:t>
            </a:r>
            <a:r>
              <a:rPr lang="de-DE" baseline="0" dirty="0"/>
              <a:t> </a:t>
            </a:r>
            <a:r>
              <a:rPr lang="de-DE" baseline="0" dirty="0" err="1"/>
              <a:t>for</a:t>
            </a:r>
            <a:r>
              <a:rPr lang="de-DE" baseline="0" dirty="0"/>
              <a:t> TASKS </a:t>
            </a:r>
            <a:r>
              <a:rPr lang="de-DE" baseline="0" dirty="0" err="1"/>
              <a:t>or</a:t>
            </a:r>
            <a:r>
              <a:rPr lang="de-DE" baseline="0" dirty="0"/>
              <a:t> </a:t>
            </a:r>
            <a:r>
              <a:rPr lang="de-DE" baseline="0" dirty="0" err="1"/>
              <a:t>Deliveables</a:t>
            </a:r>
            <a:r>
              <a:rPr lang="de-DE" baseline="0" dirty="0"/>
              <a:t>.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027E0A-1465-4A40-B1D5-9126D49509FC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584573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err="1"/>
              <a:t>Facilties</a:t>
            </a:r>
            <a:r>
              <a:rPr lang="de-DE" dirty="0"/>
              <a:t>:</a:t>
            </a:r>
            <a:r>
              <a:rPr lang="de-DE" baseline="0" dirty="0"/>
              <a:t> JUST GIVE </a:t>
            </a:r>
            <a:r>
              <a:rPr lang="de-DE" baseline="0" dirty="0" err="1"/>
              <a:t>the</a:t>
            </a:r>
            <a:r>
              <a:rPr lang="de-DE" baseline="0" dirty="0"/>
              <a:t> integral </a:t>
            </a:r>
            <a:r>
              <a:rPr lang="de-DE" baseline="0" dirty="0" err="1"/>
              <a:t>numbers</a:t>
            </a:r>
            <a:r>
              <a:rPr lang="de-DE" baseline="0" dirty="0"/>
              <a:t> </a:t>
            </a:r>
            <a:r>
              <a:rPr lang="de-DE" baseline="0" dirty="0" err="1"/>
              <a:t>for</a:t>
            </a:r>
            <a:r>
              <a:rPr lang="de-DE" baseline="0" dirty="0"/>
              <a:t> </a:t>
            </a:r>
            <a:r>
              <a:rPr lang="de-DE" baseline="0" dirty="0" err="1"/>
              <a:t>the</a:t>
            </a:r>
            <a:r>
              <a:rPr lang="de-DE" baseline="0" dirty="0"/>
              <a:t> </a:t>
            </a:r>
            <a:r>
              <a:rPr lang="de-DE" baseline="0" dirty="0" err="1"/>
              <a:t>groups</a:t>
            </a:r>
            <a:endParaRPr lang="de-DE" baseline="0" dirty="0"/>
          </a:p>
          <a:p>
            <a:r>
              <a:rPr lang="de-DE" baseline="0" dirty="0"/>
              <a:t>PD: Plasma </a:t>
            </a:r>
            <a:r>
              <a:rPr lang="de-DE" baseline="0" dirty="0" err="1"/>
              <a:t>devices</a:t>
            </a:r>
            <a:r>
              <a:rPr lang="de-DE" baseline="0" dirty="0"/>
              <a:t> (MAGNUM, PSI-2, UPP, TOMAS, </a:t>
            </a:r>
            <a:r>
              <a:rPr lang="de-DE" baseline="0" dirty="0" err="1"/>
              <a:t>GyM</a:t>
            </a:r>
            <a:r>
              <a:rPr lang="de-DE" baseline="0" dirty="0"/>
              <a:t>) </a:t>
            </a:r>
          </a:p>
          <a:p>
            <a:r>
              <a:rPr lang="de-DE" baseline="0" dirty="0"/>
              <a:t>HHF: JUDITH, GLADIS, QSPA, OLMAT</a:t>
            </a:r>
          </a:p>
          <a:p>
            <a:r>
              <a:rPr lang="de-DE" baseline="0" dirty="0"/>
              <a:t>Analysis </a:t>
            </a:r>
            <a:r>
              <a:rPr lang="de-DE" baseline="0" dirty="0" err="1"/>
              <a:t>station</a:t>
            </a:r>
            <a:r>
              <a:rPr lang="de-DE" baseline="0" dirty="0"/>
              <a:t>: Ion beam</a:t>
            </a:r>
          </a:p>
          <a:p>
            <a:r>
              <a:rPr lang="de-DE" baseline="0" dirty="0" err="1"/>
              <a:t>If</a:t>
            </a:r>
            <a:r>
              <a:rPr lang="de-DE" baseline="0" dirty="0"/>
              <a:t> </a:t>
            </a:r>
            <a:r>
              <a:rPr lang="de-DE" baseline="0" dirty="0" err="1"/>
              <a:t>Facilties</a:t>
            </a:r>
            <a:r>
              <a:rPr lang="de-DE" baseline="0" dirty="0"/>
              <a:t>, </a:t>
            </a:r>
            <a:r>
              <a:rPr lang="de-DE" baseline="0" dirty="0" err="1"/>
              <a:t>Modelling</a:t>
            </a:r>
            <a:r>
              <a:rPr lang="de-DE" baseline="0" dirty="0"/>
              <a:t>, Link not </a:t>
            </a:r>
            <a:r>
              <a:rPr lang="de-DE" baseline="0" dirty="0" err="1"/>
              <a:t>applicable</a:t>
            </a:r>
            <a:r>
              <a:rPr lang="de-DE" baseline="0" dirty="0"/>
              <a:t>, </a:t>
            </a:r>
            <a:r>
              <a:rPr lang="de-DE" baseline="0" dirty="0" err="1"/>
              <a:t>remove</a:t>
            </a:r>
            <a:r>
              <a:rPr lang="de-DE" baseline="0" dirty="0"/>
              <a:t> </a:t>
            </a:r>
            <a:r>
              <a:rPr lang="de-DE" baseline="0" dirty="0" err="1"/>
              <a:t>the</a:t>
            </a:r>
            <a:r>
              <a:rPr lang="de-DE" baseline="0" dirty="0"/>
              <a:t> </a:t>
            </a:r>
            <a:r>
              <a:rPr lang="de-DE" baseline="0" dirty="0" err="1"/>
              <a:t>lines</a:t>
            </a:r>
            <a:r>
              <a:rPr lang="de-DE" baseline="0" dirty="0"/>
              <a:t>. I </a:t>
            </a:r>
            <a:r>
              <a:rPr lang="de-DE" baseline="0" dirty="0" err="1"/>
              <a:t>assume</a:t>
            </a:r>
            <a:r>
              <a:rPr lang="de-DE" baseline="0" dirty="0"/>
              <a:t> </a:t>
            </a:r>
            <a:r>
              <a:rPr lang="de-DE" baseline="0" dirty="0" err="1"/>
              <a:t>that</a:t>
            </a:r>
            <a:r>
              <a:rPr lang="de-DE" baseline="0" dirty="0"/>
              <a:t> </a:t>
            </a:r>
            <a:r>
              <a:rPr lang="de-DE" baseline="0" dirty="0" err="1"/>
              <a:t>it</a:t>
            </a:r>
            <a:r>
              <a:rPr lang="de-DE" baseline="0" dirty="0"/>
              <a:t> </a:t>
            </a:r>
            <a:r>
              <a:rPr lang="de-DE" baseline="0" dirty="0" err="1"/>
              <a:t>is</a:t>
            </a:r>
            <a:r>
              <a:rPr lang="de-DE" baseline="0" dirty="0"/>
              <a:t> EITHER EXPERIMENT </a:t>
            </a:r>
            <a:r>
              <a:rPr lang="de-DE" baseline="0" dirty="0" err="1"/>
              <a:t>or</a:t>
            </a:r>
            <a:r>
              <a:rPr lang="de-DE" baseline="0" dirty="0"/>
              <a:t> MODELLING, </a:t>
            </a:r>
            <a:r>
              <a:rPr lang="de-DE" baseline="0" dirty="0" err="1"/>
              <a:t>thus</a:t>
            </a:r>
            <a:r>
              <a:rPr lang="de-DE" baseline="0" dirty="0"/>
              <a:t> 1 </a:t>
            </a:r>
            <a:r>
              <a:rPr lang="de-DE" baseline="0" dirty="0" err="1"/>
              <a:t>more</a:t>
            </a:r>
            <a:r>
              <a:rPr lang="de-DE" baseline="0" dirty="0"/>
              <a:t> </a:t>
            </a:r>
            <a:r>
              <a:rPr lang="de-DE" baseline="0" dirty="0" err="1"/>
              <a:t>line</a:t>
            </a:r>
            <a:r>
              <a:rPr lang="de-DE" baseline="0" dirty="0"/>
              <a:t> </a:t>
            </a:r>
            <a:r>
              <a:rPr lang="de-DE" baseline="0" dirty="0" err="1"/>
              <a:t>for</a:t>
            </a:r>
            <a:r>
              <a:rPr lang="de-DE" baseline="0" dirty="0"/>
              <a:t> TASKS </a:t>
            </a:r>
            <a:r>
              <a:rPr lang="de-DE" baseline="0" dirty="0" err="1"/>
              <a:t>or</a:t>
            </a:r>
            <a:r>
              <a:rPr lang="de-DE" baseline="0" dirty="0"/>
              <a:t> </a:t>
            </a:r>
            <a:r>
              <a:rPr lang="de-DE" baseline="0" dirty="0" err="1"/>
              <a:t>Deliveables</a:t>
            </a:r>
            <a:r>
              <a:rPr lang="de-DE" baseline="0" dirty="0"/>
              <a:t>.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027E0A-1465-4A40-B1D5-9126D49509FC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719393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95536" y="1761660"/>
            <a:ext cx="8496944" cy="972108"/>
          </a:xfrm>
        </p:spPr>
        <p:txBody>
          <a:bodyPr>
            <a:noAutofit/>
          </a:bodyPr>
          <a:lstStyle>
            <a:lvl1pPr algn="l">
              <a:defRPr sz="3500" b="1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Presentation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95536" y="3219822"/>
            <a:ext cx="4392488" cy="324036"/>
          </a:xfrm>
        </p:spPr>
        <p:txBody>
          <a:bodyPr>
            <a:normAutofit/>
          </a:bodyPr>
          <a:lstStyle>
            <a:lvl1pPr marL="0" indent="0" algn="l">
              <a:buNone/>
              <a:defRPr sz="2200" b="1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Name </a:t>
            </a:r>
            <a:r>
              <a:rPr lang="en-US"/>
              <a:t>of presenter</a:t>
            </a:r>
            <a:endParaRPr lang="en-US" dirty="0"/>
          </a:p>
        </p:txBody>
      </p:sp>
      <p:sp>
        <p:nvSpPr>
          <p:cNvPr id="5" name="AutoShape 2" descr="https://idw-online.de/pages/de/institutionlogo921"/>
          <p:cNvSpPr>
            <a:spLocks noChangeAspect="1" noChangeArrowheads="1"/>
          </p:cNvSpPr>
          <p:nvPr userDrawn="1"/>
        </p:nvSpPr>
        <p:spPr bwMode="auto">
          <a:xfrm>
            <a:off x="155576" y="-342900"/>
            <a:ext cx="1076325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" name="Picture Placeholder 10"/>
          <p:cNvSpPr>
            <a:spLocks noGrp="1"/>
          </p:cNvSpPr>
          <p:nvPr>
            <p:ph type="pic" sz="quarter" idx="10" hasCustomPrompt="1"/>
          </p:nvPr>
        </p:nvSpPr>
        <p:spPr>
          <a:xfrm>
            <a:off x="395537" y="4268763"/>
            <a:ext cx="1295375" cy="679252"/>
          </a:xfrm>
        </p:spPr>
        <p:txBody>
          <a:bodyPr>
            <a:normAutofit/>
          </a:bodyPr>
          <a:lstStyle>
            <a:lvl1pPr marL="0" indent="0" algn="ctr">
              <a:buFontTx/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Logo of presenter</a:t>
            </a:r>
            <a:endParaRPr lang="en-GB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5724129" y="4245936"/>
            <a:ext cx="3168352" cy="70207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grpSp>
        <p:nvGrpSpPr>
          <p:cNvPr id="9" name="Group 8"/>
          <p:cNvGrpSpPr/>
          <p:nvPr userDrawn="1"/>
        </p:nvGrpSpPr>
        <p:grpSpPr>
          <a:xfrm>
            <a:off x="18230283" y="30189672"/>
            <a:ext cx="9924896" cy="1336231"/>
            <a:chOff x="18230283" y="40396912"/>
            <a:chExt cx="9924896" cy="1781641"/>
          </a:xfrm>
        </p:grpSpPr>
        <p:sp>
          <p:nvSpPr>
            <p:cNvPr id="10" name="Rectangle 9"/>
            <p:cNvSpPr/>
            <p:nvPr userDrawn="1"/>
          </p:nvSpPr>
          <p:spPr bwMode="auto">
            <a:xfrm>
              <a:off x="18230283" y="40400268"/>
              <a:ext cx="2575295" cy="177828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171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13" name="Picture 12" descr="EuropeanFlag-stars.eps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01564" y="40396912"/>
              <a:ext cx="9353615" cy="1781641"/>
            </a:xfrm>
            <a:prstGeom prst="rect">
              <a:avLst/>
            </a:prstGeom>
          </p:spPr>
        </p:pic>
      </p:grpSp>
      <p:grpSp>
        <p:nvGrpSpPr>
          <p:cNvPr id="14" name="Group 13"/>
          <p:cNvGrpSpPr/>
          <p:nvPr userDrawn="1"/>
        </p:nvGrpSpPr>
        <p:grpSpPr>
          <a:xfrm>
            <a:off x="18382683" y="30303972"/>
            <a:ext cx="9924896" cy="1336231"/>
            <a:chOff x="18230283" y="40396912"/>
            <a:chExt cx="9924896" cy="1781641"/>
          </a:xfrm>
        </p:grpSpPr>
        <p:sp>
          <p:nvSpPr>
            <p:cNvPr id="15" name="Rectangle 14"/>
            <p:cNvSpPr/>
            <p:nvPr userDrawn="1"/>
          </p:nvSpPr>
          <p:spPr bwMode="auto">
            <a:xfrm>
              <a:off x="18230283" y="40400268"/>
              <a:ext cx="2575295" cy="177828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171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16" name="Picture 15" descr="EuropeanFlag-stars.eps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01564" y="40396912"/>
              <a:ext cx="9353615" cy="1781641"/>
            </a:xfrm>
            <a:prstGeom prst="rect">
              <a:avLst/>
            </a:prstGeom>
          </p:spPr>
        </p:pic>
      </p:grpSp>
      <p:grpSp>
        <p:nvGrpSpPr>
          <p:cNvPr id="17" name="Group 16"/>
          <p:cNvGrpSpPr/>
          <p:nvPr userDrawn="1"/>
        </p:nvGrpSpPr>
        <p:grpSpPr>
          <a:xfrm>
            <a:off x="18535083" y="30418272"/>
            <a:ext cx="9924896" cy="1336231"/>
            <a:chOff x="18230283" y="40396912"/>
            <a:chExt cx="9924896" cy="1781641"/>
          </a:xfrm>
        </p:grpSpPr>
        <p:sp>
          <p:nvSpPr>
            <p:cNvPr id="18" name="Rectangle 17"/>
            <p:cNvSpPr/>
            <p:nvPr userDrawn="1"/>
          </p:nvSpPr>
          <p:spPr bwMode="auto">
            <a:xfrm>
              <a:off x="18230283" y="40400268"/>
              <a:ext cx="2575295" cy="177828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171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19" name="Picture 18" descr="EuropeanFlag-stars.eps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01564" y="40396912"/>
              <a:ext cx="9353615" cy="1781641"/>
            </a:xfrm>
            <a:prstGeom prst="rect">
              <a:avLst/>
            </a:prstGeom>
          </p:spPr>
        </p:pic>
      </p:grpSp>
      <p:grpSp>
        <p:nvGrpSpPr>
          <p:cNvPr id="20" name="Group 19"/>
          <p:cNvGrpSpPr/>
          <p:nvPr userDrawn="1"/>
        </p:nvGrpSpPr>
        <p:grpSpPr>
          <a:xfrm>
            <a:off x="18687483" y="30532572"/>
            <a:ext cx="9924896" cy="1336231"/>
            <a:chOff x="18230283" y="40396912"/>
            <a:chExt cx="9924896" cy="1781641"/>
          </a:xfrm>
        </p:grpSpPr>
        <p:sp>
          <p:nvSpPr>
            <p:cNvPr id="21" name="Rectangle 20"/>
            <p:cNvSpPr/>
            <p:nvPr userDrawn="1"/>
          </p:nvSpPr>
          <p:spPr bwMode="auto">
            <a:xfrm>
              <a:off x="18230283" y="40400268"/>
              <a:ext cx="2575295" cy="177828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171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22" name="Picture 21" descr="EuropeanFlag-stars.eps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01564" y="40396912"/>
              <a:ext cx="9353615" cy="1781641"/>
            </a:xfrm>
            <a:prstGeom prst="rect">
              <a:avLst/>
            </a:prstGeom>
          </p:spPr>
        </p:pic>
      </p:grpSp>
      <p:pic>
        <p:nvPicPr>
          <p:cNvPr id="24" name="Bild 7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27348"/>
          <a:stretch/>
        </p:blipFill>
        <p:spPr>
          <a:xfrm>
            <a:off x="0" y="0"/>
            <a:ext cx="9144000" cy="4176000"/>
          </a:xfrm>
          <a:prstGeom prst="rect">
            <a:avLst/>
          </a:prstGeom>
        </p:spPr>
      </p:pic>
      <p:pic>
        <p:nvPicPr>
          <p:cNvPr id="25" name="Bild 13" descr="EU_und_Text.jp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6096" y="4320000"/>
            <a:ext cx="3456384" cy="6492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42950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514350"/>
          </a:xfrm>
          <a:prstGeom prst="rect">
            <a:avLst/>
          </a:prstGeom>
          <a:solidFill>
            <a:srgbClr val="E3E3E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noFill/>
              </a:ln>
              <a:effectLst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1609" y="82253"/>
            <a:ext cx="7543800" cy="342900"/>
          </a:xfrm>
        </p:spPr>
        <p:txBody>
          <a:bodyPr>
            <a:noAutofit/>
          </a:bodyPr>
          <a:lstStyle>
            <a:lvl1pPr algn="l">
              <a:lnSpc>
                <a:spcPts val="3200"/>
              </a:lnSpc>
              <a:defRPr sz="28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/>
              <a:t>Titelmasterformat durch Klicken bearbeiten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54135"/>
            <a:ext cx="8229600" cy="3672408"/>
          </a:xfrm>
        </p:spPr>
        <p:txBody>
          <a:bodyPr/>
          <a:lstStyle>
            <a:lvl1pPr marL="342900" indent="-342900">
              <a:buFont typeface="Wingdings" panose="05000000000000000000" pitchFamily="2" charset="2"/>
              <a:buChar char="§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Wingdings" panose="05000000000000000000" pitchFamily="2" charset="2"/>
              <a:buChar char="§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Wingdings" panose="05000000000000000000" pitchFamily="2" charset="2"/>
              <a:buChar char="§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e-DE" dirty="0"/>
              <a:t>Formatvorlagen des Textmasters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67544" y="4908928"/>
            <a:ext cx="8240228" cy="201104"/>
          </a:xfrm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r"/>
            <a:r>
              <a:rPr lang="en-GB" dirty="0"/>
              <a:t>Hennie van der Meiden | Kick-of meeting WP SP X PWIE  | Zoom | xx.xx.2021 | Page </a:t>
            </a:r>
            <a:fld id="{6A6D9FA1-99C7-4910-8E32-B85D378B0060}" type="slidenum">
              <a:rPr lang="en-GB" smtClean="0"/>
              <a:pPr algn="r"/>
              <a:t>‹#›</a:t>
            </a:fld>
            <a:endParaRPr lang="en-GB" dirty="0"/>
          </a:p>
        </p:txBody>
      </p:sp>
      <p:pic>
        <p:nvPicPr>
          <p:cNvPr id="7" name="Picture 6" descr="EurofusionDisc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6416" y="70180"/>
            <a:ext cx="367958" cy="373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6975160"/>
      </p:ext>
    </p:extLst>
  </p:cSld>
  <p:clrMapOvr>
    <a:masterClrMapping/>
  </p:clrMapOvr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AEB1851A-CFBC-47C7-80F8-04FF84B1759D}" type="datetimeFigureOut">
              <a:rPr lang="en-GB" smtClean="0"/>
              <a:pPr/>
              <a:t>15/07/2021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90800" y="4767263"/>
            <a:ext cx="65532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r>
              <a:rPr lang="en-GB" dirty="0"/>
              <a:t>Hennie van der Meiden | Kick-of meeting WP SP X PWIE  | Zoom | xx.xx.2021 | Page </a:t>
            </a:r>
            <a:fld id="{6A6D9FA1-99C7-4910-8E32-B85D378B0060}" type="slidenum">
              <a:rPr lang="en-GB" smtClean="0"/>
              <a:pPr/>
              <a:t>‹#›</a:t>
            </a:fld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86642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7.png"/><Relationship Id="rId5" Type="http://schemas.openxmlformats.org/officeDocument/2006/relationships/oleObject" Target="../embeddings/oleObject1.bin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png"/><Relationship Id="rId5" Type="http://schemas.openxmlformats.org/officeDocument/2006/relationships/oleObject" Target="../embeddings/oleObject1.bin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1923678"/>
            <a:ext cx="8496944" cy="972108"/>
          </a:xfrm>
        </p:spPr>
        <p:txBody>
          <a:bodyPr/>
          <a:lstStyle/>
          <a:p>
            <a:r>
              <a:rPr lang="en-US" sz="3200" dirty="0"/>
              <a:t>Kick-off meeting SP X2</a:t>
            </a:r>
            <a:br>
              <a:rPr lang="en-US" sz="3200" dirty="0"/>
            </a:br>
            <a:r>
              <a:rPr lang="en-US" sz="2400" dirty="0"/>
              <a:t>Optimization of laser-based surface analysis diagnostics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536" y="3301242"/>
            <a:ext cx="5400600" cy="926692"/>
          </a:xfrm>
        </p:spPr>
        <p:txBody>
          <a:bodyPr>
            <a:normAutofit/>
          </a:bodyPr>
          <a:lstStyle/>
          <a:p>
            <a:r>
              <a:rPr lang="en-US" dirty="0"/>
              <a:t>Hennie van der Meiden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F77E81A-314F-40D3-B070-ABE80C2E5AA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4323355"/>
            <a:ext cx="2471352" cy="6246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74029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WP PWIE </a:t>
            </a:r>
            <a:r>
              <a:rPr lang="de-DE" dirty="0" err="1"/>
              <a:t>Structure</a:t>
            </a:r>
            <a:r>
              <a:rPr lang="de-DE" dirty="0"/>
              <a:t> 2021/2022</a:t>
            </a:r>
          </a:p>
        </p:txBody>
      </p:sp>
      <p:pic>
        <p:nvPicPr>
          <p:cNvPr id="5" name="Grafik 4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96"/>
          <a:stretch/>
        </p:blipFill>
        <p:spPr bwMode="auto">
          <a:xfrm>
            <a:off x="539552" y="495316"/>
            <a:ext cx="7920880" cy="4648184"/>
          </a:xfrm>
          <a:prstGeom prst="rect">
            <a:avLst/>
          </a:prstGeom>
          <a:noFill/>
        </p:spPr>
      </p:pic>
      <p:sp>
        <p:nvSpPr>
          <p:cNvPr id="3" name="Textfeld 2"/>
          <p:cNvSpPr txBox="1"/>
          <p:nvPr/>
        </p:nvSpPr>
        <p:spPr>
          <a:xfrm>
            <a:off x="6948264" y="587464"/>
            <a:ext cx="11521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/>
              <a:t>DPL </a:t>
            </a:r>
            <a:r>
              <a:rPr lang="de-DE" sz="1000" dirty="0" err="1"/>
              <a:t>for</a:t>
            </a:r>
            <a:r>
              <a:rPr lang="de-DE" sz="1000" dirty="0"/>
              <a:t> ADC:  Giuseppe Calabro</a:t>
            </a:r>
          </a:p>
        </p:txBody>
      </p:sp>
      <p:sp>
        <p:nvSpPr>
          <p:cNvPr id="4" name="Rechteck 3"/>
          <p:cNvSpPr/>
          <p:nvPr/>
        </p:nvSpPr>
        <p:spPr>
          <a:xfrm>
            <a:off x="179512" y="2771640"/>
            <a:ext cx="1440160" cy="235572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Textfeld 5"/>
          <p:cNvSpPr txBox="1"/>
          <p:nvPr/>
        </p:nvSpPr>
        <p:spPr>
          <a:xfrm>
            <a:off x="251520" y="4155926"/>
            <a:ext cx="13681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 err="1"/>
              <a:t>Coordination</a:t>
            </a:r>
            <a:r>
              <a:rPr lang="de-DE" sz="1000" dirty="0"/>
              <a:t> Officer in FSD: David </a:t>
            </a:r>
            <a:r>
              <a:rPr lang="de-DE" sz="1000" dirty="0" err="1"/>
              <a:t>Douai</a:t>
            </a:r>
            <a:r>
              <a:rPr lang="de-DE" sz="1000" dirty="0"/>
              <a:t> </a:t>
            </a:r>
          </a:p>
        </p:txBody>
      </p:sp>
      <p:sp>
        <p:nvSpPr>
          <p:cNvPr id="7" name="Rechteck 6"/>
          <p:cNvSpPr/>
          <p:nvPr/>
        </p:nvSpPr>
        <p:spPr>
          <a:xfrm>
            <a:off x="5292080" y="1203598"/>
            <a:ext cx="864096" cy="338437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Textfeld 8"/>
          <p:cNvSpPr txBox="1"/>
          <p:nvPr/>
        </p:nvSpPr>
        <p:spPr>
          <a:xfrm>
            <a:off x="5351967" y="4588737"/>
            <a:ext cx="10801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>
                <a:solidFill>
                  <a:srgbClr val="FF0000"/>
                </a:solidFill>
              </a:rPr>
              <a:t>Not in 2021</a:t>
            </a:r>
          </a:p>
        </p:txBody>
      </p:sp>
    </p:spTree>
    <p:extLst>
      <p:ext uri="{BB962C8B-B14F-4D97-AF65-F5344CB8AC3E}">
        <p14:creationId xmlns:p14="http://schemas.microsoft.com/office/powerpoint/2010/main" val="2885796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-61610" y="82253"/>
            <a:ext cx="8450033" cy="342900"/>
          </a:xfrm>
        </p:spPr>
        <p:txBody>
          <a:bodyPr/>
          <a:lstStyle/>
          <a:p>
            <a:r>
              <a:rPr lang="de-DE" sz="2000" dirty="0"/>
              <a:t>SP X.2: </a:t>
            </a:r>
            <a:r>
              <a:rPr lang="en-GB" sz="2000" dirty="0"/>
              <a:t>Optimization of laser-based surface analysis diagnostics</a:t>
            </a:r>
            <a:endParaRPr lang="de-DE" sz="2000" i="1" dirty="0"/>
          </a:p>
        </p:txBody>
      </p:sp>
      <p:sp>
        <p:nvSpPr>
          <p:cNvPr id="8" name="Textfeld 7"/>
          <p:cNvSpPr txBox="1"/>
          <p:nvPr/>
        </p:nvSpPr>
        <p:spPr>
          <a:xfrm>
            <a:off x="3275856" y="1445911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dirty="0"/>
          </a:p>
        </p:txBody>
      </p:sp>
      <p:sp>
        <p:nvSpPr>
          <p:cNvPr id="9" name="Textfeld 8"/>
          <p:cNvSpPr txBox="1"/>
          <p:nvPr/>
        </p:nvSpPr>
        <p:spPr>
          <a:xfrm>
            <a:off x="66727" y="843558"/>
            <a:ext cx="5945433" cy="3405676"/>
          </a:xfrm>
          <a:prstGeom prst="rect">
            <a:avLst/>
          </a:prstGeom>
          <a:solidFill>
            <a:srgbClr val="E3E3E3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13000"/>
              </a:lnSpc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Where do we stand with LIBS development?</a:t>
            </a:r>
          </a:p>
          <a:p>
            <a:pPr marL="214313" indent="-214313">
              <a:lnSpc>
                <a:spcPct val="113000"/>
              </a:lnSpc>
              <a:buFont typeface="Wingdings" panose="05000000000000000000" pitchFamily="2" charset="2"/>
              <a:buChar char="§"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D-retention monitoring, with CF-LIBS is accurate up to 100 mbar air. </a:t>
            </a:r>
          </a:p>
          <a:p>
            <a:pPr>
              <a:lnSpc>
                <a:spcPct val="113000"/>
              </a:lnSpc>
            </a:pPr>
            <a:endParaRPr lang="en-US" sz="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14313" indent="-214313">
              <a:lnSpc>
                <a:spcPct val="113000"/>
              </a:lnSpc>
              <a:buFont typeface="Wingdings" panose="05000000000000000000" pitchFamily="2" charset="2"/>
              <a:buChar char="§"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&gt;100 mbar: line distinguishability is difficult.    </a:t>
            </a:r>
            <a:b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- Better adjustment of detection delay (gate </a:t>
            </a:r>
            <a:b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 window) is beneficial</a:t>
            </a:r>
          </a:p>
          <a:p>
            <a:pPr>
              <a:lnSpc>
                <a:spcPct val="113000"/>
              </a:lnSpc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  - DP-LIBS shows good potential for improving line </a:t>
            </a:r>
            <a:b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    distinguishability: validation for CF-LIBS required</a:t>
            </a:r>
          </a:p>
          <a:p>
            <a:pPr>
              <a:lnSpc>
                <a:spcPct val="113000"/>
              </a:lnSpc>
            </a:pPr>
            <a:endParaRPr lang="en-US" sz="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14313" indent="-214313">
              <a:lnSpc>
                <a:spcPct val="113000"/>
              </a:lnSpc>
              <a:buFont typeface="Wingdings" panose="05000000000000000000" pitchFamily="2" charset="2"/>
              <a:buChar char="§"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The dependence of ablation depth on retention and surface roughness needs more research.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46DF81B0-743D-432C-AFDB-36114D80A754}"/>
              </a:ext>
            </a:extLst>
          </p:cNvPr>
          <p:cNvGrpSpPr/>
          <p:nvPr/>
        </p:nvGrpSpPr>
        <p:grpSpPr>
          <a:xfrm>
            <a:off x="6031531" y="1445911"/>
            <a:ext cx="3220989" cy="1845919"/>
            <a:chOff x="5364088" y="1331452"/>
            <a:chExt cx="3813393" cy="2493362"/>
          </a:xfrm>
        </p:grpSpPr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072482FC-5C8F-4A48-B844-32B6E2E7015F}"/>
                </a:ext>
              </a:extLst>
            </p:cNvPr>
            <p:cNvGrpSpPr/>
            <p:nvPr/>
          </p:nvGrpSpPr>
          <p:grpSpPr>
            <a:xfrm>
              <a:off x="5364088" y="1331452"/>
              <a:ext cx="3680148" cy="2493362"/>
              <a:chOff x="5364088" y="1331452"/>
              <a:chExt cx="3680148" cy="2493362"/>
            </a:xfrm>
          </p:grpSpPr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177E206A-1402-4BA6-8A67-99F2DD13DB53}"/>
                  </a:ext>
                </a:extLst>
              </p:cNvPr>
              <p:cNvSpPr txBox="1"/>
              <p:nvPr/>
            </p:nvSpPr>
            <p:spPr>
              <a:xfrm>
                <a:off x="8388423" y="3426457"/>
                <a:ext cx="65581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i-FI" dirty="0">
                    <a:solidFill>
                      <a:schemeClr val="bg1"/>
                    </a:solidFill>
                  </a:rPr>
                  <a:t>AUG</a:t>
                </a:r>
              </a:p>
            </p:txBody>
          </p:sp>
          <p:pic>
            <p:nvPicPr>
              <p:cNvPr id="15" name="Picture 14">
                <a:extLst>
                  <a:ext uri="{FF2B5EF4-FFF2-40B4-BE49-F238E27FC236}">
                    <a16:creationId xmlns:a16="http://schemas.microsoft.com/office/drawing/2014/main" id="{99798586-C63F-48E8-8869-5863B1CF9BB6}"/>
                  </a:ext>
                </a:extLst>
              </p:cNvPr>
              <p:cNvPicPr/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364088" y="1331452"/>
                <a:ext cx="3528675" cy="2493362"/>
              </a:xfrm>
              <a:prstGeom prst="rect">
                <a:avLst/>
              </a:prstGeom>
            </p:spPr>
          </p:pic>
          <p:graphicFrame>
            <p:nvGraphicFramePr>
              <p:cNvPr id="6" name="Object 5">
                <a:extLst>
                  <a:ext uri="{FF2B5EF4-FFF2-40B4-BE49-F238E27FC236}">
                    <a16:creationId xmlns:a16="http://schemas.microsoft.com/office/drawing/2014/main" id="{9FEB40BB-6761-4059-A6DD-0B476B65D1D8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4123574300"/>
                  </p:ext>
                </p:extLst>
              </p:nvPr>
            </p:nvGraphicFramePr>
            <p:xfrm>
              <a:off x="6586097" y="1966337"/>
              <a:ext cx="2187002" cy="1551553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150" name="Bitmap Image" r:id="rId5" imgW="5990476" imgH="4238095" progId="Paint.Picture">
                      <p:embed/>
                    </p:oleObj>
                  </mc:Choice>
                  <mc:Fallback>
                    <p:oleObj name="Bitmap Image" r:id="rId5" imgW="5990476" imgH="4238095" progId="Paint.Picture">
                      <p:embed/>
                      <p:pic>
                        <p:nvPicPr>
                          <p:cNvPr id="6" name="Object 5">
                            <a:extLst>
                              <a:ext uri="{FF2B5EF4-FFF2-40B4-BE49-F238E27FC236}">
                                <a16:creationId xmlns:a16="http://schemas.microsoft.com/office/drawing/2014/main" id="{9FEB40BB-6761-4059-A6DD-0B476B65D1D8}"/>
                              </a:ext>
                            </a:extLst>
                          </p:cNvPr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6586097" y="1966337"/>
                            <a:ext cx="2187002" cy="1551553"/>
                          </a:xfrm>
                          <a:prstGeom prst="rect">
                            <a:avLst/>
                          </a:prstGeom>
                          <a:noFill/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EAD669E8-FF22-472F-A701-10635EF5382A}"/>
                  </a:ext>
                </a:extLst>
              </p:cNvPr>
              <p:cNvSpPr/>
              <p:nvPr/>
            </p:nvSpPr>
            <p:spPr>
              <a:xfrm>
                <a:off x="8388423" y="3426457"/>
                <a:ext cx="504340" cy="2558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53B19210-3E6D-45C1-B8F2-E824FDBAFE81}"/>
                </a:ext>
              </a:extLst>
            </p:cNvPr>
            <p:cNvSpPr txBox="1"/>
            <p:nvPr/>
          </p:nvSpPr>
          <p:spPr>
            <a:xfrm>
              <a:off x="7007420" y="3481588"/>
              <a:ext cx="217006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i="1" dirty="0"/>
                <a:t>challenge: line separation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977244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-61610" y="82253"/>
            <a:ext cx="8450033" cy="342900"/>
          </a:xfrm>
        </p:spPr>
        <p:txBody>
          <a:bodyPr/>
          <a:lstStyle/>
          <a:p>
            <a:r>
              <a:rPr lang="de-DE" sz="2000" dirty="0"/>
              <a:t>SP X.2: </a:t>
            </a:r>
            <a:r>
              <a:rPr lang="en-GB" sz="2000" dirty="0"/>
              <a:t>Optimization of laser-based surface analysis diagnostics</a:t>
            </a:r>
            <a:endParaRPr lang="de-DE" sz="2000" i="1" dirty="0"/>
          </a:p>
        </p:txBody>
      </p:sp>
      <p:sp>
        <p:nvSpPr>
          <p:cNvPr id="8" name="Textfeld 7"/>
          <p:cNvSpPr txBox="1"/>
          <p:nvPr/>
        </p:nvSpPr>
        <p:spPr>
          <a:xfrm>
            <a:off x="3275856" y="1445911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dirty="0"/>
          </a:p>
        </p:txBody>
      </p:sp>
      <p:sp>
        <p:nvSpPr>
          <p:cNvPr id="9" name="Textfeld 8"/>
          <p:cNvSpPr txBox="1"/>
          <p:nvPr/>
        </p:nvSpPr>
        <p:spPr>
          <a:xfrm>
            <a:off x="14090" y="843558"/>
            <a:ext cx="8662366" cy="1944828"/>
          </a:xfrm>
          <a:prstGeom prst="rect">
            <a:avLst/>
          </a:prstGeom>
          <a:solidFill>
            <a:srgbClr val="E3E3E3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13000"/>
              </a:lnSpc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Announcements</a:t>
            </a:r>
          </a:p>
          <a:p>
            <a:pPr>
              <a:lnSpc>
                <a:spcPct val="113000"/>
              </a:lnSpc>
            </a:pPr>
            <a:endParaRPr lang="en-US" sz="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14313" indent="-214313">
              <a:lnSpc>
                <a:spcPct val="113000"/>
              </a:lnSpc>
              <a:buFont typeface="Wingdings" panose="05000000000000000000" pitchFamily="2" charset="2"/>
              <a:buChar char="§"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RBS/NRA analysis results 2020 Magnum-LIBS campaign expected this week</a:t>
            </a:r>
          </a:p>
          <a:p>
            <a:pPr>
              <a:lnSpc>
                <a:spcPct val="113000"/>
              </a:lnSpc>
            </a:pPr>
            <a:endParaRPr lang="en-US" sz="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14313" indent="-214313">
              <a:lnSpc>
                <a:spcPct val="113000"/>
              </a:lnSpc>
              <a:buFont typeface="Wingdings" panose="05000000000000000000" pitchFamily="2" charset="2"/>
              <a:buChar char="§"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Magnum and PSI-2 operational</a:t>
            </a:r>
          </a:p>
          <a:p>
            <a:pPr>
              <a:lnSpc>
                <a:spcPct val="113000"/>
              </a:lnSpc>
            </a:pPr>
            <a:endParaRPr lang="en-US" sz="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14313" indent="-214313">
              <a:lnSpc>
                <a:spcPct val="113000"/>
              </a:lnSpc>
              <a:buFont typeface="Wingdings" panose="05000000000000000000" pitchFamily="2" charset="2"/>
              <a:buChar char="§"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Overview paper submitted to NF: no news so far</a:t>
            </a:r>
          </a:p>
          <a:p>
            <a:pPr marL="214313" indent="-214313">
              <a:lnSpc>
                <a:spcPct val="113000"/>
              </a:lnSpc>
              <a:buFont typeface="Wingdings" panose="05000000000000000000" pitchFamily="2" charset="2"/>
              <a:buChar char="§"/>
            </a:pP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5648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-61610" y="82253"/>
            <a:ext cx="8450033" cy="342900"/>
          </a:xfrm>
        </p:spPr>
        <p:txBody>
          <a:bodyPr/>
          <a:lstStyle/>
          <a:p>
            <a:r>
              <a:rPr lang="de-DE" sz="2000" dirty="0"/>
              <a:t>SP X.2: </a:t>
            </a:r>
            <a:r>
              <a:rPr lang="en-GB" sz="2000" dirty="0"/>
              <a:t>Optimization of laser-based surface analysis diagnostics</a:t>
            </a:r>
            <a:endParaRPr lang="de-DE" sz="2000" i="1" dirty="0"/>
          </a:p>
        </p:txBody>
      </p:sp>
      <p:sp>
        <p:nvSpPr>
          <p:cNvPr id="8" name="Textfeld 7"/>
          <p:cNvSpPr txBox="1"/>
          <p:nvPr/>
        </p:nvSpPr>
        <p:spPr>
          <a:xfrm>
            <a:off x="3275856" y="1445911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dirty="0"/>
          </a:p>
        </p:txBody>
      </p:sp>
      <p:sp>
        <p:nvSpPr>
          <p:cNvPr id="9" name="Textfeld 8"/>
          <p:cNvSpPr txBox="1"/>
          <p:nvPr/>
        </p:nvSpPr>
        <p:spPr>
          <a:xfrm>
            <a:off x="66727" y="603298"/>
            <a:ext cx="5873425" cy="4344716"/>
          </a:xfrm>
          <a:prstGeom prst="rect">
            <a:avLst/>
          </a:prstGeom>
          <a:solidFill>
            <a:srgbClr val="E3E3E3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13000"/>
              </a:lnSpc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Main tasks for this year 2021:</a:t>
            </a:r>
          </a:p>
          <a:p>
            <a:pPr marL="214313" indent="-214313">
              <a:lnSpc>
                <a:spcPct val="113000"/>
              </a:lnSpc>
              <a:buFont typeface="Wingdings" panose="05000000000000000000" pitchFamily="2" charset="2"/>
              <a:buChar char="§"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Optimized conditions for LIBS in absolute content and depth resolution at pressures up to 1 bar</a:t>
            </a:r>
            <a:b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600" b="1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14313" indent="-214313">
              <a:lnSpc>
                <a:spcPct val="113000"/>
              </a:lnSpc>
              <a:buFont typeface="Wingdings" panose="05000000000000000000" pitchFamily="2" charset="2"/>
              <a:buChar char="§"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Absolute quantification of D and composition in Be-mixed layers (with depth resolution)</a:t>
            </a:r>
          </a:p>
          <a:p>
            <a:pPr>
              <a:lnSpc>
                <a:spcPct val="113000"/>
              </a:lnSpc>
            </a:pPr>
            <a:endParaRPr lang="en-US" sz="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14313" indent="-214313">
              <a:lnSpc>
                <a:spcPct val="113000"/>
              </a:lnSpc>
              <a:buFont typeface="Wingdings" panose="05000000000000000000" pitchFamily="2" charset="2"/>
              <a:buChar char="§"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Influence of T</a:t>
            </a:r>
            <a:r>
              <a:rPr lang="en-US" b="1" baseline="-25000" dirty="0">
                <a:latin typeface="Arial" panose="020B0604020202020204" pitchFamily="34" charset="0"/>
                <a:cs typeface="Arial" panose="020B0604020202020204" pitchFamily="34" charset="0"/>
              </a:rPr>
              <a:t>surface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and impurities on absolute fuel retention and outgassing values</a:t>
            </a:r>
          </a:p>
          <a:p>
            <a:pPr>
              <a:lnSpc>
                <a:spcPct val="113000"/>
              </a:lnSpc>
            </a:pPr>
            <a:endParaRPr lang="en-US" sz="600" b="1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14313" indent="-214313">
              <a:lnSpc>
                <a:spcPct val="113000"/>
              </a:lnSpc>
              <a:buFont typeface="Wingdings" panose="05000000000000000000" pitchFamily="2" charset="2"/>
              <a:buChar char="§"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Influence of retention and surface roughness on depth resolution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 corresponding samples required</a:t>
            </a:r>
          </a:p>
          <a:p>
            <a:pPr>
              <a:lnSpc>
                <a:spcPct val="113000"/>
              </a:lnSpc>
            </a:pPr>
            <a:endParaRPr lang="en-US" sz="600" b="1" dirty="0">
              <a:effectLst/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marL="214313" indent="-214313">
              <a:lnSpc>
                <a:spcPct val="113000"/>
              </a:lnSpc>
              <a:buFont typeface="Wingdings" panose="05000000000000000000" pitchFamily="2" charset="2"/>
              <a:buChar char="§"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Obtain CF-LIBS results for DP-LIBS</a:t>
            </a:r>
            <a:r>
              <a:rPr lang="en-US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</a:p>
          <a:p>
            <a:pPr>
              <a:lnSpc>
                <a:spcPct val="113000"/>
              </a:lnSpc>
            </a:pPr>
            <a:endParaRPr lang="en-US" sz="600" b="1" i="1" dirty="0">
              <a:effectLst/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marL="214313" indent="-214313">
              <a:lnSpc>
                <a:spcPct val="113000"/>
              </a:lnSpc>
              <a:buFont typeface="Wingdings" panose="05000000000000000000" pitchFamily="2" charset="2"/>
              <a:buChar char="§"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Improve analysis (machine learning)</a:t>
            </a:r>
            <a:endParaRPr lang="en-US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7E3C5A8A-1D67-4F95-840D-07CA5AB71223}"/>
              </a:ext>
            </a:extLst>
          </p:cNvPr>
          <p:cNvGrpSpPr/>
          <p:nvPr/>
        </p:nvGrpSpPr>
        <p:grpSpPr>
          <a:xfrm>
            <a:off x="5959523" y="1445911"/>
            <a:ext cx="3220989" cy="1845919"/>
            <a:chOff x="5364088" y="1331452"/>
            <a:chExt cx="3813393" cy="2493362"/>
          </a:xfrm>
        </p:grpSpPr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0E2DD000-BC2F-4110-A144-D9E0BC560669}"/>
                </a:ext>
              </a:extLst>
            </p:cNvPr>
            <p:cNvGrpSpPr/>
            <p:nvPr/>
          </p:nvGrpSpPr>
          <p:grpSpPr>
            <a:xfrm>
              <a:off x="5364088" y="1331452"/>
              <a:ext cx="3680148" cy="2493362"/>
              <a:chOff x="5364088" y="1331452"/>
              <a:chExt cx="3680148" cy="2493362"/>
            </a:xfrm>
          </p:grpSpPr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6ECBBCA6-DB29-4008-8033-54EAC81A36FB}"/>
                  </a:ext>
                </a:extLst>
              </p:cNvPr>
              <p:cNvSpPr txBox="1"/>
              <p:nvPr/>
            </p:nvSpPr>
            <p:spPr>
              <a:xfrm>
                <a:off x="8388423" y="3426457"/>
                <a:ext cx="65581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i-FI" dirty="0">
                    <a:solidFill>
                      <a:schemeClr val="bg1"/>
                    </a:solidFill>
                  </a:rPr>
                  <a:t>AUG</a:t>
                </a:r>
              </a:p>
            </p:txBody>
          </p:sp>
          <p:pic>
            <p:nvPicPr>
              <p:cNvPr id="22" name="Picture 21">
                <a:extLst>
                  <a:ext uri="{FF2B5EF4-FFF2-40B4-BE49-F238E27FC236}">
                    <a16:creationId xmlns:a16="http://schemas.microsoft.com/office/drawing/2014/main" id="{55CA2C9C-6EF0-4CF8-A3B2-E439BBA98658}"/>
                  </a:ext>
                </a:extLst>
              </p:cNvPr>
              <p:cNvPicPr/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364088" y="1331452"/>
                <a:ext cx="3528675" cy="2493362"/>
              </a:xfrm>
              <a:prstGeom prst="rect">
                <a:avLst/>
              </a:prstGeom>
            </p:spPr>
          </p:pic>
          <p:graphicFrame>
            <p:nvGraphicFramePr>
              <p:cNvPr id="23" name="Object 22">
                <a:extLst>
                  <a:ext uri="{FF2B5EF4-FFF2-40B4-BE49-F238E27FC236}">
                    <a16:creationId xmlns:a16="http://schemas.microsoft.com/office/drawing/2014/main" id="{B8F60B9E-EBD5-4CCF-9559-825CBD660E6D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12980619"/>
                  </p:ext>
                </p:extLst>
              </p:nvPr>
            </p:nvGraphicFramePr>
            <p:xfrm>
              <a:off x="6586097" y="1966337"/>
              <a:ext cx="2187002" cy="1551553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5129" name="Bitmap Image" r:id="rId5" imgW="5990476" imgH="4238095" progId="Paint.Picture">
                      <p:embed/>
                    </p:oleObj>
                  </mc:Choice>
                  <mc:Fallback>
                    <p:oleObj name="Bitmap Image" r:id="rId5" imgW="5990476" imgH="4238095" progId="Paint.Picture">
                      <p:embed/>
                      <p:pic>
                        <p:nvPicPr>
                          <p:cNvPr id="6" name="Object 5">
                            <a:extLst>
                              <a:ext uri="{FF2B5EF4-FFF2-40B4-BE49-F238E27FC236}">
                                <a16:creationId xmlns:a16="http://schemas.microsoft.com/office/drawing/2014/main" id="{9FEB40BB-6761-4059-A6DD-0B476B65D1D8}"/>
                              </a:ext>
                            </a:extLst>
                          </p:cNvPr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6586097" y="1966337"/>
                            <a:ext cx="2187002" cy="1551553"/>
                          </a:xfrm>
                          <a:prstGeom prst="rect">
                            <a:avLst/>
                          </a:prstGeom>
                          <a:noFill/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06AA4D86-9458-4D60-B0A5-C87421FCF40A}"/>
                  </a:ext>
                </a:extLst>
              </p:cNvPr>
              <p:cNvSpPr/>
              <p:nvPr/>
            </p:nvSpPr>
            <p:spPr>
              <a:xfrm>
                <a:off x="8388423" y="3426457"/>
                <a:ext cx="504340" cy="2558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D8B0EC6A-3185-4336-9C64-FF2F936B92D8}"/>
                </a:ext>
              </a:extLst>
            </p:cNvPr>
            <p:cNvSpPr txBox="1"/>
            <p:nvPr/>
          </p:nvSpPr>
          <p:spPr>
            <a:xfrm>
              <a:off x="7007420" y="3481588"/>
              <a:ext cx="217006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i="1" dirty="0"/>
                <a:t>challenge: line separation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39258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-61610" y="82253"/>
            <a:ext cx="8450033" cy="342900"/>
          </a:xfrm>
        </p:spPr>
        <p:txBody>
          <a:bodyPr/>
          <a:lstStyle/>
          <a:p>
            <a:r>
              <a:rPr lang="de-DE" sz="2000" dirty="0"/>
              <a:t>SP X.2: Tasks and </a:t>
            </a:r>
            <a:r>
              <a:rPr lang="de-DE" sz="2000" dirty="0" err="1"/>
              <a:t>deliverables</a:t>
            </a:r>
            <a:r>
              <a:rPr lang="de-DE" sz="2000" dirty="0"/>
              <a:t> 2021</a:t>
            </a:r>
            <a:endParaRPr lang="de-DE" sz="2000" i="1" dirty="0"/>
          </a:p>
        </p:txBody>
      </p:sp>
      <p:sp>
        <p:nvSpPr>
          <p:cNvPr id="8" name="Textfeld 7"/>
          <p:cNvSpPr txBox="1"/>
          <p:nvPr/>
        </p:nvSpPr>
        <p:spPr>
          <a:xfrm>
            <a:off x="3275856" y="1445911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dirty="0"/>
          </a:p>
        </p:txBody>
      </p:sp>
      <p:sp>
        <p:nvSpPr>
          <p:cNvPr id="20" name="Textfeld 9">
            <a:extLst>
              <a:ext uri="{FF2B5EF4-FFF2-40B4-BE49-F238E27FC236}">
                <a16:creationId xmlns:a16="http://schemas.microsoft.com/office/drawing/2014/main" id="{85BCEAE2-F1EA-46C8-B5A5-8716CEA2BF1D}"/>
              </a:ext>
            </a:extLst>
          </p:cNvPr>
          <p:cNvSpPr txBox="1"/>
          <p:nvPr/>
        </p:nvSpPr>
        <p:spPr>
          <a:xfrm>
            <a:off x="964" y="526777"/>
            <a:ext cx="9144000" cy="2693045"/>
          </a:xfrm>
          <a:prstGeom prst="rect">
            <a:avLst/>
          </a:prstGeom>
          <a:solidFill>
            <a:srgbClr val="E3E3E3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en-US" sz="1300" dirty="0">
                <a:latin typeface="Arial" panose="020B0604020202020204" pitchFamily="34" charset="0"/>
                <a:cs typeface="Arial" panose="020B0604020202020204" pitchFamily="34" charset="0"/>
              </a:rPr>
              <a:t>Comparison ps vs. ns LIBS regarding absolute composition and D content in reference and ITER-relevant coatings which can include impurities </a:t>
            </a:r>
            <a:r>
              <a:rPr lang="en-GB" sz="1300" dirty="0">
                <a:latin typeface="Arial" panose="020B0604020202020204" pitchFamily="34" charset="0"/>
                <a:cs typeface="Arial" panose="020B0604020202020204" pitchFamily="34" charset="0"/>
              </a:rPr>
              <a:t>(FZJ, CU, UT, ISSPUL, CEA)</a:t>
            </a:r>
            <a:endParaRPr lang="en-US" sz="1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en-GB" sz="1300" dirty="0">
                <a:latin typeface="Arial" panose="020B0604020202020204" pitchFamily="34" charset="0"/>
                <a:cs typeface="Arial" panose="020B0604020202020204" pitchFamily="34" charset="0"/>
              </a:rPr>
              <a:t>Comparison Single </a:t>
            </a:r>
            <a:r>
              <a:rPr lang="en-GB" sz="1300" dirty="0" err="1">
                <a:latin typeface="Arial" panose="020B0604020202020204" pitchFamily="34" charset="0"/>
                <a:cs typeface="Arial" panose="020B0604020202020204" pitchFamily="34" charset="0"/>
              </a:rPr>
              <a:t>Puls</a:t>
            </a:r>
            <a:r>
              <a:rPr lang="en-GB" sz="1300" dirty="0">
                <a:latin typeface="Arial" panose="020B0604020202020204" pitchFamily="34" charset="0"/>
                <a:cs typeface="Arial" panose="020B0604020202020204" pitchFamily="34" charset="0"/>
              </a:rPr>
              <a:t> vs. Double </a:t>
            </a:r>
            <a:r>
              <a:rPr lang="en-GB" sz="1300" dirty="0" err="1">
                <a:latin typeface="Arial" panose="020B0604020202020204" pitchFamily="34" charset="0"/>
                <a:cs typeface="Arial" panose="020B0604020202020204" pitchFamily="34" charset="0"/>
              </a:rPr>
              <a:t>Puls</a:t>
            </a:r>
            <a:r>
              <a:rPr lang="en-GB" sz="1300" dirty="0">
                <a:latin typeface="Arial" panose="020B0604020202020204" pitchFamily="34" charset="0"/>
                <a:cs typeface="Arial" panose="020B0604020202020204" pitchFamily="34" charset="0"/>
              </a:rPr>
              <a:t> LIBS (or alternative LIBS signal enhancement methods)  regarding </a:t>
            </a:r>
            <a:r>
              <a:rPr lang="en-US" sz="1300" dirty="0">
                <a:latin typeface="Arial" panose="020B0604020202020204" pitchFamily="34" charset="0"/>
                <a:cs typeface="Arial" panose="020B0604020202020204" pitchFamily="34" charset="0"/>
              </a:rPr>
              <a:t>absolute material composition and D content in ITER- and DEMO-relevant W including self-damage W and reference coatings. (FZJ, ENEA, CEA)</a:t>
            </a:r>
          </a:p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en-US" sz="1300" dirty="0">
                <a:latin typeface="Arial" panose="020B0604020202020204" pitchFamily="34" charset="0"/>
                <a:cs typeface="Arial" panose="020B0604020202020204" pitchFamily="34" charset="0"/>
              </a:rPr>
              <a:t>(CF-) LIBS (ps, ns SP or DP) on samples from different devices (tokamaks or W-7X) (</a:t>
            </a:r>
            <a:r>
              <a:rPr lang="en-US" sz="1300" dirty="0" err="1">
                <a:latin typeface="Arial" panose="020B0604020202020204" pitchFamily="34" charset="0"/>
                <a:cs typeface="Arial" panose="020B0604020202020204" pitchFamily="34" charset="0"/>
              </a:rPr>
              <a:t>collab</a:t>
            </a:r>
            <a:r>
              <a:rPr lang="en-US" sz="1300" dirty="0">
                <a:latin typeface="Arial" panose="020B0604020202020204" pitchFamily="34" charset="0"/>
                <a:cs typeface="Arial" panose="020B0604020202020204" pitchFamily="34" charset="0"/>
              </a:rPr>
              <a:t>. SP B) (ISSP UL, CU, UT, VTT, FZJ, ENEA)</a:t>
            </a:r>
          </a:p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en-GB" sz="1300" dirty="0">
                <a:latin typeface="Arial" panose="020B0604020202020204" pitchFamily="34" charset="0"/>
                <a:cs typeface="Arial" panose="020B0604020202020204" pitchFamily="34" charset="0"/>
              </a:rPr>
              <a:t>Improve CF LIBS analysis by application of machine learning algorithm (IPPLM)  </a:t>
            </a:r>
            <a:endParaRPr lang="en-US" sz="1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en-US" sz="1300" dirty="0">
                <a:latin typeface="Arial" panose="020B0604020202020204" pitchFamily="34" charset="0"/>
                <a:cs typeface="Arial" panose="020B0604020202020204" pitchFamily="34" charset="0"/>
              </a:rPr>
              <a:t>(CF-)LIBS on Be containing coatings with different type of fuel content (VTT, UT, CU)</a:t>
            </a:r>
          </a:p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en-GB" sz="1300" dirty="0">
                <a:latin typeface="Arial" panose="020B0604020202020204" pitchFamily="34" charset="0"/>
                <a:cs typeface="Arial" panose="020B0604020202020204" pitchFamily="34" charset="0"/>
              </a:rPr>
              <a:t>CF-LIBS on produced reference samples before and after </a:t>
            </a:r>
            <a:r>
              <a:rPr lang="en-GB" sz="1300" i="1" dirty="0">
                <a:latin typeface="Arial" panose="020B0604020202020204" pitchFamily="34" charset="0"/>
                <a:cs typeface="Arial" panose="020B0604020202020204" pitchFamily="34" charset="0"/>
              </a:rPr>
              <a:t>He</a:t>
            </a:r>
            <a:r>
              <a:rPr lang="en-GB" sz="1300" dirty="0">
                <a:latin typeface="Arial" panose="020B0604020202020204" pitchFamily="34" charset="0"/>
                <a:cs typeface="Arial" panose="020B0604020202020204" pitchFamily="34" charset="0"/>
              </a:rPr>
              <a:t> loading (FZJ, CU, UT, ENEA)</a:t>
            </a:r>
            <a:endParaRPr lang="en-US" sz="1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en-US" sz="1300" dirty="0">
                <a:latin typeface="Arial" panose="020B0604020202020204" pitchFamily="34" charset="0"/>
                <a:cs typeface="Arial" panose="020B0604020202020204" pitchFamily="34" charset="0"/>
              </a:rPr>
              <a:t>Investigate erosion/deposition/fuel retention (including He) by </a:t>
            </a:r>
            <a:r>
              <a:rPr lang="en-US" sz="1300" i="1" dirty="0">
                <a:latin typeface="Arial" panose="020B0604020202020204" pitchFamily="34" charset="0"/>
                <a:cs typeface="Arial" panose="020B0604020202020204" pitchFamily="34" charset="0"/>
              </a:rPr>
              <a:t>in situ</a:t>
            </a:r>
            <a:r>
              <a:rPr lang="en-US" sz="1300" dirty="0">
                <a:latin typeface="Arial" panose="020B0604020202020204" pitchFamily="34" charset="0"/>
                <a:cs typeface="Arial" panose="020B0604020202020204" pitchFamily="34" charset="0"/>
              </a:rPr>
              <a:t> (CF)-LIBS and NRA/RBS in MAGNUM, LIBS and LIA-QMS/EDX in PSI-2: outgassing, recycling, and role</a:t>
            </a:r>
            <a:r>
              <a:rPr lang="en-GB" sz="1300" dirty="0">
                <a:latin typeface="Arial" panose="020B0604020202020204" pitchFamily="34" charset="0"/>
                <a:cs typeface="Arial" panose="020B0604020202020204" pitchFamily="34" charset="0"/>
              </a:rPr>
              <a:t> of impurities (O, N), T</a:t>
            </a:r>
            <a:r>
              <a:rPr lang="en-GB" sz="1300" baseline="-25000" dirty="0">
                <a:latin typeface="Arial" panose="020B0604020202020204" pitchFamily="34" charset="0"/>
                <a:cs typeface="Arial" panose="020B0604020202020204" pitchFamily="34" charset="0"/>
              </a:rPr>
              <a:t>surface</a:t>
            </a:r>
            <a:r>
              <a:rPr lang="en-GB" sz="1300" dirty="0">
                <a:latin typeface="Arial" panose="020B0604020202020204" pitchFamily="34" charset="0"/>
                <a:cs typeface="Arial" panose="020B0604020202020204" pitchFamily="34" charset="0"/>
              </a:rPr>
              <a:t>, and implantation energy </a:t>
            </a:r>
            <a:r>
              <a:rPr lang="en-US" sz="1300" dirty="0">
                <a:latin typeface="Arial" panose="020B0604020202020204" pitchFamily="34" charset="0"/>
                <a:cs typeface="Arial" panose="020B0604020202020204" pitchFamily="34" charset="0"/>
              </a:rPr>
              <a:t>(DIFFER, FZJ, UT)</a:t>
            </a:r>
          </a:p>
        </p:txBody>
      </p:sp>
      <p:sp>
        <p:nvSpPr>
          <p:cNvPr id="21" name="Textfeld 9">
            <a:extLst>
              <a:ext uri="{FF2B5EF4-FFF2-40B4-BE49-F238E27FC236}">
                <a16:creationId xmlns:a16="http://schemas.microsoft.com/office/drawing/2014/main" id="{0892B974-1AC3-4A1C-BF43-27C9A053C80E}"/>
              </a:ext>
            </a:extLst>
          </p:cNvPr>
          <p:cNvSpPr txBox="1"/>
          <p:nvPr/>
        </p:nvSpPr>
        <p:spPr>
          <a:xfrm>
            <a:off x="0" y="3199204"/>
            <a:ext cx="9144000" cy="1892826"/>
          </a:xfrm>
          <a:prstGeom prst="rect">
            <a:avLst/>
          </a:prstGeom>
          <a:solidFill>
            <a:srgbClr val="E3E3E3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tabLst>
                <a:tab pos="-914400" algn="l"/>
                <a:tab pos="228600" algn="l"/>
              </a:tabLst>
            </a:pPr>
            <a:r>
              <a:rPr lang="en-US" sz="1300" dirty="0">
                <a:latin typeface="Arial" panose="020B0604020202020204" pitchFamily="34" charset="0"/>
                <a:cs typeface="Arial" panose="020B0604020202020204" pitchFamily="34" charset="0"/>
              </a:rPr>
              <a:t>D1: </a:t>
            </a:r>
            <a:r>
              <a:rPr lang="pl-PL" sz="1300" dirty="0">
                <a:latin typeface="Arial" panose="020B0604020202020204" pitchFamily="34" charset="0"/>
                <a:cs typeface="Arial" panose="020B0604020202020204" pitchFamily="34" charset="0"/>
              </a:rPr>
              <a:t>Comparison of  ps vs. ns LIBS: ab</a:t>
            </a:r>
            <a:r>
              <a:rPr lang="en-US" sz="1300" dirty="0">
                <a:latin typeface="Arial" panose="020B0604020202020204" pitchFamily="34" charset="0"/>
                <a:cs typeface="Arial" panose="020B0604020202020204" pitchFamily="34" charset="0"/>
              </a:rPr>
              <a:t>s.</a:t>
            </a:r>
            <a:r>
              <a:rPr lang="pl-PL" sz="1300" dirty="0">
                <a:latin typeface="Arial" panose="020B0604020202020204" pitchFamily="34" charset="0"/>
                <a:cs typeface="Arial" panose="020B0604020202020204" pitchFamily="34" charset="0"/>
              </a:rPr>
              <a:t> content and composition</a:t>
            </a:r>
            <a:r>
              <a:rPr lang="en-US" sz="1300" dirty="0">
                <a:latin typeface="Arial" panose="020B0604020202020204" pitchFamily="34" charset="0"/>
                <a:cs typeface="Arial" panose="020B0604020202020204" pitchFamily="34" charset="0"/>
              </a:rPr>
              <a:t> (ISSP UL, CU, UT, VTT, FZJ, NEA)</a:t>
            </a:r>
            <a:br>
              <a:rPr lang="en-US" sz="13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300" dirty="0">
                <a:latin typeface="Arial" panose="020B0604020202020204" pitchFamily="34" charset="0"/>
                <a:cs typeface="Arial" panose="020B0604020202020204" pitchFamily="34" charset="0"/>
              </a:rPr>
              <a:t>D2: </a:t>
            </a:r>
            <a:r>
              <a:rPr lang="en-GB" sz="1300" dirty="0">
                <a:latin typeface="Arial" panose="020B0604020202020204" pitchFamily="34" charset="0"/>
                <a:cs typeface="Arial" panose="020B0604020202020204" pitchFamily="34" charset="0"/>
              </a:rPr>
              <a:t>Comparison SP vs. DP LIBS</a:t>
            </a:r>
            <a:r>
              <a:rPr lang="pl-PL" sz="1300" dirty="0">
                <a:latin typeface="Arial" panose="020B0604020202020204" pitchFamily="34" charset="0"/>
                <a:cs typeface="Arial" panose="020B0604020202020204" pitchFamily="34" charset="0"/>
              </a:rPr>
              <a:t>: abs</a:t>
            </a:r>
            <a:r>
              <a:rPr lang="en-US" sz="13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pl-PL" sz="1300" dirty="0">
                <a:latin typeface="Arial" panose="020B0604020202020204" pitchFamily="34" charset="0"/>
                <a:cs typeface="Arial" panose="020B0604020202020204" pitchFamily="34" charset="0"/>
              </a:rPr>
              <a:t> fuel content in W samples and composition</a:t>
            </a:r>
            <a:r>
              <a:rPr lang="en-US" sz="1300" dirty="0">
                <a:latin typeface="Arial" panose="020B0604020202020204" pitchFamily="34" charset="0"/>
                <a:cs typeface="Arial" panose="020B0604020202020204" pitchFamily="34" charset="0"/>
              </a:rPr>
              <a:t> (FZJ, ENEA, CEA)</a:t>
            </a:r>
            <a:br>
              <a:rPr lang="en-US" sz="13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300" dirty="0">
                <a:latin typeface="Arial" panose="020B0604020202020204" pitchFamily="34" charset="0"/>
                <a:cs typeface="Arial" panose="020B0604020202020204" pitchFamily="34" charset="0"/>
              </a:rPr>
              <a:t>D3: </a:t>
            </a:r>
            <a:r>
              <a:rPr lang="pl-PL" sz="1300" dirty="0">
                <a:latin typeface="Arial" panose="020B0604020202020204" pitchFamily="34" charset="0"/>
                <a:cs typeface="Arial" panose="020B0604020202020204" pitchFamily="34" charset="0"/>
              </a:rPr>
              <a:t>(CF)-LIBS (ps/ns or SP/DP) on sa</a:t>
            </a:r>
            <a:r>
              <a:rPr lang="en-US" sz="1300" dirty="0" err="1">
                <a:latin typeface="Arial" panose="020B0604020202020204" pitchFamily="34" charset="0"/>
                <a:cs typeface="Arial" panose="020B0604020202020204" pitchFamily="34" charset="0"/>
              </a:rPr>
              <a:t>mples</a:t>
            </a:r>
            <a:r>
              <a:rPr lang="en-US" sz="1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1300" dirty="0">
                <a:latin typeface="Arial" panose="020B0604020202020204" pitchFamily="34" charset="0"/>
                <a:cs typeface="Arial" panose="020B0604020202020204" pitchFamily="34" charset="0"/>
              </a:rPr>
              <a:t>different tor</a:t>
            </a:r>
            <a:r>
              <a:rPr lang="en-US" sz="1300" dirty="0">
                <a:latin typeface="Arial" panose="020B0604020202020204" pitchFamily="34" charset="0"/>
                <a:cs typeface="Arial" panose="020B0604020202020204" pitchFamily="34" charset="0"/>
              </a:rPr>
              <a:t>oi.</a:t>
            </a:r>
            <a:r>
              <a:rPr lang="pl-PL" sz="1300" dirty="0">
                <a:latin typeface="Arial" panose="020B0604020202020204" pitchFamily="34" charset="0"/>
                <a:cs typeface="Arial" panose="020B0604020202020204" pitchFamily="34" charset="0"/>
              </a:rPr>
              <a:t> devices: abs</a:t>
            </a:r>
            <a:r>
              <a:rPr lang="en-US" sz="13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pl-PL" sz="1300" dirty="0">
                <a:latin typeface="Arial" panose="020B0604020202020204" pitchFamily="34" charset="0"/>
                <a:cs typeface="Arial" panose="020B0604020202020204" pitchFamily="34" charset="0"/>
              </a:rPr>
              <a:t> cont</a:t>
            </a:r>
            <a:r>
              <a:rPr lang="en-US" sz="13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pl-PL" sz="1300" dirty="0">
                <a:latin typeface="Arial" panose="020B0604020202020204" pitchFamily="34" charset="0"/>
                <a:cs typeface="Arial" panose="020B0604020202020204" pitchFamily="34" charset="0"/>
              </a:rPr>
              <a:t> and composition (in depth)</a:t>
            </a:r>
            <a:endParaRPr lang="en-US" sz="1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tabLst>
                <a:tab pos="-914400" algn="l"/>
                <a:tab pos="228600" algn="l"/>
              </a:tabLst>
            </a:pPr>
            <a:r>
              <a:rPr lang="en-US" sz="1300" dirty="0">
                <a:latin typeface="Arial" panose="020B0604020202020204" pitchFamily="34" charset="0"/>
                <a:cs typeface="Arial" panose="020B0604020202020204" pitchFamily="34" charset="0"/>
              </a:rPr>
              <a:t>       (ISSP UL, CU, UT, VTT, FZJ, ENEA)</a:t>
            </a:r>
            <a:br>
              <a:rPr lang="en-US" sz="13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300" dirty="0">
                <a:latin typeface="Arial" panose="020B0604020202020204" pitchFamily="34" charset="0"/>
                <a:cs typeface="Arial" panose="020B0604020202020204" pitchFamily="34" charset="0"/>
              </a:rPr>
              <a:t>D4: </a:t>
            </a:r>
            <a:r>
              <a:rPr lang="en-GB" sz="1300" spc="-15" dirty="0">
                <a:latin typeface="Arial" panose="020B0604020202020204" pitchFamily="34" charset="0"/>
                <a:cs typeface="Arial" panose="020B0604020202020204" pitchFamily="34" charset="0"/>
              </a:rPr>
              <a:t>Report on CF-LIBS analysis by application of machine learning algorithm </a:t>
            </a:r>
            <a:r>
              <a:rPr lang="en-GB" sz="1300" dirty="0">
                <a:latin typeface="Arial" panose="020B0604020202020204" pitchFamily="34" charset="0"/>
                <a:cs typeface="Arial" panose="020B0604020202020204" pitchFamily="34" charset="0"/>
              </a:rPr>
              <a:t>(IPPLM) </a:t>
            </a:r>
            <a:endParaRPr lang="en-US" sz="13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tabLst>
                <a:tab pos="-914400" algn="l"/>
                <a:tab pos="228600" algn="l"/>
              </a:tabLst>
            </a:pPr>
            <a:r>
              <a:rPr lang="en-US" sz="13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D5: </a:t>
            </a:r>
            <a:r>
              <a:rPr lang="pl-PL" sz="1300" dirty="0">
                <a:latin typeface="Arial" panose="020B0604020202020204" pitchFamily="34" charset="0"/>
                <a:cs typeface="Arial" panose="020B0604020202020204" pitchFamily="34" charset="0"/>
              </a:rPr>
              <a:t>Analysis of Be containing coatings with (CF)-LIBS: absolute content and composition </a:t>
            </a:r>
            <a:r>
              <a:rPr lang="en-US" sz="1300" dirty="0">
                <a:latin typeface="Arial" panose="020B0604020202020204" pitchFamily="34" charset="0"/>
                <a:cs typeface="Arial" panose="020B0604020202020204" pitchFamily="34" charset="0"/>
              </a:rPr>
              <a:t>(VTT, UT, CU)</a:t>
            </a:r>
            <a:br>
              <a:rPr lang="en-US" sz="13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300" dirty="0">
                <a:latin typeface="Arial" panose="020B0604020202020204" pitchFamily="34" charset="0"/>
                <a:cs typeface="Arial" panose="020B0604020202020204" pitchFamily="34" charset="0"/>
              </a:rPr>
              <a:t>D6: (</a:t>
            </a:r>
            <a:r>
              <a:rPr lang="en-GB" sz="1300" dirty="0">
                <a:latin typeface="Arial" panose="020B0604020202020204" pitchFamily="34" charset="0"/>
                <a:cs typeface="Arial" panose="020B0604020202020204" pitchFamily="34" charset="0"/>
              </a:rPr>
              <a:t>CF)-LIBS results He loaded samples and surface modifications</a:t>
            </a:r>
            <a:br>
              <a:rPr lang="en-GB" sz="13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1300" dirty="0">
                <a:latin typeface="Arial" panose="020B0604020202020204" pitchFamily="34" charset="0"/>
                <a:cs typeface="Arial" panose="020B0604020202020204" pitchFamily="34" charset="0"/>
              </a:rPr>
              <a:t>D7: </a:t>
            </a:r>
            <a:r>
              <a:rPr lang="pl-PL" sz="1300" spc="-15" dirty="0">
                <a:latin typeface="Arial" panose="020B0604020202020204" pitchFamily="34" charset="0"/>
                <a:cs typeface="Arial" panose="020B0604020202020204" pitchFamily="34" charset="0"/>
              </a:rPr>
              <a:t>Reference measurements of outgassing, recycling, and retention after D plasma loading: </a:t>
            </a:r>
            <a:r>
              <a:rPr lang="pl-PL" sz="1300" dirty="0">
                <a:latin typeface="Arial" panose="020B0604020202020204" pitchFamily="34" charset="0"/>
                <a:cs typeface="Arial" panose="020B0604020202020204" pitchFamily="34" charset="0"/>
              </a:rPr>
              <a:t>absolute </a:t>
            </a:r>
            <a:br>
              <a:rPr lang="en-US" sz="13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300" dirty="0"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  <a:r>
              <a:rPr lang="pl-PL" sz="1300" dirty="0">
                <a:latin typeface="Arial" panose="020B0604020202020204" pitchFamily="34" charset="0"/>
                <a:cs typeface="Arial" panose="020B0604020202020204" pitchFamily="34" charset="0"/>
              </a:rPr>
              <a:t>content and composition in W and reference samples</a:t>
            </a:r>
            <a:r>
              <a:rPr lang="en-US" sz="1300" dirty="0">
                <a:latin typeface="Arial" panose="020B0604020202020204" pitchFamily="34" charset="0"/>
                <a:cs typeface="Arial" panose="020B0604020202020204" pitchFamily="34" charset="0"/>
              </a:rPr>
              <a:t> (DIFFER, FZJ, UT)</a:t>
            </a:r>
            <a:endParaRPr lang="en-US" sz="13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2857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2400" dirty="0"/>
              <a:t>Work</a:t>
            </a:r>
            <a:r>
              <a:rPr lang="de-DE" dirty="0"/>
              <a:t> Package Milestones in 2021 (</a:t>
            </a:r>
            <a:r>
              <a:rPr lang="de-DE" dirty="0" err="1"/>
              <a:t>part</a:t>
            </a:r>
            <a:r>
              <a:rPr lang="de-DE" dirty="0"/>
              <a:t> II)</a:t>
            </a:r>
          </a:p>
        </p:txBody>
      </p:sp>
      <p:sp>
        <p:nvSpPr>
          <p:cNvPr id="6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467544" y="4908928"/>
            <a:ext cx="8240228" cy="201104"/>
          </a:xfrm>
        </p:spPr>
        <p:txBody>
          <a:bodyPr/>
          <a:lstStyle/>
          <a:p>
            <a:pPr algn="r"/>
            <a:r>
              <a:rPr lang="en-GB" dirty="0"/>
              <a:t>Sebastijan Brezinsek | PB PWIE 2021 | Zoom| 22.06.2021 | Page </a:t>
            </a:r>
            <a:fld id="{6A6D9FA1-99C7-4910-8E32-B85D378B0060}" type="slidenum">
              <a:rPr lang="en-GB"/>
              <a:pPr algn="r"/>
              <a:t>7</a:t>
            </a:fld>
            <a:endParaRPr lang="en-GB" dirty="0"/>
          </a:p>
        </p:txBody>
      </p:sp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7650187"/>
              </p:ext>
            </p:extLst>
          </p:nvPr>
        </p:nvGraphicFramePr>
        <p:xfrm>
          <a:off x="179512" y="627530"/>
          <a:ext cx="8856984" cy="426654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78299">
                  <a:extLst>
                    <a:ext uri="{9D8B030D-6E8A-4147-A177-3AD203B41FA5}">
                      <a16:colId xmlns:a16="http://schemas.microsoft.com/office/drawing/2014/main" val="372093113"/>
                    </a:ext>
                  </a:extLst>
                </a:gridCol>
                <a:gridCol w="5995232">
                  <a:extLst>
                    <a:ext uri="{9D8B030D-6E8A-4147-A177-3AD203B41FA5}">
                      <a16:colId xmlns:a16="http://schemas.microsoft.com/office/drawing/2014/main" val="618538620"/>
                    </a:ext>
                  </a:extLst>
                </a:gridCol>
                <a:gridCol w="1783453">
                  <a:extLst>
                    <a:ext uri="{9D8B030D-6E8A-4147-A177-3AD203B41FA5}">
                      <a16:colId xmlns:a16="http://schemas.microsoft.com/office/drawing/2014/main" val="2057509554"/>
                    </a:ext>
                  </a:extLst>
                </a:gridCol>
              </a:tblGrid>
              <a:tr h="341866">
                <a:tc>
                  <a:txBody>
                    <a:bodyPr/>
                    <a:lstStyle/>
                    <a:p>
                      <a:pPr marL="21590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en-GB" sz="800">
                          <a:effectLst/>
                        </a:rPr>
                        <a:t>WM11</a:t>
                      </a:r>
                      <a:endParaRPr lang="de-DE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458" marR="32458" marT="0" marB="0"/>
                </a:tc>
                <a:tc>
                  <a:txBody>
                    <a:bodyPr/>
                    <a:lstStyle/>
                    <a:p>
                      <a:pPr marL="22225">
                        <a:lnSpc>
                          <a:spcPct val="115000"/>
                        </a:lnSpc>
                        <a:spcAft>
                          <a:spcPts val="300"/>
                        </a:spcAft>
                        <a:tabLst>
                          <a:tab pos="1333500" algn="l"/>
                        </a:tabLst>
                      </a:pPr>
                      <a:r>
                        <a:rPr lang="en-GB" sz="800">
                          <a:effectLst/>
                        </a:rPr>
                        <a:t>Provision of atomic, molecular and surface data necessary to model impurity migration. Main focus is on ionisation, excitation, reflection and sputtering data for W materials including morphology effects and crystal orientation (DEMO+ITER)</a:t>
                      </a:r>
                      <a:endParaRPr lang="de-DE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458" marR="324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en-GB" sz="800">
                          <a:effectLst/>
                        </a:rPr>
                        <a:t>31.12.2021  </a:t>
                      </a:r>
                      <a:endParaRPr lang="de-DE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458" marR="32458" marT="0" marB="0"/>
                </a:tc>
                <a:extLst>
                  <a:ext uri="{0D108BD9-81ED-4DB2-BD59-A6C34878D82A}">
                    <a16:rowId xmlns:a16="http://schemas.microsoft.com/office/drawing/2014/main" val="2259611803"/>
                  </a:ext>
                </a:extLst>
              </a:tr>
              <a:tr h="260042">
                <a:tc>
                  <a:txBody>
                    <a:bodyPr/>
                    <a:lstStyle/>
                    <a:p>
                      <a:pPr marL="21590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endParaRPr lang="de-DE" sz="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458" marR="32458" marT="0" marB="0"/>
                </a:tc>
                <a:tc>
                  <a:txBody>
                    <a:bodyPr/>
                    <a:lstStyle/>
                    <a:p>
                      <a:pPr marL="22225">
                        <a:lnSpc>
                          <a:spcPct val="115000"/>
                        </a:lnSpc>
                        <a:spcAft>
                          <a:spcPts val="300"/>
                        </a:spcAft>
                        <a:tabLst>
                          <a:tab pos="1333500" algn="l"/>
                        </a:tabLst>
                      </a:pPr>
                      <a:endParaRPr lang="de-DE" sz="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458" marR="324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endParaRPr lang="de-DE" sz="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458" marR="32458" marT="0" marB="0"/>
                </a:tc>
                <a:extLst>
                  <a:ext uri="{0D108BD9-81ED-4DB2-BD59-A6C34878D82A}">
                    <a16:rowId xmlns:a16="http://schemas.microsoft.com/office/drawing/2014/main" val="4251639536"/>
                  </a:ext>
                </a:extLst>
              </a:tr>
              <a:tr h="341866">
                <a:tc>
                  <a:txBody>
                    <a:bodyPr/>
                    <a:lstStyle/>
                    <a:p>
                      <a:pPr marL="21590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en-US" sz="800">
                          <a:effectLst/>
                        </a:rPr>
                        <a:t>WM13</a:t>
                      </a:r>
                      <a:endParaRPr lang="de-DE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458" marR="32458" marT="0" marB="0"/>
                </a:tc>
                <a:tc>
                  <a:txBody>
                    <a:bodyPr/>
                    <a:lstStyle/>
                    <a:p>
                      <a:pPr marL="22225">
                        <a:lnSpc>
                          <a:spcPct val="115000"/>
                        </a:lnSpc>
                        <a:spcAft>
                          <a:spcPts val="300"/>
                        </a:spcAft>
                        <a:tabLst>
                          <a:tab pos="1333500" algn="l"/>
                        </a:tabLst>
                      </a:pPr>
                      <a:r>
                        <a:rPr lang="en-GB" sz="800" dirty="0">
                          <a:effectLst/>
                        </a:rPr>
                        <a:t>Realization of diagnostics for determination of </a:t>
                      </a:r>
                      <a:r>
                        <a:rPr lang="en-GB" sz="800" dirty="0" err="1">
                          <a:effectLst/>
                        </a:rPr>
                        <a:t>ro</a:t>
                      </a:r>
                      <a:r>
                        <a:rPr lang="en-GB" sz="800" dirty="0">
                          <a:effectLst/>
                        </a:rPr>
                        <a:t>-vibrational distribution of the ground state of H2 and D2 and atomic densities in PSI-2 and MAGNUM-PSI to provide access to neutral particle properties under ITER and DEMO conditions (ITER+DEMO)</a:t>
                      </a:r>
                      <a:endParaRPr lang="de-DE" sz="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458" marR="324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en-GB" sz="800">
                          <a:effectLst/>
                        </a:rPr>
                        <a:t>31.12.2021  </a:t>
                      </a:r>
                      <a:endParaRPr lang="de-DE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458" marR="32458" marT="0" marB="0"/>
                </a:tc>
                <a:extLst>
                  <a:ext uri="{0D108BD9-81ED-4DB2-BD59-A6C34878D82A}">
                    <a16:rowId xmlns:a16="http://schemas.microsoft.com/office/drawing/2014/main" val="2079308889"/>
                  </a:ext>
                </a:extLst>
              </a:tr>
              <a:tr h="341866">
                <a:tc>
                  <a:txBody>
                    <a:bodyPr/>
                    <a:lstStyle/>
                    <a:p>
                      <a:pPr marL="21590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en-GB" sz="800">
                          <a:effectLst/>
                        </a:rPr>
                        <a:t>WM14</a:t>
                      </a:r>
                      <a:endParaRPr lang="de-DE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458" marR="32458" marT="0" marB="0"/>
                </a:tc>
                <a:tc>
                  <a:txBody>
                    <a:bodyPr/>
                    <a:lstStyle/>
                    <a:p>
                      <a:pPr marL="22225">
                        <a:lnSpc>
                          <a:spcPct val="115000"/>
                        </a:lnSpc>
                        <a:spcAft>
                          <a:spcPts val="300"/>
                        </a:spcAft>
                        <a:tabLst>
                          <a:tab pos="1333500" algn="l"/>
                        </a:tabLst>
                      </a:pPr>
                      <a:r>
                        <a:rPr lang="en-GB" sz="800">
                          <a:effectLst/>
                        </a:rPr>
                        <a:t>Determination of the role of material composition and surface roughness on the laser-induced ablation rate and its conversion into depth-resolved information about material composition and fuel content in ITER-like materials and surface layers or co-deposits (ITER)</a:t>
                      </a:r>
                      <a:endParaRPr lang="de-DE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458" marR="324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en-GB" sz="800">
                          <a:effectLst/>
                        </a:rPr>
                        <a:t>31.12.2021  </a:t>
                      </a:r>
                      <a:endParaRPr lang="de-DE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458" marR="32458" marT="0" marB="0"/>
                </a:tc>
                <a:extLst>
                  <a:ext uri="{0D108BD9-81ED-4DB2-BD59-A6C34878D82A}">
                    <a16:rowId xmlns:a16="http://schemas.microsoft.com/office/drawing/2014/main" val="3287813866"/>
                  </a:ext>
                </a:extLst>
              </a:tr>
              <a:tr h="341866">
                <a:tc>
                  <a:txBody>
                    <a:bodyPr/>
                    <a:lstStyle/>
                    <a:p>
                      <a:pPr marL="21590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en-GB" sz="800">
                          <a:effectLst/>
                        </a:rPr>
                        <a:t>WM15</a:t>
                      </a:r>
                      <a:endParaRPr lang="de-DE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458" marR="32458" marT="0" marB="0"/>
                </a:tc>
                <a:tc>
                  <a:txBody>
                    <a:bodyPr/>
                    <a:lstStyle/>
                    <a:p>
                      <a:pPr marL="22225">
                        <a:lnSpc>
                          <a:spcPct val="115000"/>
                        </a:lnSpc>
                        <a:spcAft>
                          <a:spcPts val="300"/>
                        </a:spcAft>
                        <a:tabLst>
                          <a:tab pos="1333500" algn="l"/>
                        </a:tabLst>
                      </a:pPr>
                      <a:r>
                        <a:rPr lang="en-GB" sz="800">
                          <a:effectLst/>
                        </a:rPr>
                        <a:t>Quantification of the energetic neutral contribution in Ion and Electron Cyclotron Wall Conditioning in TOMAS and qualification of its impact on fuel removal from W7-X PFCs (DEMO+ITER)</a:t>
                      </a:r>
                      <a:endParaRPr lang="de-DE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458" marR="324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en-GB" sz="800">
                          <a:effectLst/>
                        </a:rPr>
                        <a:t>31.12.2021  </a:t>
                      </a:r>
                      <a:endParaRPr lang="de-DE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458" marR="32458" marT="0" marB="0"/>
                </a:tc>
                <a:extLst>
                  <a:ext uri="{0D108BD9-81ED-4DB2-BD59-A6C34878D82A}">
                    <a16:rowId xmlns:a16="http://schemas.microsoft.com/office/drawing/2014/main" val="386324943"/>
                  </a:ext>
                </a:extLst>
              </a:tr>
              <a:tr h="341866">
                <a:tc>
                  <a:txBody>
                    <a:bodyPr/>
                    <a:lstStyle/>
                    <a:p>
                      <a:pPr marL="21590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endParaRPr lang="de-DE" sz="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458" marR="32458" marT="0" marB="0"/>
                </a:tc>
                <a:tc>
                  <a:txBody>
                    <a:bodyPr/>
                    <a:lstStyle/>
                    <a:p>
                      <a:pPr marL="22225">
                        <a:lnSpc>
                          <a:spcPct val="115000"/>
                        </a:lnSpc>
                        <a:spcAft>
                          <a:spcPts val="300"/>
                        </a:spcAft>
                        <a:tabLst>
                          <a:tab pos="1333500" algn="l"/>
                        </a:tabLst>
                      </a:pPr>
                      <a:endParaRPr lang="de-DE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458" marR="324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endParaRPr lang="de-DE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458" marR="32458" marT="0" marB="0"/>
                </a:tc>
                <a:extLst>
                  <a:ext uri="{0D108BD9-81ED-4DB2-BD59-A6C34878D82A}">
                    <a16:rowId xmlns:a16="http://schemas.microsoft.com/office/drawing/2014/main" val="2327947755"/>
                  </a:ext>
                </a:extLst>
              </a:tr>
              <a:tr h="341866">
                <a:tc>
                  <a:txBody>
                    <a:bodyPr/>
                    <a:lstStyle/>
                    <a:p>
                      <a:pPr marL="21590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endParaRPr lang="de-DE" sz="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458" marR="32458" marT="0" marB="0"/>
                </a:tc>
                <a:tc>
                  <a:txBody>
                    <a:bodyPr/>
                    <a:lstStyle/>
                    <a:p>
                      <a:pPr marL="22225">
                        <a:lnSpc>
                          <a:spcPct val="115000"/>
                        </a:lnSpc>
                        <a:spcAft>
                          <a:spcPts val="300"/>
                        </a:spcAft>
                        <a:tabLst>
                          <a:tab pos="1333500" algn="l"/>
                        </a:tabLst>
                      </a:pPr>
                      <a:endParaRPr lang="de-DE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458" marR="324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endParaRPr lang="de-DE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458" marR="32458" marT="0" marB="0"/>
                </a:tc>
                <a:extLst>
                  <a:ext uri="{0D108BD9-81ED-4DB2-BD59-A6C34878D82A}">
                    <a16:rowId xmlns:a16="http://schemas.microsoft.com/office/drawing/2014/main" val="2902104963"/>
                  </a:ext>
                </a:extLst>
              </a:tr>
              <a:tr h="227911">
                <a:tc>
                  <a:txBody>
                    <a:bodyPr/>
                    <a:lstStyle/>
                    <a:p>
                      <a:pPr marL="21590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endParaRPr lang="de-DE" sz="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458" marR="32458" marT="0" marB="0"/>
                </a:tc>
                <a:tc>
                  <a:txBody>
                    <a:bodyPr/>
                    <a:lstStyle/>
                    <a:p>
                      <a:pPr marL="22225">
                        <a:lnSpc>
                          <a:spcPct val="115000"/>
                        </a:lnSpc>
                        <a:spcAft>
                          <a:spcPts val="300"/>
                        </a:spcAft>
                        <a:tabLst>
                          <a:tab pos="1333500" algn="l"/>
                        </a:tabLst>
                      </a:pPr>
                      <a:endParaRPr lang="de-DE" sz="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458" marR="324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endParaRPr lang="de-DE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458" marR="32458" marT="0" marB="0"/>
                </a:tc>
                <a:extLst>
                  <a:ext uri="{0D108BD9-81ED-4DB2-BD59-A6C34878D82A}">
                    <a16:rowId xmlns:a16="http://schemas.microsoft.com/office/drawing/2014/main" val="2769794065"/>
                  </a:ext>
                </a:extLst>
              </a:tr>
              <a:tr h="227911">
                <a:tc>
                  <a:txBody>
                    <a:bodyPr/>
                    <a:lstStyle/>
                    <a:p>
                      <a:pPr marL="21590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endParaRPr lang="de-DE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458" marR="32458" marT="0" marB="0"/>
                </a:tc>
                <a:tc>
                  <a:txBody>
                    <a:bodyPr/>
                    <a:lstStyle/>
                    <a:p>
                      <a:pPr marL="22225">
                        <a:lnSpc>
                          <a:spcPct val="115000"/>
                        </a:lnSpc>
                        <a:spcAft>
                          <a:spcPts val="300"/>
                        </a:spcAft>
                        <a:tabLst>
                          <a:tab pos="1333500" algn="l"/>
                        </a:tabLst>
                      </a:pPr>
                      <a:endParaRPr lang="de-DE" sz="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458" marR="324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endParaRPr lang="de-DE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458" marR="32458" marT="0" marB="0"/>
                </a:tc>
                <a:extLst>
                  <a:ext uri="{0D108BD9-81ED-4DB2-BD59-A6C34878D82A}">
                    <a16:rowId xmlns:a16="http://schemas.microsoft.com/office/drawing/2014/main" val="2213296529"/>
                  </a:ext>
                </a:extLst>
              </a:tr>
              <a:tr h="341866">
                <a:tc>
                  <a:txBody>
                    <a:bodyPr/>
                    <a:lstStyle/>
                    <a:p>
                      <a:pPr marL="21590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endParaRPr lang="de-DE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458" marR="32458" marT="0" marB="0"/>
                </a:tc>
                <a:tc>
                  <a:txBody>
                    <a:bodyPr/>
                    <a:lstStyle/>
                    <a:p>
                      <a:pPr marL="22225">
                        <a:lnSpc>
                          <a:spcPct val="115000"/>
                        </a:lnSpc>
                        <a:spcAft>
                          <a:spcPts val="300"/>
                        </a:spcAft>
                        <a:tabLst>
                          <a:tab pos="1333500" algn="l"/>
                        </a:tabLst>
                      </a:pPr>
                      <a:endParaRPr lang="de-DE" sz="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458" marR="324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endParaRPr lang="de-DE" sz="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458" marR="32458" marT="0" marB="0"/>
                </a:tc>
                <a:extLst>
                  <a:ext uri="{0D108BD9-81ED-4DB2-BD59-A6C34878D82A}">
                    <a16:rowId xmlns:a16="http://schemas.microsoft.com/office/drawing/2014/main" val="3073357976"/>
                  </a:ext>
                </a:extLst>
              </a:tr>
              <a:tr h="341866">
                <a:tc>
                  <a:txBody>
                    <a:bodyPr/>
                    <a:lstStyle/>
                    <a:p>
                      <a:pPr marL="21590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endParaRPr lang="de-DE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458" marR="32458" marT="0" marB="0"/>
                </a:tc>
                <a:tc>
                  <a:txBody>
                    <a:bodyPr/>
                    <a:lstStyle/>
                    <a:p>
                      <a:pPr marL="22225">
                        <a:lnSpc>
                          <a:spcPct val="115000"/>
                        </a:lnSpc>
                        <a:spcAft>
                          <a:spcPts val="300"/>
                        </a:spcAft>
                        <a:tabLst>
                          <a:tab pos="1333500" algn="l"/>
                        </a:tabLst>
                      </a:pPr>
                      <a:endParaRPr lang="de-DE" sz="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458" marR="324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endParaRPr lang="de-DE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458" marR="32458" marT="0" marB="0"/>
                </a:tc>
                <a:extLst>
                  <a:ext uri="{0D108BD9-81ED-4DB2-BD59-A6C34878D82A}">
                    <a16:rowId xmlns:a16="http://schemas.microsoft.com/office/drawing/2014/main" val="3528037286"/>
                  </a:ext>
                </a:extLst>
              </a:tr>
              <a:tr h="113955">
                <a:tc>
                  <a:txBody>
                    <a:bodyPr/>
                    <a:lstStyle/>
                    <a:p>
                      <a:pPr marL="21590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endParaRPr lang="de-DE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458" marR="32458" marT="0" marB="0"/>
                </a:tc>
                <a:tc>
                  <a:txBody>
                    <a:bodyPr/>
                    <a:lstStyle/>
                    <a:p>
                      <a:pPr marL="22225">
                        <a:lnSpc>
                          <a:spcPct val="115000"/>
                        </a:lnSpc>
                        <a:spcAft>
                          <a:spcPts val="300"/>
                        </a:spcAft>
                        <a:tabLst>
                          <a:tab pos="1333500" algn="l"/>
                        </a:tabLst>
                      </a:pPr>
                      <a:endParaRPr lang="de-DE" sz="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458" marR="324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endParaRPr lang="de-DE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458" marR="32458" marT="0" marB="0"/>
                </a:tc>
                <a:extLst>
                  <a:ext uri="{0D108BD9-81ED-4DB2-BD59-A6C34878D82A}">
                    <a16:rowId xmlns:a16="http://schemas.microsoft.com/office/drawing/2014/main" val="2186471383"/>
                  </a:ext>
                </a:extLst>
              </a:tr>
              <a:tr h="227911">
                <a:tc>
                  <a:txBody>
                    <a:bodyPr/>
                    <a:lstStyle/>
                    <a:p>
                      <a:pPr marL="21590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endParaRPr lang="de-DE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458" marR="32458" marT="0" marB="0"/>
                </a:tc>
                <a:tc>
                  <a:txBody>
                    <a:bodyPr/>
                    <a:lstStyle/>
                    <a:p>
                      <a:pPr marL="22225">
                        <a:lnSpc>
                          <a:spcPct val="115000"/>
                        </a:lnSpc>
                        <a:spcAft>
                          <a:spcPts val="300"/>
                        </a:spcAft>
                        <a:tabLst>
                          <a:tab pos="1333500" algn="l"/>
                        </a:tabLst>
                      </a:pPr>
                      <a:endParaRPr lang="de-DE" sz="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458" marR="324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endParaRPr lang="de-DE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458" marR="32458" marT="0" marB="0"/>
                </a:tc>
                <a:extLst>
                  <a:ext uri="{0D108BD9-81ED-4DB2-BD59-A6C34878D82A}">
                    <a16:rowId xmlns:a16="http://schemas.microsoft.com/office/drawing/2014/main" val="3270909293"/>
                  </a:ext>
                </a:extLst>
              </a:tr>
              <a:tr h="227911">
                <a:tc>
                  <a:txBody>
                    <a:bodyPr/>
                    <a:lstStyle/>
                    <a:p>
                      <a:pPr marL="21590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endParaRPr lang="de-DE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458" marR="32458" marT="0" marB="0"/>
                </a:tc>
                <a:tc>
                  <a:txBody>
                    <a:bodyPr/>
                    <a:lstStyle/>
                    <a:p>
                      <a:pPr marL="22225">
                        <a:lnSpc>
                          <a:spcPct val="115000"/>
                        </a:lnSpc>
                        <a:spcAft>
                          <a:spcPts val="300"/>
                        </a:spcAft>
                        <a:tabLst>
                          <a:tab pos="1333500" algn="l"/>
                        </a:tabLst>
                      </a:pPr>
                      <a:endParaRPr lang="de-DE" sz="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458" marR="324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endParaRPr lang="de-DE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458" marR="32458" marT="0" marB="0"/>
                </a:tc>
                <a:extLst>
                  <a:ext uri="{0D108BD9-81ED-4DB2-BD59-A6C34878D82A}">
                    <a16:rowId xmlns:a16="http://schemas.microsoft.com/office/drawing/2014/main" val="2065974263"/>
                  </a:ext>
                </a:extLst>
              </a:tr>
              <a:tr h="227911">
                <a:tc>
                  <a:txBody>
                    <a:bodyPr/>
                    <a:lstStyle/>
                    <a:p>
                      <a:pPr marL="21590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endParaRPr lang="de-DE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458" marR="32458" marT="0" marB="0"/>
                </a:tc>
                <a:tc>
                  <a:txBody>
                    <a:bodyPr/>
                    <a:lstStyle/>
                    <a:p>
                      <a:pPr marL="22225">
                        <a:lnSpc>
                          <a:spcPct val="115000"/>
                        </a:lnSpc>
                        <a:spcAft>
                          <a:spcPts val="300"/>
                        </a:spcAft>
                        <a:tabLst>
                          <a:tab pos="1333500" algn="l"/>
                        </a:tabLst>
                      </a:pPr>
                      <a:endParaRPr lang="de-DE" sz="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458" marR="324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endParaRPr lang="de-DE" sz="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458" marR="32458" marT="0" marB="0"/>
                </a:tc>
                <a:extLst>
                  <a:ext uri="{0D108BD9-81ED-4DB2-BD59-A6C34878D82A}">
                    <a16:rowId xmlns:a16="http://schemas.microsoft.com/office/drawing/2014/main" val="9823022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097389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EUROfusion6x9_5_3_2019</Template>
  <TotalTime>584</TotalTime>
  <Words>1152</Words>
  <Application>Microsoft Office PowerPoint</Application>
  <PresentationFormat>On-screen Show (16:9)</PresentationFormat>
  <Paragraphs>87</Paragraphs>
  <Slides>7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Times New Roman</vt:lpstr>
      <vt:lpstr>Wingdings</vt:lpstr>
      <vt:lpstr>Office</vt:lpstr>
      <vt:lpstr>Bitmap Image</vt:lpstr>
      <vt:lpstr>Kick-off meeting SP X2 Optimization of laser-based surface analysis diagnostics</vt:lpstr>
      <vt:lpstr>WP PWIE Structure 2021/2022</vt:lpstr>
      <vt:lpstr>SP X.2: Optimization of laser-based surface analysis diagnostics</vt:lpstr>
      <vt:lpstr>SP X.2: Optimization of laser-based surface analysis diagnostics</vt:lpstr>
      <vt:lpstr>SP X.2: Optimization of laser-based surface analysis diagnostics</vt:lpstr>
      <vt:lpstr>SP X.2: Tasks and deliverables 2021</vt:lpstr>
      <vt:lpstr>Work Package Milestones in 2021 (part II)</vt:lpstr>
    </vt:vector>
  </TitlesOfParts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Brezinse</dc:creator>
  <cp:lastModifiedBy>Hennie Meiden</cp:lastModifiedBy>
  <cp:revision>210</cp:revision>
  <cp:lastPrinted>2021-07-14T11:53:39Z</cp:lastPrinted>
  <dcterms:created xsi:type="dcterms:W3CDTF">2020-10-16T13:52:18Z</dcterms:created>
  <dcterms:modified xsi:type="dcterms:W3CDTF">2021-07-15T08:47:45Z</dcterms:modified>
</cp:coreProperties>
</file>