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900" r:id="rId3"/>
    <p:sldId id="901" r:id="rId4"/>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Donald Darren" initials="DMc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3399"/>
    <a:srgbClr val="7F7F7F"/>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24" autoAdjust="0"/>
    <p:restoredTop sz="94675" autoAdjust="0"/>
  </p:normalViewPr>
  <p:slideViewPr>
    <p:cSldViewPr showGuides="1">
      <p:cViewPr varScale="1">
        <p:scale>
          <a:sx n="60" d="100"/>
          <a:sy n="60" d="100"/>
        </p:scale>
        <p:origin x="1380"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howGuides="1">
      <p:cViewPr varScale="1">
        <p:scale>
          <a:sx n="85" d="100"/>
          <a:sy n="85" d="100"/>
        </p:scale>
        <p:origin x="-3834" y="-96"/>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3633"/>
          </a:xfrm>
          <a:prstGeom prst="rect">
            <a:avLst/>
          </a:prstGeom>
        </p:spPr>
        <p:txBody>
          <a:bodyPr vert="horz" lIns="94829" tIns="47414" rIns="94829" bIns="47414" rtlCol="0"/>
          <a:lstStyle>
            <a:lvl1pPr algn="l">
              <a:defRPr sz="12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3850443" y="1"/>
            <a:ext cx="2945659" cy="493633"/>
          </a:xfrm>
          <a:prstGeom prst="rect">
            <a:avLst/>
          </a:prstGeom>
        </p:spPr>
        <p:txBody>
          <a:bodyPr vert="horz" lIns="94829" tIns="47414" rIns="94829" bIns="47414" rtlCol="0"/>
          <a:lstStyle>
            <a:lvl1pPr algn="r">
              <a:defRPr sz="1200"/>
            </a:lvl1pPr>
          </a:lstStyle>
          <a:p>
            <a:fld id="{15B2C45A-E869-45FE-B529-AF49C0F3C669}" type="datetimeFigureOut">
              <a:rPr lang="en-GB" smtClean="0">
                <a:latin typeface="Arial" panose="020B0604020202020204" pitchFamily="34" charset="0"/>
              </a:rPr>
              <a:pPr/>
              <a:t>15/07/2021</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377317"/>
            <a:ext cx="2945659" cy="493633"/>
          </a:xfrm>
          <a:prstGeom prst="rect">
            <a:avLst/>
          </a:prstGeom>
        </p:spPr>
        <p:txBody>
          <a:bodyPr vert="horz" lIns="94829" tIns="47414" rIns="94829" bIns="47414" rtlCol="0" anchor="b"/>
          <a:lstStyle>
            <a:lvl1pPr algn="l">
              <a:defRPr sz="12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3850443" y="9377317"/>
            <a:ext cx="2945659" cy="493633"/>
          </a:xfrm>
          <a:prstGeom prst="rect">
            <a:avLst/>
          </a:prstGeom>
        </p:spPr>
        <p:txBody>
          <a:bodyPr vert="horz" lIns="94829" tIns="47414" rIns="94829" bIns="47414" rtlCol="0" anchor="b"/>
          <a:lstStyle>
            <a:lvl1pPr algn="r">
              <a:defRPr sz="1200"/>
            </a:lvl1pPr>
          </a:lstStyle>
          <a:p>
            <a:fld id="{A1166760-0E69-430F-A97F-08802152DB5E}" type="slidenum">
              <a:rPr lang="en-GB" smtClean="0">
                <a:latin typeface="Arial" panose="020B0604020202020204" pitchFamily="34" charset="0"/>
              </a:rPr>
              <a:pPr/>
              <a:t>‹#›</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3633"/>
          </a:xfrm>
          <a:prstGeom prst="rect">
            <a:avLst/>
          </a:prstGeom>
        </p:spPr>
        <p:txBody>
          <a:bodyPr vert="horz" lIns="94829" tIns="47414" rIns="94829" bIns="47414"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3" y="1"/>
            <a:ext cx="2945659" cy="493633"/>
          </a:xfrm>
          <a:prstGeom prst="rect">
            <a:avLst/>
          </a:prstGeom>
        </p:spPr>
        <p:txBody>
          <a:bodyPr vert="horz" lIns="94829" tIns="47414" rIns="94829" bIns="47414" rtlCol="0"/>
          <a:lstStyle>
            <a:lvl1pPr algn="r">
              <a:defRPr sz="1200">
                <a:latin typeface="Arial" panose="020B0604020202020204" pitchFamily="34" charset="0"/>
              </a:defRPr>
            </a:lvl1pPr>
          </a:lstStyle>
          <a:p>
            <a:fld id="{F93E6C17-F35F-4654-8DE9-B693AC206066}" type="datetimeFigureOut">
              <a:rPr lang="en-GB" smtClean="0"/>
              <a:pPr/>
              <a:t>15/07/2021</a:t>
            </a:fld>
            <a:endParaRPr lang="en-GB"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4829" tIns="47414" rIns="94829" bIns="47414" rtlCol="0" anchor="ctr"/>
          <a:lstStyle/>
          <a:p>
            <a:endParaRPr lang="en-GB" dirty="0"/>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4829" tIns="47414" rIns="94829" bIns="4741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377317"/>
            <a:ext cx="2945659" cy="493633"/>
          </a:xfrm>
          <a:prstGeom prst="rect">
            <a:avLst/>
          </a:prstGeom>
        </p:spPr>
        <p:txBody>
          <a:bodyPr vert="horz" lIns="94829" tIns="47414" rIns="94829" bIns="47414"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3" y="9377317"/>
            <a:ext cx="2945659" cy="493633"/>
          </a:xfrm>
          <a:prstGeom prst="rect">
            <a:avLst/>
          </a:prstGeom>
        </p:spPr>
        <p:txBody>
          <a:bodyPr vert="horz" lIns="94829" tIns="47414" rIns="94829" bIns="47414" rtlCol="0" anchor="b"/>
          <a:lstStyle>
            <a:lvl1pPr algn="r">
              <a:defRPr sz="1200">
                <a:latin typeface="Arial" panose="020B0604020202020204" pitchFamily="34" charset="0"/>
              </a:defRPr>
            </a:lvl1pPr>
          </a:lstStyle>
          <a:p>
            <a:fld id="{49027E0A-1465-4A40-B1D5-9126D49509FC}" type="slidenum">
              <a:rPr lang="en-GB" smtClean="0"/>
              <a:pPr/>
              <a:t>‹#›</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image1.png" descr="EUROFUSION PowerPoint MASTER DECKBLATT.png"/>
          <p:cNvPicPr/>
          <p:nvPr userDrawn="1"/>
        </p:nvPicPr>
        <p:blipFill>
          <a:blip r:embed="rId2" cstate="email">
            <a:extLst>
              <a:ext uri="{28A0092B-C50C-407E-A947-70E740481C1C}">
                <a14:useLocalDpi xmlns:a14="http://schemas.microsoft.com/office/drawing/2010/main"/>
              </a:ext>
            </a:extLst>
          </a:blip>
          <a:stretch>
            <a:fillRect/>
          </a:stretch>
        </p:blipFill>
        <p:spPr>
          <a:xfrm>
            <a:off x="0" y="219456"/>
            <a:ext cx="9144000" cy="6419089"/>
          </a:xfrm>
          <a:prstGeom prst="rect">
            <a:avLst/>
          </a:prstGeom>
          <a:ln w="12700">
            <a:miter lim="400000"/>
          </a:ln>
        </p:spPr>
      </p:pic>
      <p:sp>
        <p:nvSpPr>
          <p:cNvPr id="2" name="Title 1"/>
          <p:cNvSpPr>
            <a:spLocks noGrp="1"/>
          </p:cNvSpPr>
          <p:nvPr>
            <p:ph type="ctrTitle" hasCustomPrompt="1"/>
          </p:nvPr>
        </p:nvSpPr>
        <p:spPr>
          <a:xfrm>
            <a:off x="395536" y="2348880"/>
            <a:ext cx="8496944" cy="1296144"/>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395536" y="4293096"/>
            <a:ext cx="4392488"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155575" y="-457200"/>
            <a:ext cx="1076325"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Picture Placeholder 10"/>
          <p:cNvSpPr>
            <a:spLocks noGrp="1"/>
          </p:cNvSpPr>
          <p:nvPr>
            <p:ph type="pic" sz="quarter" idx="10" hasCustomPrompt="1"/>
          </p:nvPr>
        </p:nvSpPr>
        <p:spPr>
          <a:xfrm>
            <a:off x="395536" y="5691683"/>
            <a:ext cx="1295375" cy="905669"/>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
        <p:nvSpPr>
          <p:cNvPr id="11" name="Rectangle 10"/>
          <p:cNvSpPr/>
          <p:nvPr userDrawn="1"/>
        </p:nvSpPr>
        <p:spPr>
          <a:xfrm>
            <a:off x="5724129" y="5661248"/>
            <a:ext cx="3168352"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9" name="Group 8"/>
          <p:cNvGrpSpPr/>
          <p:nvPr/>
        </p:nvGrpSpPr>
        <p:grpSpPr>
          <a:xfrm>
            <a:off x="5220072" y="5733256"/>
            <a:ext cx="3610183" cy="648072"/>
            <a:chOff x="18230283" y="40396912"/>
            <a:chExt cx="9924896" cy="1781641"/>
          </a:xfrm>
        </p:grpSpPr>
        <p:sp>
          <p:nvSpPr>
            <p:cNvPr id="10" name="Rectangle 9"/>
            <p:cNvSpPr/>
            <p:nvPr/>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kern="1200" cap="none" normalizeH="0" baseline="0">
                <a:ln>
                  <a:noFill/>
                </a:ln>
                <a:solidFill>
                  <a:schemeClr val="tx1"/>
                </a:solidFill>
                <a:effectLst/>
                <a:latin typeface="Arial" charset="0"/>
              </a:endParaRPr>
            </a:p>
          </p:txBody>
        </p:sp>
        <p:pic>
          <p:nvPicPr>
            <p:cNvPr id="13" name="Picture 12" descr="EuropeanFlag-stars.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spTree>
    <p:extLst>
      <p:ext uri="{BB962C8B-B14F-4D97-AF65-F5344CB8AC3E}">
        <p14:creationId xmlns:p14="http://schemas.microsoft.com/office/powerpoint/2010/main" val="169429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571038"/>
          </a:xfrm>
        </p:spPr>
        <p:txBody>
          <a:bodyPr/>
          <a:lstStyle>
            <a:lvl1pPr marL="342900" indent="-342900">
              <a:spcAft>
                <a:spcPts val="600"/>
              </a:spcAft>
              <a:buFont typeface="Arial" panose="020B0604020202020204" pitchFamily="34" charset="0"/>
              <a:buChar char="•"/>
              <a:defRPr sz="2400" b="1">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solidFill>
                  <a:srgbClr val="002060"/>
                </a:solidFill>
                <a:latin typeface="Arial" panose="020B0604020202020204" pitchFamily="34" charset="0"/>
                <a:cs typeface="Arial" panose="020B0604020202020204" pitchFamily="34" charset="0"/>
              </a:defRPr>
            </a:lvl2pPr>
            <a:lvl3pPr marL="1143000" indent="-228600">
              <a:buFont typeface="Courier New" panose="02070309020205020404" pitchFamily="49" charset="0"/>
              <a:buChar char="o"/>
              <a:defRPr sz="1800">
                <a:latin typeface="Arial" panose="020B0604020202020204" pitchFamily="34" charset="0"/>
                <a:cs typeface="Arial" panose="020B0604020202020204" pitchFamily="34" charset="0"/>
              </a:defRPr>
            </a:lvl3pPr>
            <a:lvl4pPr marL="1714500" indent="-342900">
              <a:buFont typeface="Arial" panose="020B0604020202020204" pitchFamily="34" charset="0"/>
              <a:buChar char="•"/>
              <a:defRPr sz="1800" baseline="0">
                <a:solidFill>
                  <a:srgbClr val="002060"/>
                </a:solidFill>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Rectangle 6"/>
          <p:cNvSpPr/>
          <p:nvPr userDrawn="1"/>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pic>
        <p:nvPicPr>
          <p:cNvPr id="9" name="Picture 8" descr="EurofusionDisc.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20092"/>
            <a:ext cx="458197" cy="465708"/>
          </a:xfrm>
          <a:prstGeom prst="rect">
            <a:avLst/>
          </a:prstGeom>
        </p:spPr>
      </p:pic>
      <p:sp>
        <p:nvSpPr>
          <p:cNvPr id="10" name="Title 1"/>
          <p:cNvSpPr>
            <a:spLocks noGrp="1"/>
          </p:cNvSpPr>
          <p:nvPr>
            <p:ph type="title" hasCustomPrompt="1"/>
          </p:nvPr>
        </p:nvSpPr>
        <p:spPr>
          <a:xfrm>
            <a:off x="457200" y="0"/>
            <a:ext cx="7543800" cy="914400"/>
          </a:xfrm>
        </p:spPr>
        <p:txBody>
          <a:bodyPr>
            <a:normAutofit/>
          </a:bodyPr>
          <a:lstStyle>
            <a:lvl1pPr algn="l">
              <a:lnSpc>
                <a:spcPts val="3200"/>
              </a:lnSpc>
              <a:defRPr sz="3000" b="1">
                <a:latin typeface="Arial" panose="020B0604020202020204" pitchFamily="34" charset="0"/>
                <a:cs typeface="Arial" panose="020B0604020202020204" pitchFamily="34" charset="0"/>
              </a:defRPr>
            </a:lvl1pPr>
          </a:lstStyle>
          <a:p>
            <a:r>
              <a:rPr lang="en-US" dirty="0"/>
              <a:t>Click to edit Master title style</a:t>
            </a:r>
            <a:br>
              <a:rPr lang="en-US" dirty="0"/>
            </a:br>
            <a:r>
              <a:rPr lang="en-US" dirty="0"/>
              <a:t>Second line of title</a:t>
            </a:r>
            <a:endParaRPr lang="en-GB" dirty="0"/>
          </a:p>
        </p:txBody>
      </p:sp>
      <p:sp>
        <p:nvSpPr>
          <p:cNvPr id="2" name="TextBox 1"/>
          <p:cNvSpPr txBox="1"/>
          <p:nvPr userDrawn="1"/>
        </p:nvSpPr>
        <p:spPr>
          <a:xfrm>
            <a:off x="467544" y="6551766"/>
            <a:ext cx="8235061"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err="1">
                <a:latin typeface="Arial" panose="020B0604020202020204" pitchFamily="34" charset="0"/>
                <a:cs typeface="Arial" panose="020B0604020202020204" pitchFamily="34" charset="0"/>
              </a:rPr>
              <a:t>G.Sergienko</a:t>
            </a:r>
            <a:r>
              <a:rPr lang="en-US" sz="1100"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 SP X2  </a:t>
            </a:r>
            <a:r>
              <a:rPr lang="en-GB" sz="1100" dirty="0" err="1">
                <a:latin typeface="Arial" panose="020B0604020202020204" pitchFamily="34" charset="0"/>
                <a:cs typeface="Arial" panose="020B0604020202020204" pitchFamily="34" charset="0"/>
              </a:rPr>
              <a:t>KoM</a:t>
            </a:r>
            <a:r>
              <a:rPr lang="en-GB" sz="1100" dirty="0">
                <a:latin typeface="Arial" panose="020B0604020202020204" pitchFamily="34" charset="0"/>
                <a:cs typeface="Arial" panose="020B0604020202020204" pitchFamily="34" charset="0"/>
              </a:rPr>
              <a:t> | </a:t>
            </a:r>
            <a:r>
              <a:rPr lang="de-DE" sz="1100" dirty="0">
                <a:latin typeface="Arial" panose="020B0604020202020204" pitchFamily="34" charset="0"/>
                <a:cs typeface="Arial" panose="020B0604020202020204" pitchFamily="34" charset="0"/>
              </a:rPr>
              <a:t>15</a:t>
            </a:r>
            <a:r>
              <a:rPr lang="en-GB" sz="1100" baseline="0" dirty="0">
                <a:latin typeface="Arial" panose="020B0604020202020204" pitchFamily="34" charset="0"/>
                <a:cs typeface="Arial" panose="020B0604020202020204" pitchFamily="34" charset="0"/>
              </a:rPr>
              <a:t> </a:t>
            </a:r>
            <a:r>
              <a:rPr lang="de-DE" sz="1100" baseline="0" dirty="0">
                <a:latin typeface="Arial" panose="020B0604020202020204" pitchFamily="34" charset="0"/>
                <a:cs typeface="Arial" panose="020B0604020202020204" pitchFamily="34" charset="0"/>
              </a:rPr>
              <a:t>July</a:t>
            </a:r>
            <a:r>
              <a:rPr lang="en-GB" sz="1100" baseline="0"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2021 | Page </a:t>
            </a:r>
            <a:fld id="{6A6D9FA1-99C7-4910-8E32-B85D378B0060}" type="slidenum">
              <a:rPr lang="en-GB" sz="1100" b="1" smtClean="0">
                <a:latin typeface="Arial" panose="020B0604020202020204" pitchFamily="34" charset="0"/>
                <a:cs typeface="Arial" panose="020B0604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GB" sz="1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6975160"/>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AEB1851A-CFBC-47C7-80F8-04FF84B1759D}" type="datetimeFigureOut">
              <a:rPr lang="en-GB" smtClean="0"/>
              <a:pPr/>
              <a:t>15/07/2021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A6D9FA1-99C7-4910-8E32-B85D378B0060}" type="slidenum">
              <a:rPr lang="en-GB" smtClean="0"/>
              <a:pPr/>
              <a:t>‹#›</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974" y="2276872"/>
            <a:ext cx="9036496" cy="1440160"/>
          </a:xfrm>
        </p:spPr>
        <p:txBody>
          <a:bodyPr/>
          <a:lstStyle/>
          <a:p>
            <a:r>
              <a:rPr lang="en-GB" sz="3200" dirty="0"/>
              <a:t>WP PWIE SP X2</a:t>
            </a:r>
            <a:r>
              <a:rPr lang="en-US" sz="3200" dirty="0"/>
              <a:t> </a:t>
            </a:r>
            <a:r>
              <a:rPr lang="en-GB" sz="3200" dirty="0"/>
              <a:t>Kick-off meeting July 15 2021</a:t>
            </a:r>
            <a:endParaRPr lang="en-US" sz="3200" dirty="0"/>
          </a:p>
        </p:txBody>
      </p:sp>
      <p:sp>
        <p:nvSpPr>
          <p:cNvPr id="3" name="Subtitle 2"/>
          <p:cNvSpPr>
            <a:spLocks noGrp="1"/>
          </p:cNvSpPr>
          <p:nvPr>
            <p:ph type="subTitle" idx="1"/>
          </p:nvPr>
        </p:nvSpPr>
        <p:spPr>
          <a:xfrm>
            <a:off x="251520" y="4293096"/>
            <a:ext cx="4752528" cy="936104"/>
          </a:xfrm>
        </p:spPr>
        <p:txBody>
          <a:bodyPr>
            <a:normAutofit/>
          </a:bodyPr>
          <a:lstStyle/>
          <a:p>
            <a:r>
              <a:rPr lang="en-US" dirty="0"/>
              <a:t>G. </a:t>
            </a:r>
            <a:r>
              <a:rPr lang="en-US" dirty="0" err="1"/>
              <a:t>Sergienko</a:t>
            </a:r>
            <a:endParaRPr lang="en-US" dirty="0"/>
          </a:p>
          <a:p>
            <a:r>
              <a:rPr lang="en-US" dirty="0"/>
              <a:t> FZJ</a:t>
            </a:r>
          </a:p>
          <a:p>
            <a:endParaRPr lang="en-US" dirty="0"/>
          </a:p>
        </p:txBody>
      </p:sp>
      <p:pic>
        <p:nvPicPr>
          <p:cNvPr id="4" name="Picture 3"/>
          <p:cNvPicPr>
            <a:picLocks noChangeAspect="1"/>
          </p:cNvPicPr>
          <p:nvPr/>
        </p:nvPicPr>
        <p:blipFill>
          <a:blip r:embed="rId2"/>
          <a:stretch>
            <a:fillRect/>
          </a:stretch>
        </p:blipFill>
        <p:spPr>
          <a:xfrm>
            <a:off x="683568" y="5733256"/>
            <a:ext cx="1740475" cy="648072"/>
          </a:xfrm>
          <a:prstGeom prst="rect">
            <a:avLst/>
          </a:prstGeom>
        </p:spPr>
      </p:pic>
    </p:spTree>
    <p:extLst>
      <p:ext uri="{BB962C8B-B14F-4D97-AF65-F5344CB8AC3E}">
        <p14:creationId xmlns:p14="http://schemas.microsoft.com/office/powerpoint/2010/main" val="697402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0"/>
            <a:ext cx="7543800" cy="914400"/>
          </a:xfrm>
        </p:spPr>
        <p:txBody>
          <a:bodyPr/>
          <a:lstStyle/>
          <a:p>
            <a:r>
              <a:rPr lang="fi-FI" dirty="0"/>
              <a:t>FZJ tasks for 2021</a:t>
            </a:r>
          </a:p>
        </p:txBody>
      </p:sp>
      <p:sp>
        <p:nvSpPr>
          <p:cNvPr id="7" name="Rectangle 6"/>
          <p:cNvSpPr/>
          <p:nvPr/>
        </p:nvSpPr>
        <p:spPr>
          <a:xfrm>
            <a:off x="251520" y="1700808"/>
            <a:ext cx="8640960" cy="4355038"/>
          </a:xfrm>
          <a:prstGeom prst="rect">
            <a:avLst/>
          </a:prstGeom>
        </p:spPr>
        <p:txBody>
          <a:bodyPr wrap="square">
            <a:spAutoFit/>
          </a:bodyPr>
          <a:lstStyle/>
          <a:p>
            <a:pPr marL="342900" lvl="0" indent="-342900" algn="just">
              <a:spcBef>
                <a:spcPct val="0"/>
              </a:spcBef>
              <a:spcAft>
                <a:spcPts val="600"/>
              </a:spcAft>
              <a:buFont typeface="Wingdings" pitchFamily="2" charset="2"/>
              <a:buChar char="Ø"/>
            </a:pPr>
            <a:r>
              <a:rPr lang="en-GB" altLang="fi-FI" dirty="0">
                <a:solidFill>
                  <a:schemeClr val="accent6">
                    <a:lumMod val="50000"/>
                  </a:schemeClr>
                </a:solidFill>
                <a:latin typeface="Arial" panose="020B0604020202020204" pitchFamily="34" charset="0"/>
                <a:cs typeface="Arial" panose="020B0604020202020204" pitchFamily="34" charset="0"/>
              </a:rPr>
              <a:t>Comparison </a:t>
            </a:r>
            <a:r>
              <a:rPr lang="en-GB" altLang="fi-FI" dirty="0" err="1">
                <a:solidFill>
                  <a:schemeClr val="accent6">
                    <a:lumMod val="50000"/>
                  </a:schemeClr>
                </a:solidFill>
                <a:latin typeface="Arial" panose="020B0604020202020204" pitchFamily="34" charset="0"/>
                <a:cs typeface="Arial" panose="020B0604020202020204" pitchFamily="34" charset="0"/>
              </a:rPr>
              <a:t>ps</a:t>
            </a:r>
            <a:r>
              <a:rPr lang="en-GB" altLang="fi-FI" dirty="0">
                <a:solidFill>
                  <a:schemeClr val="accent6">
                    <a:lumMod val="50000"/>
                  </a:schemeClr>
                </a:solidFill>
                <a:latin typeface="Arial" panose="020B0604020202020204" pitchFamily="34" charset="0"/>
                <a:cs typeface="Arial" panose="020B0604020202020204" pitchFamily="34" charset="0"/>
              </a:rPr>
              <a:t> vs. ns LIBS regarding absolute composition and D content in reference and ITER-relevant coatings which can include impurities</a:t>
            </a:r>
          </a:p>
          <a:p>
            <a:pPr marL="342900" lvl="0" indent="-342900" algn="just">
              <a:spcBef>
                <a:spcPct val="0"/>
              </a:spcBef>
              <a:spcAft>
                <a:spcPts val="600"/>
              </a:spcAft>
              <a:buFont typeface="Wingdings" pitchFamily="2" charset="2"/>
              <a:buChar char="Ø"/>
            </a:pPr>
            <a:r>
              <a:rPr lang="en-GB" altLang="fi-FI" dirty="0">
                <a:solidFill>
                  <a:srgbClr val="0070C0"/>
                </a:solidFill>
                <a:latin typeface="Arial" panose="020B0604020202020204" pitchFamily="34" charset="0"/>
                <a:cs typeface="Arial" panose="020B0604020202020204" pitchFamily="34" charset="0"/>
              </a:rPr>
              <a:t>Comparison Single </a:t>
            </a:r>
            <a:r>
              <a:rPr lang="en-GB" altLang="fi-FI" dirty="0" err="1">
                <a:solidFill>
                  <a:srgbClr val="0070C0"/>
                </a:solidFill>
                <a:latin typeface="Arial" panose="020B0604020202020204" pitchFamily="34" charset="0"/>
                <a:cs typeface="Arial" panose="020B0604020202020204" pitchFamily="34" charset="0"/>
              </a:rPr>
              <a:t>Puls</a:t>
            </a:r>
            <a:r>
              <a:rPr lang="en-GB" altLang="fi-FI" dirty="0">
                <a:solidFill>
                  <a:srgbClr val="0070C0"/>
                </a:solidFill>
                <a:latin typeface="Arial" panose="020B0604020202020204" pitchFamily="34" charset="0"/>
                <a:cs typeface="Arial" panose="020B0604020202020204" pitchFamily="34" charset="0"/>
              </a:rPr>
              <a:t> vs. Double </a:t>
            </a:r>
            <a:r>
              <a:rPr lang="en-GB" altLang="fi-FI" dirty="0" err="1">
                <a:solidFill>
                  <a:srgbClr val="0070C0"/>
                </a:solidFill>
                <a:latin typeface="Arial" panose="020B0604020202020204" pitchFamily="34" charset="0"/>
                <a:cs typeface="Arial" panose="020B0604020202020204" pitchFamily="34" charset="0"/>
              </a:rPr>
              <a:t>Puls</a:t>
            </a:r>
            <a:r>
              <a:rPr lang="en-GB" altLang="fi-FI" dirty="0">
                <a:solidFill>
                  <a:srgbClr val="0070C0"/>
                </a:solidFill>
                <a:latin typeface="Arial" panose="020B0604020202020204" pitchFamily="34" charset="0"/>
                <a:cs typeface="Arial" panose="020B0604020202020204" pitchFamily="34" charset="0"/>
              </a:rPr>
              <a:t> LIBS (or alternative LIBS signal enhancement methods)  regarding absolute material composition and D content in ITER- and DEMO-relevant W including self-damage W and reference coatings.</a:t>
            </a:r>
          </a:p>
          <a:p>
            <a:pPr marL="342900" lvl="0" indent="-342900" algn="just">
              <a:spcBef>
                <a:spcPct val="0"/>
              </a:spcBef>
              <a:spcAft>
                <a:spcPts val="600"/>
              </a:spcAft>
              <a:buFont typeface="Wingdings" pitchFamily="2" charset="2"/>
              <a:buChar char="Ø"/>
            </a:pPr>
            <a:r>
              <a:rPr lang="en-GB" altLang="fi-FI" dirty="0">
                <a:solidFill>
                  <a:schemeClr val="accent6">
                    <a:lumMod val="50000"/>
                  </a:schemeClr>
                </a:solidFill>
                <a:latin typeface="Arial" panose="020B0604020202020204" pitchFamily="34" charset="0"/>
                <a:cs typeface="Arial" panose="020B0604020202020204" pitchFamily="34" charset="0"/>
              </a:rPr>
              <a:t>(CF-) LIBS (</a:t>
            </a:r>
            <a:r>
              <a:rPr lang="en-GB" altLang="fi-FI" dirty="0" err="1">
                <a:solidFill>
                  <a:schemeClr val="accent6">
                    <a:lumMod val="50000"/>
                  </a:schemeClr>
                </a:solidFill>
                <a:latin typeface="Arial" panose="020B0604020202020204" pitchFamily="34" charset="0"/>
                <a:cs typeface="Arial" panose="020B0604020202020204" pitchFamily="34" charset="0"/>
              </a:rPr>
              <a:t>ps</a:t>
            </a:r>
            <a:r>
              <a:rPr lang="en-GB" altLang="fi-FI" dirty="0">
                <a:solidFill>
                  <a:schemeClr val="accent6">
                    <a:lumMod val="50000"/>
                  </a:schemeClr>
                </a:solidFill>
                <a:latin typeface="Arial" panose="020B0604020202020204" pitchFamily="34" charset="0"/>
                <a:cs typeface="Arial" panose="020B0604020202020204" pitchFamily="34" charset="0"/>
              </a:rPr>
              <a:t>, ns SP or DP) on samples (if available) from different devices (tokamaks or W-7X) (</a:t>
            </a:r>
            <a:r>
              <a:rPr lang="en-GB" altLang="fi-FI" dirty="0" err="1">
                <a:solidFill>
                  <a:schemeClr val="accent6">
                    <a:lumMod val="50000"/>
                  </a:schemeClr>
                </a:solidFill>
                <a:latin typeface="Arial" panose="020B0604020202020204" pitchFamily="34" charset="0"/>
                <a:cs typeface="Arial" panose="020B0604020202020204" pitchFamily="34" charset="0"/>
              </a:rPr>
              <a:t>collab</a:t>
            </a:r>
            <a:r>
              <a:rPr lang="en-GB" altLang="fi-FI" dirty="0">
                <a:solidFill>
                  <a:schemeClr val="accent6">
                    <a:lumMod val="50000"/>
                  </a:schemeClr>
                </a:solidFill>
                <a:latin typeface="Arial" panose="020B0604020202020204" pitchFamily="34" charset="0"/>
                <a:cs typeface="Arial" panose="020B0604020202020204" pitchFamily="34" charset="0"/>
              </a:rPr>
              <a:t>. SP B)</a:t>
            </a:r>
          </a:p>
          <a:p>
            <a:pPr lvl="0" algn="just">
              <a:spcBef>
                <a:spcPct val="0"/>
              </a:spcBef>
              <a:spcAft>
                <a:spcPts val="600"/>
              </a:spcAft>
            </a:pPr>
            <a:r>
              <a:rPr lang="de-DE" altLang="fi-FI" dirty="0">
                <a:solidFill>
                  <a:schemeClr val="accent6">
                    <a:lumMod val="50000"/>
                  </a:schemeClr>
                </a:solidFill>
                <a:latin typeface="Arial" panose="020B0604020202020204" pitchFamily="34" charset="0"/>
                <a:cs typeface="Arial" panose="020B0604020202020204" pitchFamily="34" charset="0"/>
              </a:rPr>
              <a:t>Grapite tiles from W-7X are avalable and planned be used for CF-LIBS test.</a:t>
            </a:r>
            <a:endParaRPr lang="en-GB" altLang="fi-FI" dirty="0">
              <a:solidFill>
                <a:schemeClr val="accent6">
                  <a:lumMod val="50000"/>
                </a:schemeClr>
              </a:solidFill>
              <a:latin typeface="Arial" panose="020B0604020202020204" pitchFamily="34" charset="0"/>
              <a:cs typeface="Arial" panose="020B0604020202020204" pitchFamily="34" charset="0"/>
            </a:endParaRPr>
          </a:p>
          <a:p>
            <a:pPr marL="342900" lvl="0" indent="-342900" algn="just">
              <a:spcBef>
                <a:spcPct val="0"/>
              </a:spcBef>
              <a:spcAft>
                <a:spcPts val="600"/>
              </a:spcAft>
              <a:buFont typeface="Wingdings" pitchFamily="2" charset="2"/>
              <a:buChar char="Ø"/>
            </a:pPr>
            <a:r>
              <a:rPr lang="en-GB" altLang="fi-FI" dirty="0">
                <a:solidFill>
                  <a:schemeClr val="accent6">
                    <a:lumMod val="50000"/>
                  </a:schemeClr>
                </a:solidFill>
                <a:latin typeface="Arial" panose="020B0604020202020204" pitchFamily="34" charset="0"/>
                <a:cs typeface="Arial" panose="020B0604020202020204" pitchFamily="34" charset="0"/>
              </a:rPr>
              <a:t>CF-LIBS on produced reference samples before and after He loading</a:t>
            </a:r>
          </a:p>
          <a:p>
            <a:pPr marL="342900" lvl="0" indent="-342900" algn="just">
              <a:spcBef>
                <a:spcPct val="0"/>
              </a:spcBef>
              <a:spcAft>
                <a:spcPts val="600"/>
              </a:spcAft>
              <a:buFont typeface="Wingdings" pitchFamily="2" charset="2"/>
              <a:buChar char="Ø"/>
            </a:pPr>
            <a:r>
              <a:rPr lang="en-GB" altLang="fi-FI" dirty="0">
                <a:solidFill>
                  <a:srgbClr val="0070C0"/>
                </a:solidFill>
                <a:latin typeface="Arial" panose="020B0604020202020204" pitchFamily="34" charset="0"/>
                <a:cs typeface="Arial" panose="020B0604020202020204" pitchFamily="34" charset="0"/>
              </a:rPr>
              <a:t>Investigate erosion/deposition/fuel retention (including He) by in situ (CF)-LIBS and NRA/RBS in MAGNUM, LIBS and LIA-QMS/EDX in PSI-2 with subjects of interest: outgassing, recycling, and role of impurities (O, N), </a:t>
            </a:r>
            <a:r>
              <a:rPr lang="en-GB" altLang="fi-FI" dirty="0" err="1">
                <a:solidFill>
                  <a:srgbClr val="0070C0"/>
                </a:solidFill>
                <a:latin typeface="Arial" panose="020B0604020202020204" pitchFamily="34" charset="0"/>
                <a:cs typeface="Arial" panose="020B0604020202020204" pitchFamily="34" charset="0"/>
              </a:rPr>
              <a:t>Tsurface</a:t>
            </a:r>
            <a:r>
              <a:rPr lang="en-GB" altLang="fi-FI" dirty="0">
                <a:solidFill>
                  <a:srgbClr val="0070C0"/>
                </a:solidFill>
                <a:latin typeface="Arial" panose="020B0604020202020204" pitchFamily="34" charset="0"/>
                <a:cs typeface="Arial" panose="020B0604020202020204" pitchFamily="34" charset="0"/>
              </a:rPr>
              <a:t>, and implantation energy on retention</a:t>
            </a:r>
          </a:p>
        </p:txBody>
      </p:sp>
      <p:sp>
        <p:nvSpPr>
          <p:cNvPr id="2" name="TextBox 1"/>
          <p:cNvSpPr txBox="1"/>
          <p:nvPr/>
        </p:nvSpPr>
        <p:spPr>
          <a:xfrm>
            <a:off x="7164288" y="980728"/>
            <a:ext cx="1611018" cy="646331"/>
          </a:xfrm>
          <a:prstGeom prst="rect">
            <a:avLst/>
          </a:prstGeom>
          <a:noFill/>
          <a:ln>
            <a:solidFill>
              <a:schemeClr val="accent1"/>
            </a:solidFill>
          </a:ln>
        </p:spPr>
        <p:txBody>
          <a:bodyPr wrap="none" rtlCol="0">
            <a:spAutoFit/>
          </a:bodyPr>
          <a:lstStyle/>
          <a:p>
            <a:r>
              <a:rPr lang="de-DE" dirty="0">
                <a:solidFill>
                  <a:srgbClr val="0070C0"/>
                </a:solidFill>
              </a:rPr>
              <a:t>First priority</a:t>
            </a:r>
          </a:p>
          <a:p>
            <a:r>
              <a:rPr lang="de-DE" dirty="0">
                <a:solidFill>
                  <a:schemeClr val="accent6">
                    <a:lumMod val="50000"/>
                  </a:schemeClr>
                </a:solidFill>
              </a:rPr>
              <a:t>Second priority</a:t>
            </a:r>
            <a:endParaRPr lang="en-GB" dirty="0">
              <a:solidFill>
                <a:schemeClr val="accent6">
                  <a:lumMod val="50000"/>
                </a:schemeClr>
              </a:solidFill>
            </a:endParaRPr>
          </a:p>
        </p:txBody>
      </p:sp>
    </p:spTree>
    <p:extLst>
      <p:ext uri="{BB962C8B-B14F-4D97-AF65-F5344CB8AC3E}">
        <p14:creationId xmlns:p14="http://schemas.microsoft.com/office/powerpoint/2010/main" val="152017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a:t>Outgoing activity</a:t>
            </a:r>
            <a:endParaRPr lang="en-GB" dirty="0"/>
          </a:p>
        </p:txBody>
      </p:sp>
      <p:sp>
        <p:nvSpPr>
          <p:cNvPr id="5" name="Rectangle 4"/>
          <p:cNvSpPr/>
          <p:nvPr/>
        </p:nvSpPr>
        <p:spPr>
          <a:xfrm>
            <a:off x="683568" y="1556792"/>
            <a:ext cx="7776864" cy="2862322"/>
          </a:xfrm>
          <a:prstGeom prst="rect">
            <a:avLst/>
          </a:prstGeom>
        </p:spPr>
        <p:txBody>
          <a:bodyPr wrap="square">
            <a:spAutoFit/>
          </a:bodyPr>
          <a:lstStyle/>
          <a:p>
            <a:pPr marL="285750" indent="-285750">
              <a:buFont typeface="Courier New" panose="02070309020205020404" pitchFamily="49" charset="0"/>
              <a:buChar char="o"/>
            </a:pPr>
            <a:r>
              <a:rPr lang="en-GB" altLang="fi-FI" dirty="0">
                <a:solidFill>
                  <a:srgbClr val="0070C0"/>
                </a:solidFill>
                <a:latin typeface="Arial" panose="020B0604020202020204" pitchFamily="34" charset="0"/>
                <a:cs typeface="Arial" panose="020B0604020202020204" pitchFamily="34" charset="0"/>
              </a:rPr>
              <a:t>The experiments for comparison single pulse vs. double pulse LIBS is performed in the laser lab with YAG </a:t>
            </a:r>
            <a:r>
              <a:rPr lang="en-GB" altLang="fi-FI" dirty="0" err="1">
                <a:solidFill>
                  <a:srgbClr val="0070C0"/>
                </a:solidFill>
                <a:latin typeface="Arial" panose="020B0604020202020204" pitchFamily="34" charset="0"/>
                <a:cs typeface="Arial" panose="020B0604020202020204" pitchFamily="34" charset="0"/>
              </a:rPr>
              <a:t>ps</a:t>
            </a:r>
            <a:r>
              <a:rPr lang="en-GB" altLang="fi-FI" dirty="0">
                <a:solidFill>
                  <a:srgbClr val="0070C0"/>
                </a:solidFill>
                <a:latin typeface="Arial" panose="020B0604020202020204" pitchFamily="34" charset="0"/>
                <a:cs typeface="Arial" panose="020B0604020202020204" pitchFamily="34" charset="0"/>
              </a:rPr>
              <a:t>-laser and ruby ns-laser.</a:t>
            </a:r>
          </a:p>
          <a:p>
            <a:endParaRPr lang="en-GB" altLang="fi-FI" dirty="0">
              <a:solidFill>
                <a:srgbClr val="0070C0"/>
              </a:solidFill>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en-GB" altLang="fi-FI" dirty="0">
                <a:solidFill>
                  <a:srgbClr val="0070C0"/>
                </a:solidFill>
                <a:latin typeface="Arial" panose="020B0604020202020204" pitchFamily="34" charset="0"/>
                <a:cs typeface="Arial" panose="020B0604020202020204" pitchFamily="34" charset="0"/>
              </a:rPr>
              <a:t>Preparation of the LIBS measurement on PSI-2:</a:t>
            </a:r>
          </a:p>
          <a:p>
            <a:r>
              <a:rPr lang="en-GB" altLang="fi-FI" dirty="0">
                <a:solidFill>
                  <a:srgbClr val="0070C0"/>
                </a:solidFill>
                <a:latin typeface="Arial" panose="020B0604020202020204" pitchFamily="34" charset="0"/>
                <a:cs typeface="Arial" panose="020B0604020202020204" pitchFamily="34" charset="0"/>
              </a:rPr>
              <a:t>The ns-laser requires re-alignment to achieve smooth power profile in the laser spot. The re-alignment is in progress. There are small damage spots on one end of the oscillator rod and the amplifier rods. May be, its need to be replaced. The experiment on PSI-2 will be performed at the end of August if the exchange of the laser rods will be not required (more information will be available next week).</a:t>
            </a:r>
          </a:p>
        </p:txBody>
      </p:sp>
    </p:spTree>
    <p:extLst>
      <p:ext uri="{BB962C8B-B14F-4D97-AF65-F5344CB8AC3E}">
        <p14:creationId xmlns:p14="http://schemas.microsoft.com/office/powerpoint/2010/main" val="439692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445</TotalTime>
  <Words>303</Words>
  <Application>Microsoft Office PowerPoint</Application>
  <PresentationFormat>On-screen Show (4:3)</PresentationFormat>
  <Paragraphs>17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Courier New</vt:lpstr>
      <vt:lpstr>Wingdings</vt:lpstr>
      <vt:lpstr>Office Theme</vt:lpstr>
      <vt:lpstr>WP PWIE SP X2 Kick-off meeting July 15 2021</vt:lpstr>
      <vt:lpstr>FZJ tasks for 2021</vt:lpstr>
      <vt:lpstr>Outgoing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Darren.McDonald@euro-fusion.org;Xavier.Litaudon@euro-fusion.org</dc:creator>
  <cp:lastModifiedBy>Hennie Meiden</cp:lastModifiedBy>
  <cp:revision>717</cp:revision>
  <cp:lastPrinted>2017-09-13T08:00:50Z</cp:lastPrinted>
  <dcterms:created xsi:type="dcterms:W3CDTF">2014-10-27T16:40:37Z</dcterms:created>
  <dcterms:modified xsi:type="dcterms:W3CDTF">2021-07-15T07:23:56Z</dcterms:modified>
</cp:coreProperties>
</file>