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2"/>
          <p:cNvPicPr/>
          <p:nvPr/>
        </p:nvPicPr>
        <p:blipFill>
          <a:blip r:embed="rId14"/>
          <a:srcRect l="10158" t="474" r="10158" b="28343"/>
          <a:stretch/>
        </p:blipFill>
        <p:spPr>
          <a:xfrm>
            <a:off x="0" y="252000"/>
            <a:ext cx="9142560" cy="518256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155520" y="-457200"/>
            <a:ext cx="1074960" cy="95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5724000" y="5661360"/>
            <a:ext cx="3166920" cy="934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Bild 7" descr="EU_und_Text.jpg"/>
          <p:cNvPicPr/>
          <p:nvPr/>
        </p:nvPicPr>
        <p:blipFill>
          <a:blip r:embed="rId15"/>
          <a:stretch/>
        </p:blipFill>
        <p:spPr>
          <a:xfrm>
            <a:off x="5220000" y="5832360"/>
            <a:ext cx="3454920" cy="64764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2560" cy="912960"/>
          </a:xfrm>
          <a:prstGeom prst="rect">
            <a:avLst/>
          </a:prstGeom>
          <a:solidFill>
            <a:srgbClr val="E3E3E3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3" name="Picture 3" descr="EurofusionDisc.eps"/>
          <p:cNvPicPr/>
          <p:nvPr/>
        </p:nvPicPr>
        <p:blipFill>
          <a:blip r:embed="rId14"/>
          <a:stretch/>
        </p:blipFill>
        <p:spPr>
          <a:xfrm>
            <a:off x="8244360" y="116640"/>
            <a:ext cx="456840" cy="46440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95640" y="4293000"/>
            <a:ext cx="8459280" cy="9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P.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Gąsior</a:t>
            </a:r>
            <a:r>
              <a:rPr lang="en-US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W.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Gromelski</a:t>
            </a:r>
            <a:r>
              <a:rPr lang="en-US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P. </a:t>
            </a:r>
            <a:r>
              <a:rPr lang="en-US" sz="22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Wojtowicz</a:t>
            </a:r>
            <a:r>
              <a:rPr lang="pl-PL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A. Kwaśnik, M. </a:t>
            </a:r>
            <a:r>
              <a:rPr lang="pl-PL" sz="22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Kastek</a:t>
            </a:r>
            <a:endParaRPr lang="pl-PL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IPPLM, Warsaw, Poland</a:t>
            </a:r>
            <a:endParaRPr lang="pl-PL" sz="22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95640" y="2349000"/>
            <a:ext cx="8495640" cy="12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 X2</a:t>
            </a:r>
            <a:r>
              <a:rPr lang="en-GB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GB" sz="3200" dirty="0"/>
              <a:t>Optimization of laser-based surface analysis diagnostics</a:t>
            </a:r>
            <a:r>
              <a:rPr lang="pl-PL" sz="3200" dirty="0"/>
              <a:t> - </a:t>
            </a:r>
            <a:r>
              <a:rPr lang="en-GB" sz="3200" dirty="0"/>
              <a:t>LIBS analysis by application of machine learning algorithm</a:t>
            </a: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67640" y="22860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Problems</a:t>
            </a: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with „standard” LIBS</a:t>
            </a:r>
            <a:endParaRPr lang="pl-PL" sz="3000" b="0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07640" y="980640"/>
            <a:ext cx="5328456" cy="56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4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Calibration methods:</a:t>
            </a: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Problems with a sufficient </a:t>
            </a:r>
            <a:r>
              <a:rPr lang="pl-PL" spc="-1" dirty="0">
                <a:latin typeface="Arial"/>
              </a:rPr>
              <a:t>n</a:t>
            </a:r>
            <a:r>
              <a:rPr lang="en-US" spc="-1" dirty="0">
                <a:latin typeface="Arial"/>
              </a:rPr>
              <a:t>umber of calibrated samples </a:t>
            </a:r>
            <a:r>
              <a:rPr lang="pl-PL" spc="-1" dirty="0">
                <a:latin typeface="Arial"/>
              </a:rPr>
              <a:t>with </a:t>
            </a:r>
            <a:r>
              <a:rPr lang="pl-PL" spc="-1" dirty="0" err="1">
                <a:latin typeface="Arial"/>
              </a:rPr>
              <a:t>different</a:t>
            </a:r>
            <a:r>
              <a:rPr lang="pl-PL" spc="-1" dirty="0">
                <a:latin typeface="Arial"/>
              </a:rPr>
              <a:t> </a:t>
            </a:r>
            <a:r>
              <a:rPr lang="pl-PL" spc="-1" dirty="0" err="1">
                <a:latin typeface="Arial"/>
              </a:rPr>
              <a:t>concentrations</a:t>
            </a:r>
            <a:r>
              <a:rPr lang="pl-PL" spc="-1" dirty="0">
                <a:latin typeface="Arial"/>
              </a:rPr>
              <a:t> of </a:t>
            </a:r>
            <a:r>
              <a:rPr lang="pl-PL" spc="-1" dirty="0" err="1">
                <a:latin typeface="Arial"/>
              </a:rPr>
              <a:t>hydrogen</a:t>
            </a:r>
            <a:r>
              <a:rPr lang="pl-PL" spc="-1" dirty="0">
                <a:latin typeface="Arial"/>
              </a:rPr>
              <a:t> </a:t>
            </a:r>
            <a:r>
              <a:rPr lang="pl-PL" spc="-1" dirty="0" err="1">
                <a:latin typeface="Arial"/>
              </a:rPr>
              <a:t>isotopes</a:t>
            </a:r>
            <a:endParaRPr lang="pl-PL" spc="-1" dirty="0">
              <a:latin typeface="Arial"/>
            </a:endParaRP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l-PL" spc="-1" dirty="0">
                <a:latin typeface="Arial"/>
              </a:rPr>
              <a:t>Matrix </a:t>
            </a:r>
            <a:r>
              <a:rPr lang="pl-PL" spc="-1" dirty="0" err="1">
                <a:latin typeface="Arial"/>
              </a:rPr>
              <a:t>effects</a:t>
            </a:r>
            <a:r>
              <a:rPr lang="pl-PL" spc="-1" dirty="0">
                <a:latin typeface="Arial"/>
              </a:rPr>
              <a:t>, </a:t>
            </a:r>
            <a:r>
              <a:rPr lang="pl-PL" spc="-1" dirty="0" err="1">
                <a:latin typeface="Arial"/>
              </a:rPr>
              <a:t>especially</a:t>
            </a:r>
            <a:r>
              <a:rPr lang="pl-PL" spc="-1" dirty="0">
                <a:latin typeface="Arial"/>
              </a:rPr>
              <a:t> </a:t>
            </a:r>
            <a:r>
              <a:rPr lang="pl-PL" spc="-1" dirty="0" err="1">
                <a:latin typeface="Arial"/>
              </a:rPr>
              <a:t>due</a:t>
            </a:r>
            <a:r>
              <a:rPr lang="pl-PL" spc="-1" dirty="0">
                <a:latin typeface="Arial"/>
              </a:rPr>
              <a:t> to </a:t>
            </a:r>
            <a:r>
              <a:rPr lang="pl-PL" spc="-1" dirty="0" err="1">
                <a:latin typeface="Arial"/>
              </a:rPr>
              <a:t>unknown</a:t>
            </a:r>
            <a:r>
              <a:rPr lang="pl-PL" spc="-1" dirty="0">
                <a:latin typeface="Arial"/>
              </a:rPr>
              <a:t> </a:t>
            </a:r>
            <a:r>
              <a:rPr lang="pl-PL" spc="-1" dirty="0" err="1">
                <a:latin typeface="Arial"/>
              </a:rPr>
              <a:t>morphology</a:t>
            </a:r>
            <a:r>
              <a:rPr lang="pl-PL" spc="-1" dirty="0">
                <a:latin typeface="Arial"/>
              </a:rPr>
              <a:t> of the </a:t>
            </a:r>
            <a:r>
              <a:rPr lang="pl-PL" spc="-1" dirty="0" err="1">
                <a:latin typeface="Arial"/>
              </a:rPr>
              <a:t>deposits</a:t>
            </a:r>
            <a:r>
              <a:rPr lang="pl-PL" spc="-1" dirty="0">
                <a:latin typeface="Arial"/>
              </a:rPr>
              <a:t> in </a:t>
            </a:r>
            <a:r>
              <a:rPr lang="pl-PL" spc="-1" dirty="0" err="1">
                <a:latin typeface="Arial"/>
              </a:rPr>
              <a:t>future</a:t>
            </a:r>
            <a:r>
              <a:rPr lang="pl-PL" spc="-1" dirty="0">
                <a:latin typeface="Arial"/>
              </a:rPr>
              <a:t> </a:t>
            </a:r>
            <a:r>
              <a:rPr lang="pl-PL" spc="-1" dirty="0" err="1">
                <a:latin typeface="Arial"/>
              </a:rPr>
              <a:t>machines</a:t>
            </a:r>
            <a:endParaRPr lang="pl-PL" spc="-1" dirty="0">
              <a:latin typeface="Arial"/>
            </a:endParaRP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pl-PL" b="1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CF method:</a:t>
            </a: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Sensitivity </a:t>
            </a:r>
            <a:r>
              <a:rPr lang="pl-PL" spc="-1" dirty="0">
                <a:latin typeface="Arial"/>
              </a:rPr>
              <a:t>for</a:t>
            </a:r>
            <a:r>
              <a:rPr lang="en-US" spc="-1" dirty="0">
                <a:latin typeface="Arial"/>
              </a:rPr>
              <a:t> plasma parameters, especially important when it comes to accuracy</a:t>
            </a: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Difficulty with the accurate estimation, especially when Be is present</a:t>
            </a: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b="1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pc="-1" dirty="0">
                <a:latin typeface="Arial"/>
              </a:rPr>
              <a:t>Common problem</a:t>
            </a:r>
            <a:r>
              <a:rPr lang="pl-PL" spc="-1" dirty="0">
                <a:latin typeface="Arial"/>
              </a:rPr>
              <a:t>s</a:t>
            </a:r>
            <a:r>
              <a:rPr lang="en-US" spc="-1" dirty="0">
                <a:latin typeface="Arial"/>
              </a:rPr>
              <a:t>:</a:t>
            </a: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Operation with tritium and beryllium</a:t>
            </a:r>
            <a:endParaRPr lang="pl-PL" spc="-1" dirty="0">
              <a:latin typeface="Arial"/>
            </a:endParaRPr>
          </a:p>
          <a:p>
            <a:pPr marL="287190" indent="-2857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Compatibility of results in different set-ups and operational </a:t>
            </a:r>
            <a:r>
              <a:rPr lang="pl-PL" spc="-1" dirty="0" err="1">
                <a:latin typeface="Arial"/>
              </a:rPr>
              <a:t>conditions</a:t>
            </a:r>
            <a:endParaRPr lang="en-US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8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9256" r="11993" b="4119"/>
          <a:stretch/>
        </p:blipFill>
        <p:spPr bwMode="auto">
          <a:xfrm>
            <a:off x="5724128" y="3933056"/>
            <a:ext cx="3054480" cy="2257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38108"/>
            <a:ext cx="3825952" cy="18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2"/>
          <p:cNvSpPr/>
          <p:nvPr/>
        </p:nvSpPr>
        <p:spPr>
          <a:xfrm>
            <a:off x="467640" y="22896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Advantages</a:t>
            </a: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of ML </a:t>
            </a: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approach</a:t>
            </a:r>
            <a:endParaRPr lang="pl-PL" sz="3000" b="0" strike="noStrike" spc="-1" dirty="0">
              <a:latin typeface="Arial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0" y="1124744"/>
            <a:ext cx="9036496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</a:rPr>
              <a:t>A modern and rapidly developing approach with proven successful performance in numerous fields of science, industry and commerce</a:t>
            </a:r>
            <a:r>
              <a:rPr lang="pl-PL" sz="1800" b="0" strike="noStrike" spc="-1" dirty="0">
                <a:latin typeface="Arial"/>
              </a:rPr>
              <a:t>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19888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/>
              <a:t>Its performance is based on patterns recognition and it depends on the amount of data used for training the system</a:t>
            </a:r>
            <a:r>
              <a:rPr lang="pl-PL" spc="-1" dirty="0"/>
              <a:t>. </a:t>
            </a:r>
          </a:p>
          <a:p>
            <a:endParaRPr lang="en-US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0" y="27809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/>
              <a:t>The model development may be supported by the use of synthetic data.</a:t>
            </a:r>
          </a:p>
          <a:p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-4539" y="34521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/>
              <a:t>Two basic types of system may be used: classification and </a:t>
            </a:r>
            <a:r>
              <a:rPr lang="pl-PL" spc="-1" dirty="0" err="1"/>
              <a:t>regression</a:t>
            </a:r>
            <a:r>
              <a:rPr lang="pl-PL" spc="-1" dirty="0"/>
              <a:t>.</a:t>
            </a:r>
          </a:p>
          <a:p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-5630" y="409660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/>
              <a:t>A large number of algorithms may be subjected to investigation and </a:t>
            </a:r>
            <a:r>
              <a:rPr lang="en-US" spc="-1" dirty="0" err="1"/>
              <a:t>optimisation</a:t>
            </a:r>
            <a:r>
              <a:rPr lang="en-US" spc="-1" dirty="0"/>
              <a:t>.</a:t>
            </a:r>
          </a:p>
          <a:p>
            <a:endParaRPr lang="en-US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-17980" y="47298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/>
              <a:t>There is a number of modern tools which may be effectively used for this goal.</a:t>
            </a:r>
          </a:p>
          <a:p>
            <a:endParaRPr lang="en-US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-17980" y="539248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/>
              <a:t>Working with this tools is very attractive for young rese</a:t>
            </a:r>
            <a:r>
              <a:rPr lang="pl-PL" spc="-1" dirty="0"/>
              <a:t>a</a:t>
            </a:r>
            <a:r>
              <a:rPr lang="en-US" spc="-1" dirty="0" err="1"/>
              <a:t>rchers</a:t>
            </a:r>
            <a:r>
              <a:rPr lang="en-US" spc="-1" dirty="0"/>
              <a:t> and gives a lot of fun</a:t>
            </a:r>
            <a:r>
              <a:rPr lang="pl-PL" spc="-1" dirty="0"/>
              <a:t> !</a:t>
            </a:r>
            <a:endParaRPr lang="en-US" spc="-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467640" y="22896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Classification</a:t>
            </a: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vs </a:t>
            </a: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Quantification</a:t>
            </a:r>
            <a:endParaRPr lang="pl-PL" sz="3000" b="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36512" y="2276872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</a:rPr>
              <a:t>Straightforward</a:t>
            </a:r>
            <a:r>
              <a:rPr lang="en-US" spc="-1" dirty="0">
                <a:latin typeface="Arial"/>
              </a:rPr>
              <a:t>, but also very powerful supervised models 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6512" y="1628712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</a:rPr>
              <a:t>The results are separated int</a:t>
            </a:r>
            <a:r>
              <a:rPr lang="en-US" spc="-1" dirty="0">
                <a:latin typeface="Arial"/>
              </a:rPr>
              <a:t>o a discrete number of concentration levels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36512" y="3356904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</a:rPr>
              <a:t>Clear and reliable methods of the quality assessment</a:t>
            </a:r>
            <a:r>
              <a:rPr lang="pl-PL" sz="1800" b="0" strike="noStrike" spc="-1" dirty="0">
                <a:latin typeface="Arial"/>
              </a:rPr>
              <a:t> (</a:t>
            </a:r>
            <a:r>
              <a:rPr lang="pl-PL" sz="1800" b="0" strike="noStrike" spc="-1" dirty="0" err="1">
                <a:latin typeface="Arial"/>
              </a:rPr>
              <a:t>Statistic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parameters</a:t>
            </a:r>
            <a:r>
              <a:rPr lang="pl-PL" sz="1800" b="0" strike="noStrike" spc="-1" dirty="0">
                <a:latin typeface="Arial"/>
              </a:rPr>
              <a:t>, </a:t>
            </a:r>
            <a:r>
              <a:rPr lang="pl-PL" sz="1800" b="0" strike="noStrike" spc="-1" dirty="0" err="1">
                <a:latin typeface="Arial"/>
              </a:rPr>
              <a:t>confusion</a:t>
            </a:r>
            <a:r>
              <a:rPr lang="pl-PL" sz="1800" b="0" strike="noStrike" spc="-1" dirty="0">
                <a:latin typeface="Arial"/>
              </a:rPr>
              <a:t> matrix)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36512" y="4005064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 dirty="0" err="1">
                <a:latin typeface="Arial"/>
              </a:rPr>
              <a:t>Logistic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regression</a:t>
            </a:r>
            <a:r>
              <a:rPr lang="pl-PL" sz="1800" b="0" strike="noStrike" spc="-1" dirty="0">
                <a:latin typeface="Arial"/>
              </a:rPr>
              <a:t>, SVM, RF, ANN, </a:t>
            </a:r>
            <a:r>
              <a:rPr lang="pl-PL" sz="1800" b="0" strike="noStrike" spc="-1" dirty="0" err="1">
                <a:latin typeface="Arial"/>
              </a:rPr>
              <a:t>kNN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36512" y="2852760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 dirty="0">
                <a:latin typeface="Arial"/>
              </a:rPr>
              <a:t>May be </a:t>
            </a:r>
            <a:r>
              <a:rPr lang="pl-PL" sz="1800" b="0" strike="noStrike" spc="-1" dirty="0" err="1">
                <a:latin typeface="Arial"/>
              </a:rPr>
              <a:t>easily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combined</a:t>
            </a:r>
            <a:r>
              <a:rPr lang="pl-PL" sz="1800" b="0" strike="noStrike" spc="-1" dirty="0">
                <a:latin typeface="Arial"/>
              </a:rPr>
              <a:t> with </a:t>
            </a:r>
            <a:r>
              <a:rPr lang="pl-PL" sz="1800" b="0" strike="noStrike" spc="-1" dirty="0" err="1">
                <a:latin typeface="Arial"/>
              </a:rPr>
              <a:t>dimensionality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reduction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0" y="5157192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 dirty="0" err="1">
                <a:latin typeface="Arial"/>
              </a:rPr>
              <a:t>More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challenging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approach</a:t>
            </a:r>
            <a:r>
              <a:rPr lang="pl-PL" sz="1800" b="0" strike="noStrike" spc="-1" dirty="0">
                <a:latin typeface="Arial"/>
              </a:rPr>
              <a:t>, but </a:t>
            </a:r>
            <a:r>
              <a:rPr lang="pl-PL" sz="1800" b="0" strike="noStrike" spc="-1" dirty="0" err="1">
                <a:latin typeface="Arial"/>
              </a:rPr>
              <a:t>it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gives</a:t>
            </a:r>
            <a:r>
              <a:rPr lang="pl-PL" sz="1800" b="0" strike="noStrike" spc="-1" dirty="0">
                <a:latin typeface="Arial"/>
              </a:rPr>
              <a:t> a </a:t>
            </a:r>
            <a:r>
              <a:rPr lang="pl-PL" sz="1800" b="0" strike="noStrike" spc="-1" dirty="0" err="1">
                <a:latin typeface="Arial"/>
              </a:rPr>
              <a:t>concentration</a:t>
            </a:r>
            <a:r>
              <a:rPr lang="pl-PL" sz="1800" b="0" strike="noStrike" spc="-1" dirty="0">
                <a:latin typeface="Arial"/>
              </a:rPr>
              <a:t> </a:t>
            </a:r>
            <a:r>
              <a:rPr lang="pl-PL" sz="1800" b="0" strike="noStrike" spc="-1" dirty="0" err="1">
                <a:latin typeface="Arial"/>
              </a:rPr>
              <a:t>estimate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4946" y="1105492"/>
            <a:ext cx="252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spc="-1" dirty="0" err="1">
                <a:solidFill>
                  <a:srgbClr val="000000"/>
                </a:solidFill>
              </a:rPr>
              <a:t>Classification</a:t>
            </a:r>
            <a:endParaRPr lang="en-US" sz="2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4633972"/>
            <a:ext cx="214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spc="-1" dirty="0" err="1">
                <a:solidFill>
                  <a:srgbClr val="000000"/>
                </a:solidFill>
              </a:rPr>
              <a:t>Regression</a:t>
            </a:r>
            <a:endParaRPr lang="en-US" sz="2800" dirty="0"/>
          </a:p>
        </p:txBody>
      </p:sp>
      <p:sp>
        <p:nvSpPr>
          <p:cNvPr id="14" name="CustomShape 3"/>
          <p:cNvSpPr/>
          <p:nvPr/>
        </p:nvSpPr>
        <p:spPr>
          <a:xfrm>
            <a:off x="0" y="5517144"/>
            <a:ext cx="9144000" cy="64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latin typeface="Arial"/>
              </a:rPr>
              <a:t>Higher computational cost </a:t>
            </a:r>
            <a:endParaRPr lang="pl-PL" sz="18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pc="-1" dirty="0" err="1">
                <a:latin typeface="Arial"/>
              </a:rPr>
              <a:t>Linear</a:t>
            </a:r>
            <a:r>
              <a:rPr lang="pl-PL" spc="-1" dirty="0">
                <a:latin typeface="Arial"/>
              </a:rPr>
              <a:t> </a:t>
            </a:r>
            <a:r>
              <a:rPr lang="pl-PL" spc="-1" dirty="0" err="1">
                <a:latin typeface="Arial"/>
              </a:rPr>
              <a:t>regression</a:t>
            </a:r>
            <a:r>
              <a:rPr lang="pl-PL" spc="-1" dirty="0">
                <a:latin typeface="Arial"/>
              </a:rPr>
              <a:t>, ANN, </a:t>
            </a:r>
            <a:r>
              <a:rPr lang="pl-PL" spc="-1" dirty="0" err="1">
                <a:latin typeface="Arial"/>
              </a:rPr>
              <a:t>kNN</a:t>
            </a:r>
            <a:endParaRPr lang="en-U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8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467640" y="22896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General </a:t>
            </a: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scheme</a:t>
            </a: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l-PL" sz="3000" b="0" strike="noStrike" spc="-1" dirty="0"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1731" y="1547210"/>
            <a:ext cx="1584176" cy="52322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Synthetic</a:t>
            </a:r>
            <a:r>
              <a:rPr lang="pl-PL" sz="1400" dirty="0"/>
              <a:t> data</a:t>
            </a:r>
          </a:p>
          <a:p>
            <a:pPr algn="ctr"/>
            <a:r>
              <a:rPr lang="pl-PL" sz="1400" dirty="0" err="1"/>
              <a:t>preparation</a:t>
            </a:r>
            <a:endParaRPr lang="en-US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68401" y="2407743"/>
            <a:ext cx="1395012" cy="52322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Preprocessing</a:t>
            </a:r>
            <a:endParaRPr lang="pl-PL" sz="1400" dirty="0"/>
          </a:p>
          <a:p>
            <a:pPr algn="ctr"/>
            <a:endParaRPr lang="en-US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76332" y="2411306"/>
            <a:ext cx="1224136" cy="52322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Data</a:t>
            </a:r>
          </a:p>
          <a:p>
            <a:pPr algn="ctr"/>
            <a:r>
              <a:rPr lang="pl-PL" sz="1400" dirty="0" err="1"/>
              <a:t>preparation</a:t>
            </a:r>
            <a:endParaRPr lang="en-US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101834" y="2411306"/>
            <a:ext cx="1512168" cy="523220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Dimensionality</a:t>
            </a:r>
            <a:endParaRPr lang="pl-PL" sz="1400" dirty="0"/>
          </a:p>
          <a:p>
            <a:pPr algn="ctr"/>
            <a:r>
              <a:rPr lang="pl-PL" sz="1400" dirty="0" err="1"/>
              <a:t>reduction</a:t>
            </a:r>
            <a:endParaRPr lang="en-US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65167" y="3375177"/>
            <a:ext cx="1224136" cy="307777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Training data</a:t>
            </a:r>
            <a:endParaRPr lang="en-US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992058" y="3347410"/>
            <a:ext cx="1224136" cy="307777"/>
          </a:xfrm>
          <a:prstGeom prst="rect">
            <a:avLst/>
          </a:prstGeom>
          <a:solidFill>
            <a:schemeClr val="accent1">
              <a:alpha val="51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C-V data</a:t>
            </a:r>
            <a:endParaRPr lang="en-US" sz="1400" dirty="0"/>
          </a:p>
        </p:txBody>
      </p:sp>
      <p:cxnSp>
        <p:nvCxnSpPr>
          <p:cNvPr id="22" name="Łącznik prosty ze strzałką 21"/>
          <p:cNvCxnSpPr>
            <a:stCxn id="7" idx="3"/>
            <a:endCxn id="9" idx="1"/>
          </p:cNvCxnSpPr>
          <p:nvPr/>
        </p:nvCxnSpPr>
        <p:spPr>
          <a:xfrm>
            <a:off x="2663413" y="2669353"/>
            <a:ext cx="438421" cy="35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9" idx="3"/>
            <a:endCxn id="8" idx="1"/>
          </p:cNvCxnSpPr>
          <p:nvPr/>
        </p:nvCxnSpPr>
        <p:spPr>
          <a:xfrm>
            <a:off x="4614002" y="2672916"/>
            <a:ext cx="46233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8" idx="2"/>
          </p:cNvCxnSpPr>
          <p:nvPr/>
        </p:nvCxnSpPr>
        <p:spPr>
          <a:xfrm flipH="1">
            <a:off x="4716292" y="2934526"/>
            <a:ext cx="972108" cy="4128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8" idx="2"/>
            <a:endCxn id="11" idx="0"/>
          </p:cNvCxnSpPr>
          <p:nvPr/>
        </p:nvCxnSpPr>
        <p:spPr>
          <a:xfrm>
            <a:off x="5688400" y="2934526"/>
            <a:ext cx="915726" cy="4128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>
            <a:off x="755576" y="2070430"/>
            <a:ext cx="528603" cy="5989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rostokąt 72"/>
          <p:cNvSpPr/>
          <p:nvPr/>
        </p:nvSpPr>
        <p:spPr>
          <a:xfrm>
            <a:off x="251520" y="1196753"/>
            <a:ext cx="8640960" cy="2592288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pole tekstowe 73"/>
          <p:cNvSpPr txBox="1"/>
          <p:nvPr/>
        </p:nvSpPr>
        <p:spPr>
          <a:xfrm>
            <a:off x="5802986" y="136254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Synthetic</a:t>
            </a:r>
            <a:r>
              <a:rPr lang="pl-PL" b="1" dirty="0"/>
              <a:t> data </a:t>
            </a:r>
            <a:r>
              <a:rPr lang="pl-PL" b="1" dirty="0" err="1"/>
              <a:t>processing</a:t>
            </a:r>
            <a:endParaRPr lang="en-US" b="1" dirty="0"/>
          </a:p>
        </p:txBody>
      </p:sp>
      <p:grpSp>
        <p:nvGrpSpPr>
          <p:cNvPr id="79" name="Grupa 78"/>
          <p:cNvGrpSpPr/>
          <p:nvPr/>
        </p:nvGrpSpPr>
        <p:grpSpPr>
          <a:xfrm>
            <a:off x="251520" y="3655187"/>
            <a:ext cx="8640960" cy="1069957"/>
            <a:chOff x="251520" y="3655187"/>
            <a:chExt cx="8640960" cy="106995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772076" y="4131771"/>
              <a:ext cx="1584176" cy="307777"/>
            </a:xfrm>
            <a:prstGeom prst="rect">
              <a:avLst/>
            </a:prstGeom>
            <a:solidFill>
              <a:srgbClr val="00B05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Model </a:t>
              </a:r>
              <a:r>
                <a:rPr lang="pl-PL" sz="1400" dirty="0" err="1"/>
                <a:t>training</a:t>
              </a:r>
              <a:endParaRPr lang="en-US" sz="1400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156835" y="4131771"/>
              <a:ext cx="1584176" cy="307777"/>
            </a:xfrm>
            <a:prstGeom prst="rect">
              <a:avLst/>
            </a:prstGeom>
            <a:solidFill>
              <a:srgbClr val="00B05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Model C-V</a:t>
              </a:r>
              <a:endParaRPr lang="en-US" sz="14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218188" y="4131771"/>
              <a:ext cx="1584176" cy="307777"/>
            </a:xfrm>
            <a:prstGeom prst="rect">
              <a:avLst/>
            </a:prstGeom>
            <a:solidFill>
              <a:srgbClr val="00B05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Validation</a:t>
              </a:r>
              <a:endParaRPr lang="en-US" sz="1400" dirty="0"/>
            </a:p>
          </p:txBody>
        </p:sp>
        <p:cxnSp>
          <p:nvCxnSpPr>
            <p:cNvPr id="43" name="Łącznik prosty ze strzałką 42"/>
            <p:cNvCxnSpPr>
              <a:stCxn id="10" idx="2"/>
              <a:endCxn id="12" idx="0"/>
            </p:cNvCxnSpPr>
            <p:nvPr/>
          </p:nvCxnSpPr>
          <p:spPr>
            <a:xfrm flipH="1">
              <a:off x="3564164" y="3682954"/>
              <a:ext cx="1013071" cy="44881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ze strzałką 44"/>
            <p:cNvCxnSpPr>
              <a:stCxn id="11" idx="2"/>
              <a:endCxn id="13" idx="0"/>
            </p:cNvCxnSpPr>
            <p:nvPr/>
          </p:nvCxnSpPr>
          <p:spPr>
            <a:xfrm flipH="1">
              <a:off x="5948923" y="3655187"/>
              <a:ext cx="655203" cy="47658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>
              <a:stCxn id="12" idx="3"/>
              <a:endCxn id="13" idx="1"/>
            </p:cNvCxnSpPr>
            <p:nvPr/>
          </p:nvCxnSpPr>
          <p:spPr>
            <a:xfrm>
              <a:off x="4356252" y="4285660"/>
              <a:ext cx="800583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ze strzałką 48"/>
            <p:cNvCxnSpPr>
              <a:stCxn id="13" idx="3"/>
              <a:endCxn id="14" idx="1"/>
            </p:cNvCxnSpPr>
            <p:nvPr/>
          </p:nvCxnSpPr>
          <p:spPr>
            <a:xfrm>
              <a:off x="6741011" y="4285660"/>
              <a:ext cx="477177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rostokąt 74"/>
            <p:cNvSpPr/>
            <p:nvPr/>
          </p:nvSpPr>
          <p:spPr>
            <a:xfrm>
              <a:off x="251520" y="3854047"/>
              <a:ext cx="8640960" cy="871097"/>
            </a:xfrm>
            <a:prstGeom prst="rect">
              <a:avLst/>
            </a:prstGeom>
            <a:solidFill>
              <a:srgbClr val="00B050">
                <a:alpha val="33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pole tekstowe 75"/>
            <p:cNvSpPr txBox="1"/>
            <p:nvPr/>
          </p:nvSpPr>
          <p:spPr>
            <a:xfrm>
              <a:off x="316022" y="3966429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ML model </a:t>
              </a:r>
              <a:br>
                <a:rPr lang="pl-PL" b="1" dirty="0"/>
              </a:br>
              <a:r>
                <a:rPr lang="pl-PL" b="1" dirty="0"/>
                <a:t>development </a:t>
              </a:r>
              <a:endParaRPr lang="en-US" b="1" dirty="0"/>
            </a:p>
          </p:txBody>
        </p:sp>
      </p:grpSp>
      <p:grpSp>
        <p:nvGrpSpPr>
          <p:cNvPr id="80" name="Grupa 79"/>
          <p:cNvGrpSpPr/>
          <p:nvPr/>
        </p:nvGrpSpPr>
        <p:grpSpPr>
          <a:xfrm>
            <a:off x="251520" y="4447275"/>
            <a:ext cx="8640960" cy="2006060"/>
            <a:chOff x="251520" y="4447275"/>
            <a:chExt cx="8640960" cy="2006060"/>
          </a:xfrm>
        </p:grpSpPr>
        <p:sp>
          <p:nvSpPr>
            <p:cNvPr id="77" name="Prostokąt 76"/>
            <p:cNvSpPr/>
            <p:nvPr/>
          </p:nvSpPr>
          <p:spPr>
            <a:xfrm>
              <a:off x="251520" y="4797152"/>
              <a:ext cx="8640960" cy="1656183"/>
            </a:xfrm>
            <a:prstGeom prst="rect">
              <a:avLst/>
            </a:prstGeom>
            <a:solidFill>
              <a:srgbClr val="FF0000">
                <a:alpha val="3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414606" y="5287988"/>
              <a:ext cx="1584176" cy="523220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Experimental</a:t>
              </a:r>
              <a:endParaRPr lang="pl-PL" sz="1400" dirty="0"/>
            </a:p>
            <a:p>
              <a:pPr algn="ctr"/>
              <a:r>
                <a:rPr lang="pl-PL" sz="1400" dirty="0"/>
                <a:t>data</a:t>
              </a:r>
              <a:endParaRPr lang="en-US" sz="1400" dirty="0"/>
            </a:p>
          </p:txBody>
        </p:sp>
        <p:sp>
          <p:nvSpPr>
            <p:cNvPr id="52" name="pole tekstowe 51"/>
            <p:cNvSpPr txBox="1"/>
            <p:nvPr/>
          </p:nvSpPr>
          <p:spPr>
            <a:xfrm>
              <a:off x="2401780" y="5287988"/>
              <a:ext cx="1584176" cy="523220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Absolute</a:t>
              </a:r>
              <a:endParaRPr lang="pl-PL" sz="1400" dirty="0"/>
            </a:p>
            <a:p>
              <a:pPr algn="ctr"/>
              <a:r>
                <a:rPr lang="pl-PL" sz="1400" dirty="0" err="1"/>
                <a:t>calibration</a:t>
              </a:r>
              <a:endParaRPr lang="en-US" sz="1400" dirty="0"/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4449769" y="5287988"/>
              <a:ext cx="1584176" cy="523220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Preprocessing</a:t>
              </a:r>
              <a:r>
                <a:rPr lang="pl-PL" sz="1400" dirty="0"/>
                <a:t> and </a:t>
              </a:r>
              <a:r>
                <a:rPr lang="pl-PL" sz="1400" dirty="0" err="1"/>
                <a:t>formatting</a:t>
              </a:r>
              <a:endParaRPr lang="en-US" sz="1400" dirty="0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6453710" y="5287988"/>
              <a:ext cx="1584176" cy="523220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Dimensionality</a:t>
              </a:r>
              <a:endParaRPr lang="pl-PL" sz="1400" dirty="0"/>
            </a:p>
            <a:p>
              <a:pPr algn="ctr"/>
              <a:r>
                <a:rPr lang="pl-PL" sz="1400" dirty="0" err="1"/>
                <a:t>reduction</a:t>
              </a:r>
              <a:endParaRPr lang="en-US" sz="1400" dirty="0"/>
            </a:p>
          </p:txBody>
        </p:sp>
        <p:cxnSp>
          <p:nvCxnSpPr>
            <p:cNvPr id="56" name="Łącznik prosty ze strzałką 55"/>
            <p:cNvCxnSpPr/>
            <p:nvPr/>
          </p:nvCxnSpPr>
          <p:spPr>
            <a:xfrm>
              <a:off x="1998782" y="5549598"/>
              <a:ext cx="40299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ze strzałką 58"/>
            <p:cNvCxnSpPr/>
            <p:nvPr/>
          </p:nvCxnSpPr>
          <p:spPr>
            <a:xfrm>
              <a:off x="3985956" y="5549598"/>
              <a:ext cx="4638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ze strzałką 63"/>
            <p:cNvCxnSpPr>
              <a:stCxn id="53" idx="3"/>
              <a:endCxn id="54" idx="1"/>
            </p:cNvCxnSpPr>
            <p:nvPr/>
          </p:nvCxnSpPr>
          <p:spPr>
            <a:xfrm>
              <a:off x="6033945" y="5549598"/>
              <a:ext cx="41976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ze strzałką 66"/>
            <p:cNvCxnSpPr/>
            <p:nvPr/>
          </p:nvCxnSpPr>
          <p:spPr>
            <a:xfrm flipV="1">
              <a:off x="7452596" y="4447275"/>
              <a:ext cx="504056" cy="8407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pole tekstowe 77"/>
            <p:cNvSpPr txBox="1"/>
            <p:nvPr/>
          </p:nvSpPr>
          <p:spPr>
            <a:xfrm>
              <a:off x="2505012" y="5991670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/>
                <a:t>Experimental</a:t>
              </a:r>
              <a:r>
                <a:rPr lang="pl-PL" b="1" dirty="0"/>
                <a:t> data </a:t>
              </a:r>
              <a:r>
                <a:rPr lang="pl-PL" b="1" dirty="0" err="1"/>
                <a:t>processing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8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467640" y="22896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Preliminary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implementation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classification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1026" name="Picture 2" descr="C:\Users\Lenovo\Insync\pawel.gasior@ifpilm.pl\OneDrive Biz\Moje pisanie\slajd 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9985"/>
            <a:ext cx="6032617" cy="50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444208" y="1439870"/>
            <a:ext cx="2262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and straightforward</a:t>
            </a:r>
          </a:p>
          <a:p>
            <a:endParaRPr lang="en-US" dirty="0"/>
          </a:p>
          <a:p>
            <a:r>
              <a:rPr lang="en-US" dirty="0"/>
              <a:t>Immediate means for </a:t>
            </a:r>
            <a:r>
              <a:rPr lang="en-US" dirty="0" err="1"/>
              <a:t>visualisation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Easy tools for comparison and </a:t>
            </a:r>
            <a:r>
              <a:rPr lang="en-US" dirty="0" err="1"/>
              <a:t>optimistations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Facilitates code development with the use of more sophisticated tools,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Scikit</a:t>
            </a:r>
            <a:r>
              <a:rPr lang="en-US" dirty="0"/>
              <a:t>-Learn, </a:t>
            </a:r>
            <a:r>
              <a:rPr lang="en-US" dirty="0" err="1"/>
              <a:t>TensorFlow</a:t>
            </a:r>
            <a:r>
              <a:rPr lang="pl-PL" dirty="0"/>
              <a:t>, </a:t>
            </a:r>
            <a:r>
              <a:rPr lang="pl-PL" dirty="0" err="1"/>
              <a:t>PyTorch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2"/>
          <p:cNvSpPr/>
          <p:nvPr/>
        </p:nvSpPr>
        <p:spPr>
          <a:xfrm>
            <a:off x="467640" y="22860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Deliverables</a:t>
            </a: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(2021)</a:t>
            </a:r>
            <a:endParaRPr lang="pl-PL" sz="3000" b="0" strike="noStrike" spc="-1" dirty="0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-36512" y="1252769"/>
            <a:ext cx="4895280" cy="53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Investigation of the performance of ML models for classification and regression of LIBS data simulated for co-deposit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-like materials</a:t>
            </a:r>
            <a:endParaRPr lang="en-US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Optimisation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the chosen best-performing models for classification and regression</a:t>
            </a:r>
            <a:endParaRPr lang="en-US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endParaRPr lang="en-US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Preliminary validation of the models on experimental data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pl-PL" sz="24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r="6899"/>
          <a:stretch/>
        </p:blipFill>
        <p:spPr bwMode="auto">
          <a:xfrm flipH="1">
            <a:off x="4788024" y="2060848"/>
            <a:ext cx="4072804" cy="2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7281" r="4520"/>
          <a:stretch/>
        </p:blipFill>
        <p:spPr bwMode="auto">
          <a:xfrm rot="5400000" flipH="1">
            <a:off x="5308007" y="1546977"/>
            <a:ext cx="3014954" cy="40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467640" y="228600"/>
            <a:ext cx="7542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pl-PL" sz="3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Deliverables</a:t>
            </a:r>
            <a:r>
              <a:rPr lang="pl-PL" sz="3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(2021)</a:t>
            </a:r>
            <a:endParaRPr lang="pl-PL" sz="3000" b="0" strike="noStrike" spc="-1" dirty="0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79640" y="1252769"/>
            <a:ext cx="4895280" cy="53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Investigation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the performance of ML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models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classification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regression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LIBS data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simulated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co-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deposit</a:t>
            </a:r>
            <a:r>
              <a:rPr lang="pl-PL" sz="2400" spc="-1" dirty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pl-PL" sz="2400" spc="-1" dirty="0" err="1">
                <a:solidFill>
                  <a:srgbClr val="000000"/>
                </a:solidFill>
                <a:latin typeface="Calibri"/>
                <a:ea typeface="DejaVu Sans"/>
              </a:rPr>
              <a:t>like</a:t>
            </a:r>
            <a:r>
              <a:rPr lang="pl-PL" sz="2400" spc="-1" dirty="0">
                <a:solidFill>
                  <a:srgbClr val="000000"/>
                </a:solidFill>
                <a:latin typeface="Calibri"/>
                <a:ea typeface="DejaVu Sans"/>
              </a:rPr>
              <a:t> materials</a:t>
            </a:r>
            <a:endParaRPr lang="pl-PL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endParaRPr lang="pl-PL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Optimisation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the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chosen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best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-performing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models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classification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regression</a:t>
            </a:r>
            <a:endParaRPr lang="pl-PL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endParaRPr lang="pl-PL" sz="2400" b="0" strike="noStrike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Preliminary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validation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of the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models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on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experimental</a:t>
            </a:r>
            <a:r>
              <a:rPr lang="pl-P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data.</a:t>
            </a:r>
            <a:endParaRPr lang="pl-PL" sz="24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467640" y="6545160"/>
            <a:ext cx="8238960" cy="2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1100" b="0" strike="noStrike" spc="-1" dirty="0" err="1">
                <a:solidFill>
                  <a:srgbClr val="8B8B8B"/>
                </a:solidFill>
                <a:latin typeface="Arial"/>
                <a:ea typeface="DejaVu Sans"/>
              </a:rPr>
              <a:t>P.Gasior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et al., KOM SP X2, 15 </a:t>
            </a:r>
            <a:r>
              <a:rPr lang="pl-PL" sz="1100" spc="-1" dirty="0" err="1">
                <a:solidFill>
                  <a:srgbClr val="8B8B8B"/>
                </a:solidFill>
                <a:latin typeface="Arial"/>
                <a:ea typeface="DejaVu Sans"/>
              </a:rPr>
              <a:t>July</a:t>
            </a:r>
            <a:r>
              <a:rPr lang="pl-PL" sz="1100" spc="-1" dirty="0">
                <a:solidFill>
                  <a:srgbClr val="8B8B8B"/>
                </a:solidFill>
                <a:latin typeface="Arial"/>
                <a:ea typeface="DejaVu Sans"/>
              </a:rPr>
              <a:t>, 2021 </a:t>
            </a:r>
            <a:endParaRPr lang="pl-PL" sz="11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05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EUROfusion.2line_5_3_2019</Template>
  <TotalTime>804</TotalTime>
  <Words>579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Hakola Antti</dc:creator>
  <cp:lastModifiedBy>Hennie Meiden</cp:lastModifiedBy>
  <cp:revision>42</cp:revision>
  <cp:lastPrinted>2014-10-16T14:51:28Z</cp:lastPrinted>
  <dcterms:created xsi:type="dcterms:W3CDTF">2019-10-27T05:46:52Z</dcterms:created>
  <dcterms:modified xsi:type="dcterms:W3CDTF">2021-07-14T11:57:58Z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VTT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