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2" r:id="rId3"/>
    <p:sldId id="911" r:id="rId4"/>
    <p:sldId id="912" r:id="rId5"/>
    <p:sldId id="914" r:id="rId6"/>
    <p:sldId id="915" r:id="rId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75" autoAdjust="0"/>
  </p:normalViewPr>
  <p:slideViewPr>
    <p:cSldViewPr showGuides="1">
      <p:cViewPr varScale="1">
        <p:scale>
          <a:sx n="64" d="100"/>
          <a:sy n="64" d="100"/>
        </p:scale>
        <p:origin x="1292" y="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15/07/2021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15/07/2021</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Bild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61" t="476" r="10161" b="28351"/>
          <a:stretch/>
        </p:blipFill>
        <p:spPr>
          <a:xfrm>
            <a:off x="0" y="252000"/>
            <a:ext cx="9144000" cy="5184000"/>
          </a:xfrm>
          <a:prstGeom prst="rect">
            <a:avLst/>
          </a:prstGeom>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Bild 7"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0072" y="5832313"/>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hasCustomPrompt="1"/>
          </p:nvPr>
        </p:nvSpPr>
        <p:spPr>
          <a:xfrm>
            <a:off x="467544" y="228600"/>
            <a:ext cx="7543800" cy="457200"/>
          </a:xfrm>
        </p:spPr>
        <p:txBody>
          <a:bodyPr>
            <a:noAutofit/>
          </a:bodyPr>
          <a:lstStyle>
            <a:lvl1pPr algn="l">
              <a:lnSpc>
                <a:spcPts val="3200"/>
              </a:lnSpc>
              <a:defRPr sz="3000" b="1">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second line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US" dirty="0"/>
              <a:t>A. Coordinator, B. Scientist</a:t>
            </a:r>
            <a:r>
              <a:rPr lang="en-GB" dirty="0"/>
              <a:t> | </a:t>
            </a:r>
            <a:r>
              <a:rPr lang="en-US" dirty="0"/>
              <a:t>WP PFC &amp; JET2 Annual Meeting</a:t>
            </a:r>
            <a:r>
              <a:rPr lang="en-GB" dirty="0"/>
              <a:t> | VC | 9-10 Nov 2020 | Page </a:t>
            </a:r>
            <a:fld id="{6A6D9FA1-99C7-4910-8E32-B85D378B0060}" type="slidenum">
              <a:rPr lang="en-GB" smtClean="0"/>
              <a:pPr algn="r"/>
              <a:t>‹#›</a:t>
            </a:fld>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15/07/2021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221088"/>
            <a:ext cx="8496944" cy="792088"/>
          </a:xfrm>
        </p:spPr>
        <p:txBody>
          <a:bodyPr>
            <a:noAutofit/>
          </a:bodyPr>
          <a:lstStyle/>
          <a:p>
            <a:r>
              <a:rPr lang="en-US" sz="2000" dirty="0"/>
              <a:t>Salvatore Almaviva, Luisa </a:t>
            </a:r>
            <a:r>
              <a:rPr lang="en-US" sz="2000" dirty="0" err="1"/>
              <a:t>Caneve</a:t>
            </a:r>
            <a:r>
              <a:rPr lang="en-US" sz="2000" dirty="0"/>
              <a:t>, Francesco </a:t>
            </a:r>
            <a:r>
              <a:rPr lang="en-US" sz="2000" dirty="0" err="1"/>
              <a:t>Colao</a:t>
            </a:r>
            <a:r>
              <a:rPr lang="en-US" sz="2000" dirty="0"/>
              <a:t>, Violeta </a:t>
            </a:r>
            <a:r>
              <a:rPr lang="en-US" sz="2000" dirty="0" err="1"/>
              <a:t>Lazic</a:t>
            </a:r>
            <a:r>
              <a:rPr lang="en-US" sz="2000" dirty="0"/>
              <a:t> ENEA, Frascati Research Center, via Enrico Fermi 45, 00044 (Italy)</a:t>
            </a:r>
          </a:p>
        </p:txBody>
      </p:sp>
      <p:sp>
        <p:nvSpPr>
          <p:cNvPr id="4" name="Title 1"/>
          <p:cNvSpPr>
            <a:spLocks noGrp="1"/>
          </p:cNvSpPr>
          <p:nvPr>
            <p:ph type="ctrTitle"/>
          </p:nvPr>
        </p:nvSpPr>
        <p:spPr/>
        <p:txBody>
          <a:bodyPr/>
          <a:lstStyle/>
          <a:p>
            <a:r>
              <a:rPr lang="en-US" sz="2000" dirty="0"/>
              <a:t>Kick-off meeting WP PWIE SP X2</a:t>
            </a:r>
          </a:p>
        </p:txBody>
      </p:sp>
    </p:spTree>
    <p:extLst>
      <p:ext uri="{BB962C8B-B14F-4D97-AF65-F5344CB8AC3E}">
        <p14:creationId xmlns:p14="http://schemas.microsoft.com/office/powerpoint/2010/main" val="6974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r>
              <a:rPr lang="en-US" dirty="0"/>
              <a:t>S. Almaviva</a:t>
            </a:r>
            <a:r>
              <a:rPr lang="en-GB" dirty="0"/>
              <a:t> | </a:t>
            </a:r>
            <a:r>
              <a:rPr lang="en-US" dirty="0"/>
              <a:t>WP PWIE SPX-2 KOM</a:t>
            </a:r>
            <a:r>
              <a:rPr lang="en-GB" dirty="0"/>
              <a:t> 15 JULY 2021 | Page </a:t>
            </a:r>
            <a:fld id="{6A6D9FA1-99C7-4910-8E32-B85D378B0060}" type="slidenum">
              <a:rPr lang="en-GB" smtClean="0"/>
              <a:pPr algn="r"/>
              <a:t>2</a:t>
            </a:fld>
            <a:endParaRPr lang="en-GB" dirty="0"/>
          </a:p>
        </p:txBody>
      </p:sp>
      <p:sp>
        <p:nvSpPr>
          <p:cNvPr id="5" name="Title 1"/>
          <p:cNvSpPr>
            <a:spLocks noGrp="1"/>
          </p:cNvSpPr>
          <p:nvPr>
            <p:ph type="title"/>
          </p:nvPr>
        </p:nvSpPr>
        <p:spPr>
          <a:xfrm>
            <a:off x="467544" y="228600"/>
            <a:ext cx="7543800" cy="457200"/>
          </a:xfrm>
        </p:spPr>
        <p:txBody>
          <a:bodyPr/>
          <a:lstStyle/>
          <a:p>
            <a:r>
              <a:rPr lang="fi-FI" dirty="0"/>
              <a:t>Deliverables</a:t>
            </a:r>
          </a:p>
        </p:txBody>
      </p:sp>
      <p:sp>
        <p:nvSpPr>
          <p:cNvPr id="6" name="Content Placeholder 1"/>
          <p:cNvSpPr>
            <a:spLocks noGrp="1"/>
          </p:cNvSpPr>
          <p:nvPr>
            <p:ph idx="1"/>
          </p:nvPr>
        </p:nvSpPr>
        <p:spPr>
          <a:xfrm>
            <a:off x="107504" y="2132856"/>
            <a:ext cx="8928992" cy="2376264"/>
          </a:xfrm>
        </p:spPr>
        <p:txBody>
          <a:bodyPr>
            <a:noAutofit/>
          </a:bodyPr>
          <a:lstStyle/>
          <a:p>
            <a:pPr algn="just">
              <a:buFont typeface="+mj-lt"/>
              <a:buAutoNum type="arabicPeriod"/>
            </a:pPr>
            <a:r>
              <a:rPr lang="en-GB" sz="1800" b="1" dirty="0">
                <a:latin typeface="+mn-lt"/>
              </a:rPr>
              <a:t>Comparison SP vs. DP LIBS, or alternative LIBS signal enhancement methods: absolute fuel content in W samples and composition</a:t>
            </a:r>
          </a:p>
          <a:p>
            <a:pPr algn="just">
              <a:buFont typeface="+mj-lt"/>
              <a:buAutoNum type="arabicPeriod"/>
            </a:pPr>
            <a:endParaRPr lang="en-GB" sz="1800" b="1" dirty="0">
              <a:latin typeface="+mn-lt"/>
            </a:endParaRPr>
          </a:p>
          <a:p>
            <a:pPr algn="just">
              <a:buFont typeface="+mj-lt"/>
              <a:buAutoNum type="arabicPeriod"/>
            </a:pPr>
            <a:r>
              <a:rPr lang="en-GB" sz="1800" b="1" dirty="0">
                <a:latin typeface="+mn-lt"/>
              </a:rPr>
              <a:t>(CF)-LIBS (</a:t>
            </a:r>
            <a:r>
              <a:rPr lang="en-GB" sz="1800" b="1" dirty="0" err="1">
                <a:latin typeface="+mn-lt"/>
              </a:rPr>
              <a:t>ps</a:t>
            </a:r>
            <a:r>
              <a:rPr lang="en-GB" sz="1800" b="1" dirty="0">
                <a:latin typeface="+mn-lt"/>
              </a:rPr>
              <a:t>/ns or SP/DP) on samples from different toroidal devices: absolute content and composition (in depth)</a:t>
            </a:r>
          </a:p>
          <a:p>
            <a:pPr algn="just">
              <a:buFont typeface="+mj-lt"/>
              <a:buAutoNum type="arabicPeriod"/>
            </a:pPr>
            <a:endParaRPr lang="en-GB" sz="1800" b="1" dirty="0">
              <a:latin typeface="+mn-lt"/>
            </a:endParaRPr>
          </a:p>
          <a:p>
            <a:pPr algn="just">
              <a:buFont typeface="+mj-lt"/>
              <a:buAutoNum type="arabicPeriod"/>
            </a:pPr>
            <a:r>
              <a:rPr lang="en-GB" sz="1800" b="1" dirty="0">
                <a:latin typeface="+mn-lt"/>
              </a:rPr>
              <a:t>(CF)-LIBS results He loaded samples and surface modifications</a:t>
            </a:r>
          </a:p>
          <a:p>
            <a:pPr algn="just"/>
            <a:endParaRPr lang="en-GB" sz="1600" b="1" dirty="0">
              <a:latin typeface="+mn-lt"/>
            </a:endParaRPr>
          </a:p>
        </p:txBody>
      </p:sp>
    </p:spTree>
    <p:extLst>
      <p:ext uri="{BB962C8B-B14F-4D97-AF65-F5344CB8AC3E}">
        <p14:creationId xmlns:p14="http://schemas.microsoft.com/office/powerpoint/2010/main" val="317339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r>
              <a:rPr lang="en-US" dirty="0"/>
              <a:t>S. Almaviva</a:t>
            </a:r>
            <a:r>
              <a:rPr lang="en-GB" dirty="0"/>
              <a:t> | </a:t>
            </a:r>
            <a:r>
              <a:rPr lang="en-US" dirty="0"/>
              <a:t>WP PWIE SPX-2 KOM</a:t>
            </a:r>
            <a:r>
              <a:rPr lang="en-GB" dirty="0"/>
              <a:t> 15 JULY 2021 | Page </a:t>
            </a:r>
            <a:fld id="{6A6D9FA1-99C7-4910-8E32-B85D378B0060}" type="slidenum">
              <a:rPr lang="en-GB" smtClean="0"/>
              <a:pPr algn="r"/>
              <a:t>3</a:t>
            </a:fld>
            <a:endParaRPr lang="en-GB" dirty="0"/>
          </a:p>
        </p:txBody>
      </p:sp>
      <p:sp>
        <p:nvSpPr>
          <p:cNvPr id="5" name="Title 1"/>
          <p:cNvSpPr>
            <a:spLocks noGrp="1"/>
          </p:cNvSpPr>
          <p:nvPr>
            <p:ph type="title"/>
          </p:nvPr>
        </p:nvSpPr>
        <p:spPr>
          <a:xfrm>
            <a:off x="467544" y="228600"/>
            <a:ext cx="7543800" cy="457200"/>
          </a:xfrm>
        </p:spPr>
        <p:txBody>
          <a:bodyPr/>
          <a:lstStyle/>
          <a:p>
            <a:r>
              <a:rPr lang="fi-FI" dirty="0"/>
              <a:t>Deliverable 1</a:t>
            </a:r>
          </a:p>
        </p:txBody>
      </p:sp>
      <p:sp>
        <p:nvSpPr>
          <p:cNvPr id="6" name="Content Placeholder 1"/>
          <p:cNvSpPr>
            <a:spLocks noGrp="1"/>
          </p:cNvSpPr>
          <p:nvPr>
            <p:ph idx="1"/>
          </p:nvPr>
        </p:nvSpPr>
        <p:spPr>
          <a:xfrm>
            <a:off x="35496" y="1075761"/>
            <a:ext cx="8928992" cy="2376264"/>
          </a:xfrm>
        </p:spPr>
        <p:txBody>
          <a:bodyPr>
            <a:noAutofit/>
          </a:bodyPr>
          <a:lstStyle/>
          <a:p>
            <a:pPr algn="just">
              <a:buFont typeface="Wingdings" panose="05000000000000000000" pitchFamily="2" charset="2"/>
              <a:buChar char="Ø"/>
            </a:pPr>
            <a:r>
              <a:rPr lang="en-GB" sz="1800" b="1" dirty="0">
                <a:latin typeface="+mn-lt"/>
              </a:rPr>
              <a:t>Comparison SP vs. DP LIBS, or alternative LIBS signal enhancement methods: absolute fuel content in W samples and composition</a:t>
            </a:r>
          </a:p>
          <a:p>
            <a:pPr algn="just">
              <a:buFont typeface="+mj-lt"/>
              <a:buAutoNum type="arabicPeriod"/>
            </a:pPr>
            <a:endParaRPr lang="en-GB" sz="1800" b="1" dirty="0">
              <a:latin typeface="+mn-lt"/>
            </a:endParaRPr>
          </a:p>
          <a:p>
            <a:pPr marL="0" indent="0" algn="just">
              <a:buNone/>
            </a:pPr>
            <a:r>
              <a:rPr lang="en-US" sz="1800" b="1" dirty="0">
                <a:latin typeface="+mn-lt"/>
              </a:rPr>
              <a:t>The work that will be done this year to obtain this deliverable will include the study of the best </a:t>
            </a:r>
            <a:r>
              <a:rPr lang="en-US" sz="1800" b="1" dirty="0" err="1">
                <a:latin typeface="+mn-lt"/>
              </a:rPr>
              <a:t>interpulse</a:t>
            </a:r>
            <a:r>
              <a:rPr lang="en-US" sz="1800" b="1" dirty="0">
                <a:latin typeface="+mn-lt"/>
              </a:rPr>
              <a:t> delay in the DP-LIBS and the comparison with the SP-LIBS. Alternative signal amplification methods will involve the study of the LIBS spectrum and intensity under gas flow (in particular He and </a:t>
            </a:r>
            <a:r>
              <a:rPr lang="en-US" sz="1800" b="1" dirty="0" err="1">
                <a:latin typeface="+mn-lt"/>
              </a:rPr>
              <a:t>Ar</a:t>
            </a:r>
            <a:r>
              <a:rPr lang="en-US" sz="1800" b="1" dirty="0">
                <a:latin typeface="+mn-lt"/>
              </a:rPr>
              <a:t>) in comparison with LIBS in air.</a:t>
            </a:r>
          </a:p>
          <a:p>
            <a:pPr marL="0" indent="0" algn="just">
              <a:buNone/>
            </a:pPr>
            <a:r>
              <a:rPr lang="en-US" sz="1800" b="1" dirty="0">
                <a:latin typeface="+mn-lt"/>
              </a:rPr>
              <a:t>Alternative methods to enhance the depth resolution in ns-DP-LIBS will be investigated </a:t>
            </a:r>
          </a:p>
          <a:p>
            <a:pPr marL="0" indent="0" algn="just">
              <a:buNone/>
            </a:pPr>
            <a:r>
              <a:rPr lang="en-US" sz="1800" b="1" dirty="0">
                <a:latin typeface="+mn-lt"/>
              </a:rPr>
              <a:t>The results obtained in 2020 will be optimized and completed on W reference coatings with different D concentrations (5% - 10 % D atomic concentration)     </a:t>
            </a:r>
          </a:p>
          <a:p>
            <a:pPr algn="just"/>
            <a:endParaRPr lang="en-GB" sz="1600" b="1" dirty="0">
              <a:latin typeface="+mn-lt"/>
            </a:endParaRPr>
          </a:p>
        </p:txBody>
      </p:sp>
      <p:pic>
        <p:nvPicPr>
          <p:cNvPr id="2" name="Immagine 1">
            <a:extLst>
              <a:ext uri="{FF2B5EF4-FFF2-40B4-BE49-F238E27FC236}">
                <a16:creationId xmlns:a16="http://schemas.microsoft.com/office/drawing/2014/main" id="{F6183A3E-2442-4000-A733-4F8E1BCACB45}"/>
              </a:ext>
            </a:extLst>
          </p:cNvPr>
          <p:cNvPicPr>
            <a:picLocks noChangeAspect="1"/>
          </p:cNvPicPr>
          <p:nvPr/>
        </p:nvPicPr>
        <p:blipFill>
          <a:blip r:embed="rId2"/>
          <a:stretch>
            <a:fillRect/>
          </a:stretch>
        </p:blipFill>
        <p:spPr>
          <a:xfrm>
            <a:off x="1691680" y="4149080"/>
            <a:ext cx="6022132" cy="2416212"/>
          </a:xfrm>
          <a:prstGeom prst="rect">
            <a:avLst/>
          </a:prstGeom>
        </p:spPr>
      </p:pic>
    </p:spTree>
    <p:extLst>
      <p:ext uri="{BB962C8B-B14F-4D97-AF65-F5344CB8AC3E}">
        <p14:creationId xmlns:p14="http://schemas.microsoft.com/office/powerpoint/2010/main" val="209119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r>
              <a:rPr lang="en-US" dirty="0"/>
              <a:t>S. Almaviva</a:t>
            </a:r>
            <a:r>
              <a:rPr lang="en-GB" dirty="0"/>
              <a:t> | </a:t>
            </a:r>
            <a:r>
              <a:rPr lang="en-US" dirty="0"/>
              <a:t>WP PWIE SPX-2 KOM</a:t>
            </a:r>
            <a:r>
              <a:rPr lang="en-GB" dirty="0"/>
              <a:t> 15 JULY 2021 | Page </a:t>
            </a:r>
            <a:fld id="{6A6D9FA1-99C7-4910-8E32-B85D378B0060}" type="slidenum">
              <a:rPr lang="en-GB" smtClean="0"/>
              <a:pPr algn="r"/>
              <a:t>4</a:t>
            </a:fld>
            <a:endParaRPr lang="en-GB" dirty="0"/>
          </a:p>
        </p:txBody>
      </p:sp>
      <p:sp>
        <p:nvSpPr>
          <p:cNvPr id="5" name="Title 1"/>
          <p:cNvSpPr>
            <a:spLocks noGrp="1"/>
          </p:cNvSpPr>
          <p:nvPr>
            <p:ph type="title"/>
          </p:nvPr>
        </p:nvSpPr>
        <p:spPr>
          <a:xfrm>
            <a:off x="467544" y="228600"/>
            <a:ext cx="7543800" cy="457200"/>
          </a:xfrm>
        </p:spPr>
        <p:txBody>
          <a:bodyPr/>
          <a:lstStyle/>
          <a:p>
            <a:r>
              <a:rPr lang="fi-FI" dirty="0"/>
              <a:t>Deliverable 2</a:t>
            </a:r>
          </a:p>
        </p:txBody>
      </p:sp>
      <p:sp>
        <p:nvSpPr>
          <p:cNvPr id="6" name="Content Placeholder 1"/>
          <p:cNvSpPr>
            <a:spLocks noGrp="1"/>
          </p:cNvSpPr>
          <p:nvPr>
            <p:ph idx="1"/>
          </p:nvPr>
        </p:nvSpPr>
        <p:spPr>
          <a:xfrm>
            <a:off x="35496" y="1075761"/>
            <a:ext cx="8928992" cy="2376264"/>
          </a:xfrm>
        </p:spPr>
        <p:txBody>
          <a:bodyPr>
            <a:noAutofit/>
          </a:bodyPr>
          <a:lstStyle/>
          <a:p>
            <a:pPr algn="just">
              <a:buFont typeface="Wingdings" panose="05000000000000000000" pitchFamily="2" charset="2"/>
              <a:buChar char="Ø"/>
            </a:pPr>
            <a:r>
              <a:rPr lang="en-US" sz="1800" b="1" dirty="0">
                <a:latin typeface="+mn-lt"/>
              </a:rPr>
              <a:t>(CF)-LIBS (</a:t>
            </a:r>
            <a:r>
              <a:rPr lang="en-US" sz="1800" b="1" dirty="0" err="1">
                <a:latin typeface="+mn-lt"/>
              </a:rPr>
              <a:t>ps</a:t>
            </a:r>
            <a:r>
              <a:rPr lang="en-US" sz="1800" b="1" dirty="0">
                <a:latin typeface="+mn-lt"/>
              </a:rPr>
              <a:t>/ns or SP/DP) on samples from different toroidal devices: absolute content and composition (in depth)</a:t>
            </a:r>
          </a:p>
          <a:p>
            <a:pPr algn="just">
              <a:buFont typeface="+mj-lt"/>
              <a:buAutoNum type="arabicPeriod"/>
            </a:pPr>
            <a:endParaRPr lang="en-GB" sz="1800" b="1" dirty="0">
              <a:latin typeface="+mn-lt"/>
            </a:endParaRPr>
          </a:p>
          <a:p>
            <a:pPr marL="0" indent="0" algn="just">
              <a:buNone/>
            </a:pPr>
            <a:r>
              <a:rPr lang="en-US" sz="1800" b="1" dirty="0">
                <a:latin typeface="+mn-lt"/>
              </a:rPr>
              <a:t>The work that will be done this year will include the LIBS analysis of the FTU toroidal limiters tiles, if available (TBC. Last update is that they should be available from Oct-2021).</a:t>
            </a:r>
          </a:p>
          <a:p>
            <a:pPr marL="0" indent="0" algn="just">
              <a:buNone/>
            </a:pPr>
            <a:r>
              <a:rPr lang="en-US" sz="1800" b="1" dirty="0">
                <a:latin typeface="+mn-lt"/>
              </a:rPr>
              <a:t>ENEA is also available to analyze and characterize with LIBS samples coming from other devices, not containing Tritium or Beryllium </a:t>
            </a:r>
            <a:endParaRPr lang="en-GB" sz="1600" b="1" dirty="0">
              <a:latin typeface="+mn-lt"/>
            </a:endParaRPr>
          </a:p>
        </p:txBody>
      </p:sp>
      <p:pic>
        <p:nvPicPr>
          <p:cNvPr id="3" name="Immagine 2">
            <a:extLst>
              <a:ext uri="{FF2B5EF4-FFF2-40B4-BE49-F238E27FC236}">
                <a16:creationId xmlns:a16="http://schemas.microsoft.com/office/drawing/2014/main" id="{A4EDF7F8-9FBC-44DE-80ED-70B671AE2B23}"/>
              </a:ext>
            </a:extLst>
          </p:cNvPr>
          <p:cNvPicPr>
            <a:picLocks noChangeAspect="1"/>
          </p:cNvPicPr>
          <p:nvPr/>
        </p:nvPicPr>
        <p:blipFill>
          <a:blip r:embed="rId2"/>
          <a:stretch>
            <a:fillRect/>
          </a:stretch>
        </p:blipFill>
        <p:spPr>
          <a:xfrm>
            <a:off x="2773524" y="3429000"/>
            <a:ext cx="3596952" cy="2749534"/>
          </a:xfrm>
          <a:prstGeom prst="rect">
            <a:avLst/>
          </a:prstGeom>
        </p:spPr>
      </p:pic>
    </p:spTree>
    <p:extLst>
      <p:ext uri="{BB962C8B-B14F-4D97-AF65-F5344CB8AC3E}">
        <p14:creationId xmlns:p14="http://schemas.microsoft.com/office/powerpoint/2010/main" val="107023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r>
              <a:rPr lang="en-US" dirty="0"/>
              <a:t>S. Almaviva</a:t>
            </a:r>
            <a:r>
              <a:rPr lang="en-GB" dirty="0"/>
              <a:t> | </a:t>
            </a:r>
            <a:r>
              <a:rPr lang="en-US" dirty="0"/>
              <a:t>WP PWIE SPX-2 KOM</a:t>
            </a:r>
            <a:r>
              <a:rPr lang="en-GB" dirty="0"/>
              <a:t> 15 JULY 2021 | Page </a:t>
            </a:r>
            <a:fld id="{6A6D9FA1-99C7-4910-8E32-B85D378B0060}" type="slidenum">
              <a:rPr lang="en-GB" smtClean="0"/>
              <a:pPr algn="r"/>
              <a:t>5</a:t>
            </a:fld>
            <a:endParaRPr lang="en-GB" dirty="0"/>
          </a:p>
        </p:txBody>
      </p:sp>
      <p:sp>
        <p:nvSpPr>
          <p:cNvPr id="5" name="Title 1"/>
          <p:cNvSpPr>
            <a:spLocks noGrp="1"/>
          </p:cNvSpPr>
          <p:nvPr>
            <p:ph type="title"/>
          </p:nvPr>
        </p:nvSpPr>
        <p:spPr>
          <a:xfrm>
            <a:off x="467544" y="228600"/>
            <a:ext cx="7543800" cy="457200"/>
          </a:xfrm>
        </p:spPr>
        <p:txBody>
          <a:bodyPr/>
          <a:lstStyle/>
          <a:p>
            <a:r>
              <a:rPr lang="fi-FI" dirty="0"/>
              <a:t>Deliverable 3</a:t>
            </a:r>
          </a:p>
        </p:txBody>
      </p:sp>
      <p:sp>
        <p:nvSpPr>
          <p:cNvPr id="6" name="Content Placeholder 1"/>
          <p:cNvSpPr>
            <a:spLocks noGrp="1"/>
          </p:cNvSpPr>
          <p:nvPr>
            <p:ph idx="1"/>
          </p:nvPr>
        </p:nvSpPr>
        <p:spPr>
          <a:xfrm>
            <a:off x="35496" y="1075761"/>
            <a:ext cx="8928992" cy="2376264"/>
          </a:xfrm>
        </p:spPr>
        <p:txBody>
          <a:bodyPr>
            <a:noAutofit/>
          </a:bodyPr>
          <a:lstStyle/>
          <a:p>
            <a:pPr algn="just">
              <a:buFont typeface="Wingdings" panose="05000000000000000000" pitchFamily="2" charset="2"/>
              <a:buChar char="Ø"/>
            </a:pPr>
            <a:r>
              <a:rPr lang="en-US" sz="1800" b="1" dirty="0">
                <a:latin typeface="+mn-lt"/>
              </a:rPr>
              <a:t>(CF)-LIBS results on He loaded samples and surface modifications</a:t>
            </a:r>
          </a:p>
          <a:p>
            <a:pPr algn="just">
              <a:buFont typeface="+mj-lt"/>
              <a:buAutoNum type="arabicPeriod"/>
            </a:pPr>
            <a:endParaRPr lang="en-GB" sz="1800" b="1" dirty="0">
              <a:latin typeface="+mn-lt"/>
            </a:endParaRPr>
          </a:p>
          <a:p>
            <a:pPr marL="0" indent="0" algn="just">
              <a:buNone/>
            </a:pPr>
            <a:endParaRPr lang="en-US" sz="1800" b="1" dirty="0">
              <a:latin typeface="+mn-lt"/>
            </a:endParaRPr>
          </a:p>
          <a:p>
            <a:pPr marL="0" indent="0" algn="just">
              <a:buNone/>
            </a:pPr>
            <a:endParaRPr lang="en-US" sz="1800" b="1" dirty="0">
              <a:latin typeface="+mn-lt"/>
            </a:endParaRPr>
          </a:p>
          <a:p>
            <a:pPr marL="0" indent="0" algn="just">
              <a:buNone/>
            </a:pPr>
            <a:endParaRPr lang="en-US" sz="1800" b="1" dirty="0">
              <a:latin typeface="+mn-lt"/>
            </a:endParaRPr>
          </a:p>
          <a:p>
            <a:pPr marL="0" indent="0" algn="just">
              <a:buNone/>
            </a:pPr>
            <a:r>
              <a:rPr lang="en-US" sz="1800" b="1" dirty="0">
                <a:latin typeface="+mn-lt"/>
              </a:rPr>
              <a:t>The work that will be done this year will include the LIBS analysis of reference coatings samples under He flux, to identify the best spectral region to detect both He and the materials of the coating. (CF)-LIBS will be considered and discussed.    </a:t>
            </a:r>
          </a:p>
          <a:p>
            <a:pPr marL="0" indent="0" algn="just">
              <a:buNone/>
            </a:pPr>
            <a:endParaRPr lang="en-US" sz="1800" b="1" dirty="0">
              <a:latin typeface="+mn-lt"/>
            </a:endParaRPr>
          </a:p>
          <a:p>
            <a:pPr marL="0" indent="0" algn="just">
              <a:buNone/>
            </a:pPr>
            <a:endParaRPr lang="en-US" sz="1800" b="1" dirty="0">
              <a:latin typeface="+mn-lt"/>
            </a:endParaRPr>
          </a:p>
          <a:p>
            <a:pPr marL="0" indent="0" algn="just">
              <a:buNone/>
            </a:pPr>
            <a:r>
              <a:rPr lang="en-US" sz="1800" b="1" dirty="0">
                <a:latin typeface="+mn-lt"/>
              </a:rPr>
              <a:t>ENEA is also available to analyze and characterize with LIBS some “ad hoc” He loaded reference samples.</a:t>
            </a:r>
          </a:p>
          <a:p>
            <a:pPr marL="0" indent="0" algn="just">
              <a:buNone/>
            </a:pPr>
            <a:endParaRPr lang="en-US" sz="1800" b="1" dirty="0">
              <a:latin typeface="+mn-lt"/>
            </a:endParaRPr>
          </a:p>
          <a:p>
            <a:pPr marL="0" indent="0" algn="just">
              <a:buNone/>
            </a:pPr>
            <a:endParaRPr lang="en-GB" sz="1600" b="1" dirty="0">
              <a:latin typeface="+mn-lt"/>
            </a:endParaRPr>
          </a:p>
        </p:txBody>
      </p:sp>
    </p:spTree>
    <p:extLst>
      <p:ext uri="{BB962C8B-B14F-4D97-AF65-F5344CB8AC3E}">
        <p14:creationId xmlns:p14="http://schemas.microsoft.com/office/powerpoint/2010/main" val="316317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r>
              <a:rPr lang="en-US" dirty="0"/>
              <a:t>S. Almaviva</a:t>
            </a:r>
            <a:r>
              <a:rPr lang="en-GB" dirty="0"/>
              <a:t> | </a:t>
            </a:r>
            <a:r>
              <a:rPr lang="en-US" dirty="0"/>
              <a:t>WP PWIE SPX-2 KOM</a:t>
            </a:r>
            <a:r>
              <a:rPr lang="en-GB" dirty="0"/>
              <a:t> 15 JULY 2021 | Page </a:t>
            </a:r>
            <a:fld id="{6A6D9FA1-99C7-4910-8E32-B85D378B0060}" type="slidenum">
              <a:rPr lang="en-GB" smtClean="0"/>
              <a:pPr algn="r"/>
              <a:t>6</a:t>
            </a:fld>
            <a:endParaRPr lang="en-GB" dirty="0"/>
          </a:p>
        </p:txBody>
      </p:sp>
      <p:sp>
        <p:nvSpPr>
          <p:cNvPr id="5" name="Title 1"/>
          <p:cNvSpPr>
            <a:spLocks noGrp="1"/>
          </p:cNvSpPr>
          <p:nvPr>
            <p:ph type="title"/>
          </p:nvPr>
        </p:nvSpPr>
        <p:spPr>
          <a:xfrm>
            <a:off x="467544" y="228600"/>
            <a:ext cx="7543800" cy="457200"/>
          </a:xfrm>
        </p:spPr>
        <p:txBody>
          <a:bodyPr/>
          <a:lstStyle/>
          <a:p>
            <a:r>
              <a:rPr lang="fi-FI" dirty="0"/>
              <a:t>Issues</a:t>
            </a:r>
          </a:p>
        </p:txBody>
      </p:sp>
      <p:sp>
        <p:nvSpPr>
          <p:cNvPr id="6" name="Content Placeholder 1"/>
          <p:cNvSpPr>
            <a:spLocks noGrp="1"/>
          </p:cNvSpPr>
          <p:nvPr>
            <p:ph idx="1"/>
          </p:nvPr>
        </p:nvSpPr>
        <p:spPr>
          <a:xfrm>
            <a:off x="123162" y="2636912"/>
            <a:ext cx="8928992" cy="2376264"/>
          </a:xfrm>
        </p:spPr>
        <p:txBody>
          <a:bodyPr>
            <a:noAutofit/>
          </a:bodyPr>
          <a:lstStyle/>
          <a:p>
            <a:pPr algn="just">
              <a:buFont typeface="Wingdings" panose="05000000000000000000" pitchFamily="2" charset="2"/>
              <a:buChar char="Ø"/>
            </a:pPr>
            <a:r>
              <a:rPr lang="en-US" sz="1800" b="1" dirty="0">
                <a:latin typeface="+mn-lt"/>
              </a:rPr>
              <a:t>Availability of the FTU samples within OCT-2021</a:t>
            </a:r>
          </a:p>
          <a:p>
            <a:pPr algn="just">
              <a:buFont typeface="Wingdings" panose="05000000000000000000" pitchFamily="2" charset="2"/>
              <a:buChar char="Ø"/>
            </a:pPr>
            <a:endParaRPr lang="en-US" sz="1800" b="1" dirty="0">
              <a:latin typeface="+mn-lt"/>
            </a:endParaRPr>
          </a:p>
          <a:p>
            <a:pPr algn="just">
              <a:buFont typeface="Wingdings" panose="05000000000000000000" pitchFamily="2" charset="2"/>
              <a:buChar char="Ø"/>
            </a:pPr>
            <a:endParaRPr lang="en-US" sz="1800" b="1" dirty="0">
              <a:latin typeface="+mn-lt"/>
            </a:endParaRPr>
          </a:p>
          <a:p>
            <a:pPr algn="just">
              <a:buFont typeface="Wingdings" panose="05000000000000000000" pitchFamily="2" charset="2"/>
              <a:buChar char="Ø"/>
            </a:pPr>
            <a:endParaRPr lang="en-US" sz="1800" b="1" dirty="0">
              <a:latin typeface="+mn-lt"/>
            </a:endParaRPr>
          </a:p>
          <a:p>
            <a:pPr algn="just">
              <a:buFont typeface="Wingdings" panose="05000000000000000000" pitchFamily="2" charset="2"/>
              <a:buChar char="Ø"/>
            </a:pPr>
            <a:r>
              <a:rPr lang="en-US" sz="1800" b="1" dirty="0">
                <a:latin typeface="+mn-lt"/>
              </a:rPr>
              <a:t>Availability of He loaded reference samples </a:t>
            </a:r>
          </a:p>
        </p:txBody>
      </p:sp>
    </p:spTree>
    <p:extLst>
      <p:ext uri="{BB962C8B-B14F-4D97-AF65-F5344CB8AC3E}">
        <p14:creationId xmlns:p14="http://schemas.microsoft.com/office/powerpoint/2010/main" val="284902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EUROfusion.2line_5_3_2019</Template>
  <TotalTime>2904</TotalTime>
  <Words>473</Words>
  <Application>Microsoft Office PowerPoint</Application>
  <PresentationFormat>On-screen Show (4:3)</PresentationFormat>
  <Paragraphs>40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Kick-off meeting WP PWIE SP X2</vt:lpstr>
      <vt:lpstr>Deliverables</vt:lpstr>
      <vt:lpstr>Deliverable 1</vt:lpstr>
      <vt:lpstr>Deliverable 2</vt:lpstr>
      <vt:lpstr>Deliverable 3</vt:lpstr>
      <vt:lpstr>Issues</vt:lpstr>
    </vt:vector>
  </TitlesOfParts>
  <Company>VTT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Hakola Antti</dc:creator>
  <cp:lastModifiedBy>Hennie Meiden</cp:lastModifiedBy>
  <cp:revision>186</cp:revision>
  <cp:lastPrinted>2014-10-16T14:51:28Z</cp:lastPrinted>
  <dcterms:created xsi:type="dcterms:W3CDTF">2019-10-27T05:46:52Z</dcterms:created>
  <dcterms:modified xsi:type="dcterms:W3CDTF">2021-07-15T07:55:42Z</dcterms:modified>
</cp:coreProperties>
</file>