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1" r:id="rId2"/>
    <p:sldId id="309" r:id="rId3"/>
    <p:sldId id="311" r:id="rId4"/>
    <p:sldId id="310" r:id="rId5"/>
    <p:sldId id="307" r:id="rId6"/>
    <p:sldId id="312" r:id="rId7"/>
    <p:sldId id="313" r:id="rId8"/>
    <p:sldId id="314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322" autoAdjust="0"/>
    <p:restoredTop sz="94514" autoAdjust="0"/>
  </p:normalViewPr>
  <p:slideViewPr>
    <p:cSldViewPr>
      <p:cViewPr varScale="1">
        <p:scale>
          <a:sx n="60" d="100"/>
          <a:sy n="60" d="100"/>
        </p:scale>
        <p:origin x="1744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A60916-A43F-4AFC-824B-B7B22E9E96E5}" type="datetimeFigureOut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 dirty="0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48465-DCCD-4AF7-94AB-52B6C8FDC930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813181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obrazu snímky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oznámo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48465-DCCD-4AF7-94AB-52B6C8FDC930}" type="slidenum">
              <a:rPr lang="sk-SK" smtClean="0"/>
              <a:pPr/>
              <a:t>1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94106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12628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5347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5586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21908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82844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96332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27E0A-1465-4A40-B1D5-9126D49509FC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4314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/>
              <a:t>Upravte štýl predlohy podnadpisov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F851CC-0E24-4FF3-94D7-78E86DD61718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3684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B68917-11D5-4FE0-B11B-FC5601F094B0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823332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1B7A02-58FD-44B9-818B-53459C521131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0277806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571038"/>
          </a:xfrm>
        </p:spPr>
        <p:txBody>
          <a:bodyPr/>
          <a:lstStyle>
            <a:lvl1pPr marL="342900" indent="-342900">
              <a:spcAft>
                <a:spcPts val="600"/>
              </a:spcAft>
              <a:buFont typeface="Arial" panose="020B0604020202020204" pitchFamily="34" charset="0"/>
              <a:buChar char="•"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Arial" panose="020B0604020202020204" pitchFamily="34" charset="0"/>
              <a:buChar char="−"/>
              <a:defRPr sz="200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Courier New" panose="02070309020205020404" pitchFamily="49" charset="0"/>
              <a:buChar char="o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714500" indent="-342900">
              <a:buFont typeface="Arial" panose="020B0604020202020204" pitchFamily="34" charset="0"/>
              <a:buChar char="•"/>
              <a:defRPr sz="1800" baseline="0">
                <a:solidFill>
                  <a:srgbClr val="002060"/>
                </a:solidFill>
              </a:defRPr>
            </a:lvl4pPr>
            <a:lvl5pPr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0" y="0"/>
            <a:ext cx="9144000" cy="91440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pic>
        <p:nvPicPr>
          <p:cNvPr id="9" name="Picture 8" descr="EurofusionDisc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220092"/>
            <a:ext cx="458197" cy="465708"/>
          </a:xfrm>
          <a:prstGeom prst="rect">
            <a:avLst/>
          </a:prstGeom>
        </p:spPr>
      </p:pic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0"/>
            <a:ext cx="7543800" cy="914400"/>
          </a:xfrm>
        </p:spPr>
        <p:txBody>
          <a:bodyPr>
            <a:normAutofit/>
          </a:bodyPr>
          <a:lstStyle>
            <a:lvl1pPr algn="l">
              <a:lnSpc>
                <a:spcPts val="3200"/>
              </a:lnSpc>
              <a:defRPr sz="3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br>
              <a:rPr lang="en-US" dirty="0"/>
            </a:br>
            <a:r>
              <a:rPr lang="en-US" dirty="0"/>
              <a:t>Second line of title</a:t>
            </a:r>
            <a:endParaRPr lang="en-GB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467544" y="6551766"/>
            <a:ext cx="823506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A. Coordinator, B. Scientist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| WP PFC &amp; JET2 Annual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Meeting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 | Zagreb | 19-22</a:t>
            </a:r>
            <a:r>
              <a:rPr lang="en-GB" sz="1100" baseline="0" dirty="0">
                <a:latin typeface="Arial" panose="020B0604020202020204" pitchFamily="34" charset="0"/>
                <a:cs typeface="Arial" panose="020B0604020202020204" pitchFamily="34" charset="0"/>
              </a:rPr>
              <a:t> Nov </a:t>
            </a:r>
            <a:r>
              <a:rPr lang="en-GB" sz="1100" dirty="0">
                <a:latin typeface="Arial" panose="020B0604020202020204" pitchFamily="34" charset="0"/>
                <a:cs typeface="Arial" panose="020B0604020202020204" pitchFamily="34" charset="0"/>
              </a:rPr>
              <a:t>2018 | Page </a:t>
            </a:r>
            <a:fld id="{6A6D9FA1-99C7-4910-8E32-B85D378B0060}" type="slidenum">
              <a:rPr lang="en-GB" sz="1100" b="1" smtClean="0">
                <a:latin typeface="Arial" panose="020B0604020202020204" pitchFamily="34" charset="0"/>
                <a:cs typeface="Arial" panose="020B0604020202020204" pitchFamily="34" charset="0"/>
              </a:rPr>
              <a:pPr marL="0" marR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4432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B49DB-2CCB-4866-92D5-1EADA54819FB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763329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4868B-8DB8-4E2A-815B-2070BC1D38D9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59533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E166-5450-4241-96EE-1BA038188956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5993418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symbol tex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3138F-CC0D-4E51-9FF2-715A5CD68533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207241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E4464-B31B-40EC-8C86-3F8B0B6F4BDC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05934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EACD7-0B8C-4A53-B2EC-7934F1A07F00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92097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A9F55F-DAB5-4E1A-B165-CC3D3BA45899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211892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/>
              <a:t>Upravte štýl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F7C358-C451-4125-AA39-6FCE80D014DD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650771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nadpi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Upravte štýly predlohy textu</a:t>
            </a:r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Upravte štýl predlohy textu.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351C3A-3297-4B3B-8F90-4B2A5EB20D9C}" type="datetime1">
              <a:rPr lang="sk-SK" smtClean="0"/>
              <a:pPr/>
              <a:t>15. 7. 2021</a:t>
            </a:fld>
            <a:endParaRPr lang="sk-SK" dirty="0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k-SK"/>
              <a:t>Pavel Veis | Comenius University | SP5.2 Kick-off Meeting | 17 March 2016 | </a:t>
            </a:r>
            <a:endParaRPr lang="sk-SK" dirty="0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9799D-F81A-4196-B169-7FE38AD32693}" type="slidenum">
              <a:rPr lang="sk-SK" smtClean="0"/>
              <a:pPr/>
              <a:t>‹#›</a:t>
            </a:fld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0661497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tiff"/><Relationship Id="rId4" Type="http://schemas.openxmlformats.org/officeDocument/2006/relationships/image" Target="../media/image7.tif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2029" y="91587"/>
            <a:ext cx="1584000" cy="158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334944" y="6356350"/>
            <a:ext cx="2133600" cy="365125"/>
          </a:xfrm>
        </p:spPr>
        <p:txBody>
          <a:bodyPr vert="horz" lIns="91440" tIns="45720" rIns="91440" bIns="45720" rtlCol="0" anchor="ctr"/>
          <a:lstStyle/>
          <a:p>
            <a:pPr algn="ctr"/>
            <a:fld id="{5D09799D-F81A-4196-B169-7FE38AD32693}" type="slidenum">
              <a:rPr lang="sk-SK" sz="1600">
                <a:solidFill>
                  <a:schemeClr val="accent1">
                    <a:lumMod val="75000"/>
                  </a:schemeClr>
                </a:solidFill>
              </a:rPr>
              <a:pPr algn="ctr"/>
              <a:t>1</a:t>
            </a:fld>
            <a:endParaRPr lang="sk-SK" sz="1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71" y="190665"/>
            <a:ext cx="6103222" cy="15795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Podnadpis 2"/>
          <p:cNvSpPr txBox="1">
            <a:spLocks/>
          </p:cNvSpPr>
          <p:nvPr/>
        </p:nvSpPr>
        <p:spPr>
          <a:xfrm>
            <a:off x="-55951" y="4649901"/>
            <a:ext cx="9163054" cy="18773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GB" sz="24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COMENIUS UNIVERSITY (CU)</a:t>
            </a:r>
          </a:p>
          <a:p>
            <a:pPr marL="0" indent="0" algn="ctr">
              <a:buNone/>
            </a:pPr>
            <a:endParaRPr lang="en-GB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Staff</a:t>
            </a: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A. Mar</a:t>
            </a:r>
            <a:r>
              <a:rPr lang="sk-SK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ín Roldán, </a:t>
            </a:r>
            <a:r>
              <a:rPr lang="en-IN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M. Veis, J. Kristof, </a:t>
            </a:r>
            <a:r>
              <a:rPr lang="en-GB" sz="2000" u="sng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P. Veis</a:t>
            </a:r>
          </a:p>
          <a:p>
            <a:pPr marL="0" indent="0" algn="ctr">
              <a:buNone/>
            </a:pPr>
            <a:r>
              <a:rPr lang="en-GB" sz="20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PhD students</a:t>
            </a:r>
            <a:r>
              <a:rPr lang="en-GB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E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V. Dwivedi, M. </a:t>
            </a:r>
            <a:r>
              <a:rPr lang="es-E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Pisarcik</a:t>
            </a:r>
            <a:r>
              <a:rPr lang="es-E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es-E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Atikukke</a:t>
            </a:r>
            <a:r>
              <a:rPr lang="es-E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S. </a:t>
            </a:r>
            <a:r>
              <a:rPr lang="es-ES" sz="2000" dirty="0" err="1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Soni</a:t>
            </a:r>
            <a:endParaRPr lang="sk-SK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GB" sz="2000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Nadpis 1"/>
          <p:cNvSpPr txBox="1">
            <a:spLocks/>
          </p:cNvSpPr>
          <p:nvPr/>
        </p:nvSpPr>
        <p:spPr>
          <a:xfrm>
            <a:off x="1089139" y="1791622"/>
            <a:ext cx="6984776" cy="14176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Kick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 Meeting, 15th July 2021</a:t>
            </a:r>
            <a:endParaRPr lang="sk-SK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k-SK" sz="2400" b="1" dirty="0">
                <a:latin typeface="Arial" panose="020B0604020202020204" pitchFamily="34" charset="0"/>
                <a:cs typeface="Arial" panose="020B0604020202020204" pitchFamily="34" charset="0"/>
              </a:rPr>
              <a:t>WP</a:t>
            </a:r>
            <a:r>
              <a:rPr lang="es-ES" sz="2400" b="1">
                <a:latin typeface="Arial" panose="020B0604020202020204" pitchFamily="34" charset="0"/>
                <a:cs typeface="Arial" panose="020B0604020202020204" pitchFamily="34" charset="0"/>
              </a:rPr>
              <a:t> PWIE</a:t>
            </a:r>
            <a:r>
              <a:rPr lang="sk-SK" sz="2400" b="1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s-ES" sz="2400" b="1" dirty="0">
                <a:latin typeface="Arial" panose="020B0604020202020204" pitchFamily="34" charset="0"/>
                <a:cs typeface="Arial" panose="020B0604020202020204" pitchFamily="34" charset="0"/>
              </a:rPr>
              <a:t>SPX2</a:t>
            </a:r>
            <a:endParaRPr lang="en-GB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itolo 1"/>
          <p:cNvSpPr txBox="1">
            <a:spLocks/>
          </p:cNvSpPr>
          <p:nvPr/>
        </p:nvSpPr>
        <p:spPr>
          <a:xfrm>
            <a:off x="179512" y="2524820"/>
            <a:ext cx="8784976" cy="230913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dirty="0">
                <a:latin typeface="Arial" panose="020B0604020202020204" pitchFamily="34" charset="0"/>
                <a:cs typeface="Arial" panose="020B0604020202020204" pitchFamily="34" charset="0"/>
              </a:rPr>
              <a:t>CF-LIBS depth profile quantification and elemental analysis of fusion-relevant samples: ns and ps regimes in VUV-UV-NIR spectral range </a:t>
            </a:r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81160" y="6363759"/>
            <a:ext cx="7581680" cy="365125"/>
          </a:xfrm>
        </p:spPr>
        <p:txBody>
          <a:bodyPr vert="horz" lIns="91440" tIns="45720" rIns="91440" bIns="45720" rtlCol="0" anchor="ctr"/>
          <a:lstStyle/>
          <a:p>
            <a:r>
              <a:rPr lang="sk-S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</p:spTree>
    <p:extLst>
      <p:ext uri="{BB962C8B-B14F-4D97-AF65-F5344CB8AC3E}">
        <p14:creationId xmlns:p14="http://schemas.microsoft.com/office/powerpoint/2010/main" val="226185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70426" y="0"/>
            <a:ext cx="7931224" cy="914400"/>
          </a:xfrm>
        </p:spPr>
        <p:txBody>
          <a:bodyPr>
            <a:normAutofit/>
          </a:bodyPr>
          <a:lstStyle/>
          <a:p>
            <a:r>
              <a:rPr lang="en-GB" sz="2800" dirty="0"/>
              <a:t>Experimental set-up</a:t>
            </a:r>
            <a:endParaRPr lang="sk-SK" sz="2800" dirty="0"/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2" y="6605251"/>
            <a:ext cx="7098139" cy="2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FDC3F907-31CF-4415-9C84-DC061DD056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7085" y="914400"/>
            <a:ext cx="8229752" cy="30716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Laser:</a:t>
            </a:r>
          </a:p>
          <a:p>
            <a:pPr algn="just">
              <a:spcBef>
                <a:spcPct val="200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ns Laser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(1064nm, 532nm, 266nm; 5-8ns)</a:t>
            </a:r>
          </a:p>
          <a:p>
            <a:pPr algn="just">
              <a:spcBef>
                <a:spcPct val="200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ps Laser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(1064 nm, 30ps)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Spectrometer</a:t>
            </a:r>
          </a:p>
          <a:p>
            <a:pPr algn="just">
              <a:spcBef>
                <a:spcPct val="200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Echelle spectrometer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(Andor,</a:t>
            </a:r>
            <a:r>
              <a:rPr lang="en-IN" sz="1600" dirty="0">
                <a:latin typeface="Arial" panose="020B0604020202020204" pitchFamily="34" charset="0"/>
                <a:cs typeface="Arial" panose="020B0604020202020204" pitchFamily="34" charset="0"/>
              </a:rPr>
              <a:t> 2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00-975 nm,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 λ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Δλ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=5000)</a:t>
            </a:r>
          </a:p>
          <a:p>
            <a:pPr algn="just">
              <a:spcBef>
                <a:spcPct val="200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VUV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spectrom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eter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Mc</a:t>
            </a:r>
            <a:r>
              <a:rPr 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Pherson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200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m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spcBef>
                <a:spcPct val="20000"/>
              </a:spcBef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	High resolution spectrometer (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THR 1500 Jobin Yvon)</a:t>
            </a: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2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iCCD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camera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iStar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Andor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VUV and UV-NIR ranges)</a:t>
            </a:r>
            <a:endParaRPr lang="sk-SK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EM CCD </a:t>
            </a:r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camera</a:t>
            </a:r>
            <a:r>
              <a:rPr lang="sk-SK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1600" dirty="0" err="1">
                <a:latin typeface="Arial" panose="020B0604020202020204" pitchFamily="34" charset="0"/>
                <a:cs typeface="Arial" panose="020B0604020202020204" pitchFamily="34" charset="0"/>
              </a:rPr>
              <a:t>Andor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anose="05000000000000000000" pitchFamily="2" charset="2"/>
              <a:buChar char="q"/>
            </a:pPr>
            <a:endParaRPr 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6B042831-48C7-4997-ACF5-3816761E382A}"/>
              </a:ext>
            </a:extLst>
          </p:cNvPr>
          <p:cNvSpPr txBox="1">
            <a:spLocks/>
          </p:cNvSpPr>
          <p:nvPr/>
        </p:nvSpPr>
        <p:spPr>
          <a:xfrm>
            <a:off x="734736" y="6363271"/>
            <a:ext cx="7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80657588-E5B8-4A43-86FE-8E056BA427DB}"/>
              </a:ext>
            </a:extLst>
          </p:cNvPr>
          <p:cNvSpPr txBox="1">
            <a:spLocks/>
          </p:cNvSpPr>
          <p:nvPr/>
        </p:nvSpPr>
        <p:spPr>
          <a:xfrm>
            <a:off x="73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09799D-F81A-4196-B169-7FE38AD32693}" type="slidenum">
              <a:rPr lang="sk-SK" sz="16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2</a:t>
            </a:fld>
            <a:endParaRPr lang="sk-SK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81F475E-659E-4AD4-8072-2ECDEC7B76A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36038" y="3296485"/>
            <a:ext cx="4828450" cy="3084843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5652120" y="5013176"/>
            <a:ext cx="1152128" cy="79208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Rectangle 3"/>
          <p:cNvSpPr/>
          <p:nvPr/>
        </p:nvSpPr>
        <p:spPr>
          <a:xfrm>
            <a:off x="5623657" y="5229200"/>
            <a:ext cx="45719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6781388" y="5229200"/>
            <a:ext cx="45719" cy="2160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/>
          <p:cNvSpPr/>
          <p:nvPr/>
        </p:nvSpPr>
        <p:spPr>
          <a:xfrm>
            <a:off x="6110295" y="4989596"/>
            <a:ext cx="288032" cy="471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10320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19805" y="-6837"/>
            <a:ext cx="7931224" cy="914400"/>
          </a:xfrm>
        </p:spPr>
        <p:txBody>
          <a:bodyPr>
            <a:noAutofit/>
          </a:bodyPr>
          <a:lstStyle/>
          <a:p>
            <a:pPr algn="l"/>
            <a:r>
              <a:rPr lang="en-US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Comparison ps vs. ns LIBS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2" y="6605251"/>
            <a:ext cx="7098139" cy="2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BF55194-1DF6-4E1E-9C38-2F092FF8AB64}"/>
              </a:ext>
            </a:extLst>
          </p:cNvPr>
          <p:cNvSpPr txBox="1"/>
          <p:nvPr/>
        </p:nvSpPr>
        <p:spPr>
          <a:xfrm>
            <a:off x="49557" y="924674"/>
            <a:ext cx="898693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regarding absolute composition and D content in reference and ITER-relevant coatings which can include impurities</a:t>
            </a:r>
            <a:endParaRPr lang="en-US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FF20B8C-86BD-4BCE-AD17-17B16768665A}"/>
              </a:ext>
            </a:extLst>
          </p:cNvPr>
          <p:cNvSpPr txBox="1"/>
          <p:nvPr/>
        </p:nvSpPr>
        <p:spPr>
          <a:xfrm>
            <a:off x="7524328" y="600283"/>
            <a:ext cx="86409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D44EE6C-4F3B-4F4E-840F-D2B0FF948479}"/>
              </a:ext>
            </a:extLst>
          </p:cNvPr>
          <p:cNvSpPr txBox="1"/>
          <p:nvPr/>
        </p:nvSpPr>
        <p:spPr>
          <a:xfrm>
            <a:off x="114534" y="4667583"/>
            <a:ext cx="8856984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b="0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Planned work:</a:t>
            </a:r>
          </a:p>
          <a:p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LIBS comparison and characterization of W and Mo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ps and ns regimes.</a:t>
            </a:r>
          </a:p>
          <a:p>
            <a:r>
              <a:rPr lang="en-US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(Marin Roldan et al., submitted to FED July 2021)</a:t>
            </a:r>
          </a:p>
          <a:p>
            <a:pPr algn="l"/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LIBS study and comparison of  ps and ns regimes for W-based samples: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W-Ta+D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Coatings of different compositions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W-Zr samples </a:t>
            </a:r>
          </a:p>
          <a:p>
            <a:pPr algn="l"/>
            <a:endParaRPr lang="en-US" b="0" i="0" u="sng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029B7BAD-70A0-499B-B97D-3254279B9AB0}"/>
              </a:ext>
            </a:extLst>
          </p:cNvPr>
          <p:cNvSpPr txBox="1"/>
          <p:nvPr/>
        </p:nvSpPr>
        <p:spPr>
          <a:xfrm>
            <a:off x="50427" y="1676062"/>
            <a:ext cx="874650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Calibration-free analysis of a tungsten-based target for diagnostics of relevant fusion materials comparing picosecond and nanosecond LIBS</a:t>
            </a: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51732CA7-20DF-4F05-90CE-92C820A8B9F1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b="51943"/>
          <a:stretch/>
        </p:blipFill>
        <p:spPr>
          <a:xfrm>
            <a:off x="245690" y="2552864"/>
            <a:ext cx="4155651" cy="1800000"/>
          </a:xfrm>
          <a:prstGeom prst="rect">
            <a:avLst/>
          </a:prstGeom>
        </p:spPr>
      </p:pic>
      <p:pic>
        <p:nvPicPr>
          <p:cNvPr id="22" name="Picture 21">
            <a:extLst>
              <a:ext uri="{FF2B5EF4-FFF2-40B4-BE49-F238E27FC236}">
                <a16:creationId xmlns:a16="http://schemas.microsoft.com/office/drawing/2014/main" id="{D1801B08-488A-425C-B6B3-F9481C760DBD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47286" b="2210"/>
          <a:stretch/>
        </p:blipFill>
        <p:spPr>
          <a:xfrm>
            <a:off x="4370785" y="2445556"/>
            <a:ext cx="4375101" cy="1991556"/>
          </a:xfrm>
          <a:prstGeom prst="rect">
            <a:avLst/>
          </a:prstGeom>
        </p:spPr>
      </p:pic>
      <p:sp>
        <p:nvSpPr>
          <p:cNvPr id="23" name="Footer Placeholder 5">
            <a:extLst>
              <a:ext uri="{FF2B5EF4-FFF2-40B4-BE49-F238E27FC236}">
                <a16:creationId xmlns:a16="http://schemas.microsoft.com/office/drawing/2014/main" id="{B164BDAC-28AD-4E22-8F10-F968B034CE05}"/>
              </a:ext>
            </a:extLst>
          </p:cNvPr>
          <p:cNvSpPr txBox="1">
            <a:spLocks/>
          </p:cNvSpPr>
          <p:nvPr/>
        </p:nvSpPr>
        <p:spPr>
          <a:xfrm>
            <a:off x="734736" y="6363271"/>
            <a:ext cx="7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6DA372C6-3D66-4927-A8BC-A0172CE83712}"/>
              </a:ext>
            </a:extLst>
          </p:cNvPr>
          <p:cNvSpPr txBox="1"/>
          <p:nvPr/>
        </p:nvSpPr>
        <p:spPr>
          <a:xfrm>
            <a:off x="347064" y="2318313"/>
            <a:ext cx="768132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A. Marín Roldan, P. Veis et al., </a:t>
            </a:r>
            <a:r>
              <a:rPr lang="en-US" sz="1200" i="1" dirty="0" err="1">
                <a:latin typeface="Arial" panose="020B0604020202020204" pitchFamily="34" charset="0"/>
                <a:cs typeface="Arial" panose="020B0604020202020204" pitchFamily="34" charset="0"/>
              </a:rPr>
              <a:t>Spectrochimica</a:t>
            </a:r>
            <a:r>
              <a:rPr lang="en-US" sz="1200" i="1" dirty="0">
                <a:latin typeface="Arial" panose="020B0604020202020204" pitchFamily="34" charset="0"/>
                <a:cs typeface="Arial" panose="020B0604020202020204" pitchFamily="34" charset="0"/>
              </a:rPr>
              <a:t> Acta Part B: Atomic Spectroscopy 177 (2021) 106055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C4DA5115-137D-40A4-8DB0-6FD6539BB74A}"/>
              </a:ext>
            </a:extLst>
          </p:cNvPr>
          <p:cNvSpPr txBox="1"/>
          <p:nvPr/>
        </p:nvSpPr>
        <p:spPr>
          <a:xfrm>
            <a:off x="236038" y="4311688"/>
            <a:ext cx="8579296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Emission LIBS spectra of the </a:t>
            </a:r>
            <a:r>
              <a:rPr lang="en-US" sz="1400" dirty="0" err="1">
                <a:latin typeface="Arial" panose="020B0604020202020204" pitchFamily="34" charset="0"/>
                <a:cs typeface="Arial" panose="020B0604020202020204" pitchFamily="34" charset="0"/>
              </a:rPr>
              <a:t>WCu</a:t>
            </a:r>
            <a:r>
              <a:rPr lang="en-US" sz="1400" dirty="0">
                <a:latin typeface="Arial" panose="020B0604020202020204" pitchFamily="34" charset="0"/>
                <a:cs typeface="Arial" panose="020B0604020202020204" pitchFamily="34" charset="0"/>
              </a:rPr>
              <a:t> alloy sample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624661B-3AB2-4DC4-B4B1-42BF802862EF}"/>
              </a:ext>
            </a:extLst>
          </p:cNvPr>
          <p:cNvSpPr txBox="1"/>
          <p:nvPr/>
        </p:nvSpPr>
        <p:spPr>
          <a:xfrm>
            <a:off x="734736" y="2706035"/>
            <a:ext cx="39626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>
            <a:defPPr>
              <a:defRPr lang="sk-SK"/>
            </a:defPPr>
          </a:lstStyle>
          <a:p>
            <a:r>
              <a:rPr lang="en-IN" dirty="0"/>
              <a:t>ns</a:t>
            </a:r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6C003350-3151-45F0-A4E6-21208894BC49}"/>
              </a:ext>
            </a:extLst>
          </p:cNvPr>
          <p:cNvSpPr txBox="1"/>
          <p:nvPr/>
        </p:nvSpPr>
        <p:spPr>
          <a:xfrm>
            <a:off x="5157546" y="2706035"/>
            <a:ext cx="395108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en-IN" dirty="0"/>
              <a:t>ps</a:t>
            </a:r>
            <a:endParaRPr lang="en-US" dirty="0"/>
          </a:p>
        </p:txBody>
      </p:sp>
      <p:sp>
        <p:nvSpPr>
          <p:cNvPr id="30" name="Slide Number Placeholder 6">
            <a:extLst>
              <a:ext uri="{FF2B5EF4-FFF2-40B4-BE49-F238E27FC236}">
                <a16:creationId xmlns:a16="http://schemas.microsoft.com/office/drawing/2014/main" id="{67E361F3-2BC3-4F95-91C9-30EB22FEEF24}"/>
              </a:ext>
            </a:extLst>
          </p:cNvPr>
          <p:cNvSpPr txBox="1">
            <a:spLocks/>
          </p:cNvSpPr>
          <p:nvPr/>
        </p:nvSpPr>
        <p:spPr>
          <a:xfrm>
            <a:off x="73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09799D-F81A-4196-B169-7FE38AD32693}" type="slidenum">
              <a:rPr lang="sk-SK" sz="16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3</a:t>
            </a:fld>
            <a:endParaRPr lang="sk-SK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521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51916" y="-5044"/>
            <a:ext cx="7931224" cy="914400"/>
          </a:xfrm>
        </p:spPr>
        <p:txBody>
          <a:bodyPr>
            <a:noAutofit/>
          </a:bodyPr>
          <a:lstStyle/>
          <a:p>
            <a:pPr algn="l"/>
            <a:r>
              <a:rPr lang="en-US" sz="2800" i="0" dirty="0">
                <a:solidFill>
                  <a:srgbClr val="000000"/>
                </a:solidFill>
                <a:effectLst/>
              </a:rPr>
              <a:t>(CF-) LIBS (ps, ns SP or DP) on samples from different devices (tokamaks or W-7X)</a:t>
            </a:r>
          </a:p>
        </p:txBody>
      </p:sp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2" y="6605251"/>
            <a:ext cx="7098139" cy="2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Footer Placeholder 5">
            <a:extLst>
              <a:ext uri="{FF2B5EF4-FFF2-40B4-BE49-F238E27FC236}">
                <a16:creationId xmlns:a16="http://schemas.microsoft.com/office/drawing/2014/main" id="{A1C67F18-64C3-4450-B05D-ED7CCB2F610B}"/>
              </a:ext>
            </a:extLst>
          </p:cNvPr>
          <p:cNvSpPr txBox="1">
            <a:spLocks/>
          </p:cNvSpPr>
          <p:nvPr/>
        </p:nvSpPr>
        <p:spPr>
          <a:xfrm>
            <a:off x="734736" y="6363271"/>
            <a:ext cx="7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A1D63F1C-46E9-4D64-9165-70EAEABCB9FF}"/>
              </a:ext>
            </a:extLst>
          </p:cNvPr>
          <p:cNvSpPr txBox="1">
            <a:spLocks/>
          </p:cNvSpPr>
          <p:nvPr/>
        </p:nvSpPr>
        <p:spPr>
          <a:xfrm>
            <a:off x="73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09799D-F81A-4196-B169-7FE38AD32693}" type="slidenum">
              <a:rPr lang="sk-SK" sz="16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4</a:t>
            </a:fld>
            <a:endParaRPr lang="sk-SK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DE7059FF-DAB9-4D79-B44B-8B08A6906D40}"/>
              </a:ext>
            </a:extLst>
          </p:cNvPr>
          <p:cNvSpPr txBox="1"/>
          <p:nvPr/>
        </p:nvSpPr>
        <p:spPr>
          <a:xfrm>
            <a:off x="151916" y="1015853"/>
            <a:ext cx="8812572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Computer programming codes has been developed for more automated CF-LIBS analysis</a:t>
            </a:r>
          </a:p>
          <a:p>
            <a:pPr algn="just"/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Planned work: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pulse (SP) ns and ps LIBS study of samples in collaboration with FZJ.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 of Double pulse LIBS using fiber laser for the study of depth profile on real samples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CF-LIBS depth profiling and quantification of the samples using laser excitation and discharge excitation</a:t>
            </a:r>
            <a:endParaRPr lang="en-US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968460E5-EB46-498B-A679-5CADFA10FC8A}"/>
              </a:ext>
            </a:extLst>
          </p:cNvPr>
          <p:cNvSpPr txBox="1"/>
          <p:nvPr/>
        </p:nvSpPr>
        <p:spPr>
          <a:xfrm>
            <a:off x="7164288" y="581180"/>
            <a:ext cx="10668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CU, FZJ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8100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5731" y="0"/>
            <a:ext cx="7931224" cy="914400"/>
          </a:xfrm>
        </p:spPr>
        <p:txBody>
          <a:bodyPr>
            <a:normAutofit/>
          </a:bodyPr>
          <a:lstStyle/>
          <a:p>
            <a:pPr algn="l"/>
            <a:r>
              <a:rPr lang="en-US" sz="2800" i="0" dirty="0">
                <a:solidFill>
                  <a:srgbClr val="000000"/>
                </a:solidFill>
                <a:effectLst/>
              </a:rPr>
              <a:t>(CF-) LIBS on Be containing coatings with different type of fuel content</a:t>
            </a:r>
          </a:p>
        </p:txBody>
      </p:sp>
      <p:sp>
        <p:nvSpPr>
          <p:cNvPr id="4" name="Content Placeholder 1"/>
          <p:cNvSpPr>
            <a:spLocks noGrp="1"/>
          </p:cNvSpPr>
          <p:nvPr>
            <p:ph idx="1"/>
          </p:nvPr>
        </p:nvSpPr>
        <p:spPr>
          <a:xfrm>
            <a:off x="35495" y="901900"/>
            <a:ext cx="9101535" cy="714467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en-GB" sz="1800" u="sng" dirty="0"/>
              <a:t>Already done</a:t>
            </a:r>
            <a:r>
              <a:rPr lang="es-ES" sz="1800" u="sng" dirty="0"/>
              <a:t>:</a:t>
            </a:r>
            <a:r>
              <a:rPr lang="es-ES" sz="1800" dirty="0"/>
              <a:t> </a:t>
            </a:r>
            <a:r>
              <a:rPr lang="en-GB" sz="1800" b="0" dirty="0"/>
              <a:t>Measurements and CF-LIBS depth profile and quantitative analysis of 	           Be-coated samples</a:t>
            </a:r>
          </a:p>
          <a:p>
            <a:pPr algn="just"/>
            <a:endParaRPr lang="es-ES" sz="1800" b="0" dirty="0"/>
          </a:p>
          <a:p>
            <a:pPr algn="just"/>
            <a:endParaRPr lang="es-ES" sz="1800" b="0" dirty="0"/>
          </a:p>
          <a:p>
            <a:pPr algn="just"/>
            <a:endParaRPr lang="es-ES" sz="1800" b="0" dirty="0"/>
          </a:p>
          <a:p>
            <a:pPr algn="just"/>
            <a:endParaRPr lang="es-ES" sz="1800" b="0" dirty="0"/>
          </a:p>
          <a:p>
            <a:pPr marL="0" indent="0" algn="just">
              <a:buNone/>
            </a:pPr>
            <a:endParaRPr lang="en-GB" sz="1800" b="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2" y="6605251"/>
            <a:ext cx="7098139" cy="2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72BA611-2978-4418-BF8D-391EAA6D3020}"/>
              </a:ext>
            </a:extLst>
          </p:cNvPr>
          <p:cNvSpPr txBox="1"/>
          <p:nvPr/>
        </p:nvSpPr>
        <p:spPr>
          <a:xfrm>
            <a:off x="6876256" y="519634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CU,TU, VTT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206BA9F0-35F4-40A2-91DF-1806ADD65C3C}"/>
              </a:ext>
            </a:extLst>
          </p:cNvPr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00" t="8425" r="2068" b="5740"/>
          <a:stretch/>
        </p:blipFill>
        <p:spPr bwMode="auto">
          <a:xfrm>
            <a:off x="5346455" y="1515831"/>
            <a:ext cx="2730500" cy="21600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6" name="Picture 5" descr="Chart&#10;&#10;Description automatically generated">
            <a:extLst>
              <a:ext uri="{FF2B5EF4-FFF2-40B4-BE49-F238E27FC236}">
                <a16:creationId xmlns:a16="http://schemas.microsoft.com/office/drawing/2014/main" id="{C1056C57-A5F5-49E8-B8E4-85C836AC4D5D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43" t="10101" r="11995" b="6815"/>
          <a:stretch/>
        </p:blipFill>
        <p:spPr>
          <a:xfrm>
            <a:off x="674034" y="1515831"/>
            <a:ext cx="2729716" cy="2160000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9FA6E265-4605-4B07-B693-FE8E53561282}"/>
              </a:ext>
            </a:extLst>
          </p:cNvPr>
          <p:cNvSpPr txBox="1"/>
          <p:nvPr/>
        </p:nvSpPr>
        <p:spPr>
          <a:xfrm>
            <a:off x="90613" y="4710043"/>
            <a:ext cx="8873875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I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Problem:</a:t>
            </a: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 Precision on the quantification of C impurity due to the presence of only one spectral line at 247.8 nm in the </a:t>
            </a:r>
            <a:r>
              <a:rPr lang="en-IN" dirty="0"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IN" sz="1800" dirty="0">
                <a:latin typeface="Arial" panose="020B0604020202020204" pitchFamily="34" charset="0"/>
                <a:cs typeface="Arial" panose="020B0604020202020204" pitchFamily="34" charset="0"/>
              </a:rPr>
              <a:t>lassical UV range with the possible interference with Be spectral line. It can be solved by enlarging spectral range to detect C lines at around 190 nm</a:t>
            </a:r>
          </a:p>
          <a:p>
            <a:pPr marL="0" indent="0" algn="just">
              <a:buNone/>
            </a:pPr>
            <a:r>
              <a:rPr lang="en-I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Planned work</a:t>
            </a:r>
            <a:r>
              <a:rPr lang="es-E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algn="just"/>
            <a:r>
              <a:rPr lang="en-GB" sz="1800" b="0" dirty="0">
                <a:latin typeface="Arial" panose="020B0604020202020204" pitchFamily="34" charset="0"/>
                <a:cs typeface="Arial" panose="020B0604020202020204" pitchFamily="34" charset="0"/>
              </a:rPr>
              <a:t>New measurements (depending upon travel restrictions)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CEA1B07-1788-46B5-B88F-C592BFB90392}"/>
              </a:ext>
            </a:extLst>
          </p:cNvPr>
          <p:cNvSpPr txBox="1"/>
          <p:nvPr/>
        </p:nvSpPr>
        <p:spPr>
          <a:xfrm>
            <a:off x="95394" y="4124025"/>
            <a:ext cx="89817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Measurements of new available samples at VTT premises has been delayed due to COVID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pandemic travel restrictions.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413E9685-2D84-40F1-8982-995C4C92E2E6}"/>
              </a:ext>
            </a:extLst>
          </p:cNvPr>
          <p:cNvSpPr txBox="1"/>
          <p:nvPr/>
        </p:nvSpPr>
        <p:spPr>
          <a:xfrm>
            <a:off x="168084" y="3645024"/>
            <a:ext cx="4331908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400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LIBS depth profile of Be-O-D/W coating (fluence 4.5 J/cm</a:t>
            </a:r>
            <a:r>
              <a:rPr lang="en-GB" sz="1400" kern="1200" baseline="300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400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ablation rate 230 nm/shot, P = 10 mbar </a:t>
            </a:r>
            <a:r>
              <a:rPr lang="en-GB" sz="1400" kern="12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</a:t>
            </a:r>
            <a:r>
              <a:rPr lang="en-GB" sz="1400" kern="1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U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174B306-7455-4E23-B1A5-8568418FAEC9}"/>
              </a:ext>
            </a:extLst>
          </p:cNvPr>
          <p:cNvSpPr txBox="1"/>
          <p:nvPr/>
        </p:nvSpPr>
        <p:spPr>
          <a:xfrm>
            <a:off x="4653642" y="3646314"/>
            <a:ext cx="4089468" cy="5366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GB" sz="1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Relative elemental composition determined by CF-LIBS for four different Be containing coatings</a:t>
            </a:r>
            <a:endParaRPr lang="en-US" sz="14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E9BF6528-3F1E-41C7-A55F-CF7AB2286186}"/>
              </a:ext>
            </a:extLst>
          </p:cNvPr>
          <p:cNvSpPr txBox="1"/>
          <p:nvPr/>
        </p:nvSpPr>
        <p:spPr>
          <a:xfrm>
            <a:off x="5652120" y="1224423"/>
            <a:ext cx="331236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GB" sz="1200" b="0" i="1" dirty="0">
                <a:latin typeface="Arial" panose="020B0604020202020204" pitchFamily="34" charset="0"/>
                <a:cs typeface="Arial" panose="020B0604020202020204" pitchFamily="34" charset="0"/>
              </a:rPr>
              <a:t>(V. Dwivedi et al., NME, 27 (100990), 2021)</a:t>
            </a:r>
          </a:p>
        </p:txBody>
      </p:sp>
      <p:sp>
        <p:nvSpPr>
          <p:cNvPr id="28" name="Footer Placeholder 5">
            <a:extLst>
              <a:ext uri="{FF2B5EF4-FFF2-40B4-BE49-F238E27FC236}">
                <a16:creationId xmlns:a16="http://schemas.microsoft.com/office/drawing/2014/main" id="{F38473D6-27DA-4BCA-9CDD-FEAE1861CF3A}"/>
              </a:ext>
            </a:extLst>
          </p:cNvPr>
          <p:cNvSpPr txBox="1">
            <a:spLocks/>
          </p:cNvSpPr>
          <p:nvPr/>
        </p:nvSpPr>
        <p:spPr>
          <a:xfrm>
            <a:off x="734736" y="6363271"/>
            <a:ext cx="7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  <p:sp>
        <p:nvSpPr>
          <p:cNvPr id="29" name="Slide Number Placeholder 6">
            <a:extLst>
              <a:ext uri="{FF2B5EF4-FFF2-40B4-BE49-F238E27FC236}">
                <a16:creationId xmlns:a16="http://schemas.microsoft.com/office/drawing/2014/main" id="{06B7808F-47A2-458F-A093-CE8D298449AF}"/>
              </a:ext>
            </a:extLst>
          </p:cNvPr>
          <p:cNvSpPr txBox="1">
            <a:spLocks/>
          </p:cNvSpPr>
          <p:nvPr/>
        </p:nvSpPr>
        <p:spPr>
          <a:xfrm>
            <a:off x="73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09799D-F81A-4196-B169-7FE38AD32693}" type="slidenum">
              <a:rPr lang="sk-SK" sz="16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5</a:t>
            </a:fld>
            <a:endParaRPr lang="sk-SK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81158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145730" y="0"/>
            <a:ext cx="8170685" cy="914400"/>
          </a:xfrm>
        </p:spPr>
        <p:txBody>
          <a:bodyPr>
            <a:normAutofit/>
          </a:bodyPr>
          <a:lstStyle/>
          <a:p>
            <a:pPr algn="l"/>
            <a:r>
              <a:rPr lang="en-US" sz="2800" i="0" dirty="0">
                <a:solidFill>
                  <a:srgbClr val="000000"/>
                </a:solidFill>
                <a:effectLst/>
              </a:rPr>
              <a:t>CF-LIBS on produced reference samples before and after He loading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2" y="6605251"/>
            <a:ext cx="7098139" cy="2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72BA611-2978-4418-BF8D-391EAA6D3020}"/>
              </a:ext>
            </a:extLst>
          </p:cNvPr>
          <p:cNvSpPr txBox="1"/>
          <p:nvPr/>
        </p:nvSpPr>
        <p:spPr>
          <a:xfrm>
            <a:off x="7599874" y="592997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Footer Placeholder 5">
            <a:extLst>
              <a:ext uri="{FF2B5EF4-FFF2-40B4-BE49-F238E27FC236}">
                <a16:creationId xmlns:a16="http://schemas.microsoft.com/office/drawing/2014/main" id="{F38473D6-27DA-4BCA-9CDD-FEAE1861CF3A}"/>
              </a:ext>
            </a:extLst>
          </p:cNvPr>
          <p:cNvSpPr txBox="1">
            <a:spLocks/>
          </p:cNvSpPr>
          <p:nvPr/>
        </p:nvSpPr>
        <p:spPr>
          <a:xfrm>
            <a:off x="734736" y="6363271"/>
            <a:ext cx="7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  <p:sp>
        <p:nvSpPr>
          <p:cNvPr id="29" name="Slide Number Placeholder 6">
            <a:extLst>
              <a:ext uri="{FF2B5EF4-FFF2-40B4-BE49-F238E27FC236}">
                <a16:creationId xmlns:a16="http://schemas.microsoft.com/office/drawing/2014/main" id="{06B7808F-47A2-458F-A093-CE8D298449AF}"/>
              </a:ext>
            </a:extLst>
          </p:cNvPr>
          <p:cNvSpPr txBox="1">
            <a:spLocks/>
          </p:cNvSpPr>
          <p:nvPr/>
        </p:nvSpPr>
        <p:spPr>
          <a:xfrm>
            <a:off x="73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09799D-F81A-4196-B169-7FE38AD32693}" type="slidenum">
              <a:rPr lang="sk-SK" sz="16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6</a:t>
            </a:fld>
            <a:endParaRPr lang="sk-SK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7BE4218-729C-4CEE-A7DE-A2503695DFBD}"/>
              </a:ext>
            </a:extLst>
          </p:cNvPr>
          <p:cNvSpPr txBox="1"/>
          <p:nvPr/>
        </p:nvSpPr>
        <p:spPr>
          <a:xfrm>
            <a:off x="110906" y="1007346"/>
            <a:ext cx="8709565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According to NIST LIBS simulation of LTE He spectrum in the classical UV range, spectral lines are not suitable for the CF-LIBS analysis due to less relative intensity.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Spectral lines in VUV range (58 nm) can be used as relative intensity is sufficient enough for this line.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US" b="1" u="sng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Plan:</a:t>
            </a:r>
          </a:p>
          <a:p>
            <a:pPr algn="l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VUV (under 100nm) CF-LIBS on reference samples before and after He loading</a:t>
            </a:r>
            <a:endParaRPr lang="en-US" sz="1800" b="0" i="0" dirty="0"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36867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16" y="-27384"/>
            <a:ext cx="8483624" cy="914400"/>
          </a:xfrm>
        </p:spPr>
        <p:txBody>
          <a:bodyPr>
            <a:noAutofit/>
          </a:bodyPr>
          <a:lstStyle/>
          <a:p>
            <a:r>
              <a:rPr lang="en-US" sz="2400" i="0" dirty="0">
                <a:solidFill>
                  <a:srgbClr val="000000"/>
                </a:solidFill>
                <a:effectLst/>
              </a:rPr>
              <a:t>Investigate erosion/deposition/fuel retention (including He) by in situ (CF)-LIBS in MAGNUM, LIBS in PSI-2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2" y="6605251"/>
            <a:ext cx="7098139" cy="2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72BA611-2978-4418-BF8D-391EAA6D3020}"/>
              </a:ext>
            </a:extLst>
          </p:cNvPr>
          <p:cNvSpPr txBox="1"/>
          <p:nvPr/>
        </p:nvSpPr>
        <p:spPr>
          <a:xfrm>
            <a:off x="7452320" y="628360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CU, DIFFER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Footer Placeholder 5">
            <a:extLst>
              <a:ext uri="{FF2B5EF4-FFF2-40B4-BE49-F238E27FC236}">
                <a16:creationId xmlns:a16="http://schemas.microsoft.com/office/drawing/2014/main" id="{F38473D6-27DA-4BCA-9CDD-FEAE1861CF3A}"/>
              </a:ext>
            </a:extLst>
          </p:cNvPr>
          <p:cNvSpPr txBox="1">
            <a:spLocks/>
          </p:cNvSpPr>
          <p:nvPr/>
        </p:nvSpPr>
        <p:spPr>
          <a:xfrm>
            <a:off x="734736" y="6363271"/>
            <a:ext cx="7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  <p:sp>
        <p:nvSpPr>
          <p:cNvPr id="29" name="Slide Number Placeholder 6">
            <a:extLst>
              <a:ext uri="{FF2B5EF4-FFF2-40B4-BE49-F238E27FC236}">
                <a16:creationId xmlns:a16="http://schemas.microsoft.com/office/drawing/2014/main" id="{06B7808F-47A2-458F-A093-CE8D298449AF}"/>
              </a:ext>
            </a:extLst>
          </p:cNvPr>
          <p:cNvSpPr txBox="1">
            <a:spLocks/>
          </p:cNvSpPr>
          <p:nvPr/>
        </p:nvSpPr>
        <p:spPr>
          <a:xfrm>
            <a:off x="73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09799D-F81A-4196-B169-7FE38AD32693}" type="slidenum">
              <a:rPr lang="sk-SK" sz="16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7</a:t>
            </a:fld>
            <a:endParaRPr lang="sk-SK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7E7D85-D491-4967-9403-BDF4A1224887}"/>
              </a:ext>
            </a:extLst>
          </p:cNvPr>
          <p:cNvSpPr txBox="1"/>
          <p:nvPr/>
        </p:nvSpPr>
        <p:spPr>
          <a:xfrm>
            <a:off x="48905" y="1953887"/>
            <a:ext cx="7475512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en-IN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Planned work</a:t>
            </a:r>
            <a:r>
              <a:rPr lang="es-ES" sz="1800" b="1" u="sng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en-GB" sz="1800" b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Instalment of VUV spectrometer at MAGNUM PSI</a:t>
            </a:r>
          </a:p>
          <a:p>
            <a:pPr marL="285750" lvl="0" indent="-285750" algn="just">
              <a:buFont typeface="Arial" panose="020B0604020202020204" pitchFamily="34" charset="0"/>
              <a:buChar char="•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In-situ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LIBS investigation of deposition and fuel retention </a:t>
            </a:r>
          </a:p>
          <a:p>
            <a:pPr lvl="0" algn="just"/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    (plan from 2022)</a:t>
            </a:r>
            <a:endParaRPr lang="en-GB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10D8D1-3536-4945-8C9F-229DFF6D2C36}"/>
              </a:ext>
            </a:extLst>
          </p:cNvPr>
          <p:cNvSpPr txBox="1"/>
          <p:nvPr/>
        </p:nvSpPr>
        <p:spPr>
          <a:xfrm>
            <a:off x="48816" y="1065576"/>
            <a:ext cx="898173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18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Instalment of VUV spectrometer at MAGNUM PSI has been delayed due to COVID </a:t>
            </a:r>
            <a:r>
              <a:rPr lang="en-US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pandemic travel restrictions.</a:t>
            </a:r>
          </a:p>
        </p:txBody>
      </p:sp>
    </p:spTree>
    <p:extLst>
      <p:ext uri="{BB962C8B-B14F-4D97-AF65-F5344CB8AC3E}">
        <p14:creationId xmlns:p14="http://schemas.microsoft.com/office/powerpoint/2010/main" val="3018115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8816" y="-27384"/>
            <a:ext cx="8483624" cy="914400"/>
          </a:xfrm>
        </p:spPr>
        <p:txBody>
          <a:bodyPr>
            <a:noAutofit/>
          </a:bodyPr>
          <a:lstStyle/>
          <a:p>
            <a:r>
              <a:rPr lang="en-US" sz="2400" i="0" dirty="0">
                <a:solidFill>
                  <a:srgbClr val="000000"/>
                </a:solidFill>
                <a:effectLst/>
              </a:rPr>
              <a:t>Tasks 2021</a:t>
            </a:r>
            <a:endParaRPr lang="en-US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8892" y="6605251"/>
            <a:ext cx="7098139" cy="2527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72BA611-2978-4418-BF8D-391EAA6D3020}"/>
              </a:ext>
            </a:extLst>
          </p:cNvPr>
          <p:cNvSpPr txBox="1"/>
          <p:nvPr/>
        </p:nvSpPr>
        <p:spPr>
          <a:xfrm>
            <a:off x="7452320" y="628360"/>
            <a:ext cx="151216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1" i="0" dirty="0"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CU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28" name="Footer Placeholder 5">
            <a:extLst>
              <a:ext uri="{FF2B5EF4-FFF2-40B4-BE49-F238E27FC236}">
                <a16:creationId xmlns:a16="http://schemas.microsoft.com/office/drawing/2014/main" id="{F38473D6-27DA-4BCA-9CDD-FEAE1861CF3A}"/>
              </a:ext>
            </a:extLst>
          </p:cNvPr>
          <p:cNvSpPr txBox="1">
            <a:spLocks/>
          </p:cNvSpPr>
          <p:nvPr/>
        </p:nvSpPr>
        <p:spPr>
          <a:xfrm>
            <a:off x="734736" y="6363271"/>
            <a:ext cx="7581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Pavel Veis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600" i="1" dirty="0">
                <a:latin typeface="Arial" panose="020B0604020202020204" pitchFamily="34" charset="0"/>
                <a:cs typeface="Arial" panose="020B0604020202020204" pitchFamily="34" charset="0"/>
              </a:rPr>
              <a:t>et al.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Comenius University | Kick-off Meeting | </a:t>
            </a:r>
            <a:r>
              <a:rPr lang="es-ES" sz="1600" dirty="0">
                <a:latin typeface="Arial" panose="020B0604020202020204" pitchFamily="34" charset="0"/>
                <a:cs typeface="Arial" panose="020B0604020202020204" pitchFamily="34" charset="0"/>
              </a:rPr>
              <a:t>15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July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20</a:t>
            </a:r>
            <a:r>
              <a:rPr lang="en-US" sz="1600" dirty="0">
                <a:latin typeface="Arial" panose="020B0604020202020204" pitchFamily="34" charset="0"/>
                <a:cs typeface="Arial" panose="020B0604020202020204" pitchFamily="34" charset="0"/>
              </a:rPr>
              <a:t>21</a:t>
            </a:r>
            <a:r>
              <a:rPr lang="sk-SK" sz="1600" dirty="0">
                <a:latin typeface="Arial" panose="020B0604020202020204" pitchFamily="34" charset="0"/>
                <a:cs typeface="Arial" panose="020B0604020202020204" pitchFamily="34" charset="0"/>
              </a:rPr>
              <a:t> | </a:t>
            </a:r>
          </a:p>
        </p:txBody>
      </p:sp>
      <p:sp>
        <p:nvSpPr>
          <p:cNvPr id="29" name="Slide Number Placeholder 6">
            <a:extLst>
              <a:ext uri="{FF2B5EF4-FFF2-40B4-BE49-F238E27FC236}">
                <a16:creationId xmlns:a16="http://schemas.microsoft.com/office/drawing/2014/main" id="{06B7808F-47A2-458F-A093-CE8D298449AF}"/>
              </a:ext>
            </a:extLst>
          </p:cNvPr>
          <p:cNvSpPr txBox="1">
            <a:spLocks/>
          </p:cNvSpPr>
          <p:nvPr/>
        </p:nvSpPr>
        <p:spPr>
          <a:xfrm>
            <a:off x="7334944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sk-SK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D09799D-F81A-4196-B169-7FE38AD32693}" type="slidenum">
              <a:rPr lang="sk-SK" sz="160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ctr"/>
              <a:t>8</a:t>
            </a:fld>
            <a:endParaRPr lang="sk-SK" sz="1600" dirty="0">
              <a:solidFill>
                <a:schemeClr val="accent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07E7D85-D491-4967-9403-BDF4A1224887}"/>
              </a:ext>
            </a:extLst>
          </p:cNvPr>
          <p:cNvSpPr txBox="1"/>
          <p:nvPr/>
        </p:nvSpPr>
        <p:spPr>
          <a:xfrm>
            <a:off x="114164" y="1128996"/>
            <a:ext cx="8915672" cy="415498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LIBS comparison and characterization of W and Mo </a:t>
            </a: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 ps and ns regimes.</a:t>
            </a:r>
          </a:p>
          <a:p>
            <a:r>
              <a:rPr lang="en-US" sz="1200" b="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(Marin Roldan et al., submitted to FED 2021)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LIBS study and comparison of  ps and ns regimes for W-based samples: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W-Ta+D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Coatings of different compositions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W-Zr samples 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Single pulse (SP) ns and ps LIBS study of real samples in collaboration with FZJ.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Use of Double pulse LIBS using fiber laser for the study of depth profile on real samples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US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CF-LIBS depth profiling and quantification of the samples using laser excitation and discharge excitation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1800" b="0" dirty="0">
                <a:latin typeface="Arial" panose="020B0604020202020204" pitchFamily="34" charset="0"/>
                <a:cs typeface="Arial" panose="020B0604020202020204" pitchFamily="34" charset="0"/>
              </a:rPr>
              <a:t>New measurements of Be containing samples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VUV (under 100nm) CF-LIBS on reference samples before and after He loading</a:t>
            </a:r>
            <a:endParaRPr lang="en-GB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 algn="just">
              <a:buFont typeface="Wingdings" panose="05000000000000000000" pitchFamily="2" charset="2"/>
              <a:buChar char="q"/>
            </a:pP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Instalment of VUV spectrometer at MAGNUM PSI</a:t>
            </a:r>
          </a:p>
          <a:p>
            <a:pPr marL="285750" indent="-285750" algn="just">
              <a:buFont typeface="Wingdings" panose="05000000000000000000" pitchFamily="2" charset="2"/>
              <a:buChar char="q"/>
            </a:pPr>
            <a:r>
              <a:rPr lang="en-GB" i="1" dirty="0">
                <a:latin typeface="Arial" panose="020B0604020202020204" pitchFamily="34" charset="0"/>
                <a:cs typeface="Arial" panose="020B0604020202020204" pitchFamily="34" charset="0"/>
              </a:rPr>
              <a:t>In-situ</a:t>
            </a:r>
            <a:r>
              <a:rPr lang="en-GB" dirty="0">
                <a:latin typeface="Arial" panose="020B0604020202020204" pitchFamily="34" charset="0"/>
                <a:cs typeface="Arial" panose="020B0604020202020204" pitchFamily="34" charset="0"/>
              </a:rPr>
              <a:t> LIBS investigation of deposition and fuel retention (plan from 2022)</a:t>
            </a:r>
          </a:p>
          <a:p>
            <a:pPr lvl="0" algn="just"/>
            <a:endParaRPr lang="en-GB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8197248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1110</TotalTime>
  <Words>977</Words>
  <Application>Microsoft Office PowerPoint</Application>
  <PresentationFormat>On-screen Show (4:3)</PresentationFormat>
  <Paragraphs>104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Courier New</vt:lpstr>
      <vt:lpstr>Wingdings</vt:lpstr>
      <vt:lpstr>Motív Office</vt:lpstr>
      <vt:lpstr>PowerPoint Presentation</vt:lpstr>
      <vt:lpstr>Experimental set-up</vt:lpstr>
      <vt:lpstr>Comparison ps vs. ns LIBS</vt:lpstr>
      <vt:lpstr>(CF-) LIBS (ps, ns SP or DP) on samples from different devices (tokamaks or W-7X)</vt:lpstr>
      <vt:lpstr>(CF-) LIBS on Be containing coatings with different type of fuel content</vt:lpstr>
      <vt:lpstr>CF-LIBS on produced reference samples before and after He loading</vt:lpstr>
      <vt:lpstr>Investigate erosion/deposition/fuel retention (including He) by in situ (CF)-LIBS in MAGNUM, LIBS in PSI-2</vt:lpstr>
      <vt:lpstr>Tasks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Kick of meeting, 18th February 2015, WP PFC SP 5.2</dc:title>
  <dc:creator>Michaela</dc:creator>
  <cp:lastModifiedBy>Hennie Meiden</cp:lastModifiedBy>
  <cp:revision>197</cp:revision>
  <dcterms:created xsi:type="dcterms:W3CDTF">2015-02-17T12:51:49Z</dcterms:created>
  <dcterms:modified xsi:type="dcterms:W3CDTF">2021-07-15T06:55:02Z</dcterms:modified>
</cp:coreProperties>
</file>