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45" r:id="rId3"/>
    <p:sldId id="346" r:id="rId4"/>
    <p:sldId id="348" r:id="rId5"/>
    <p:sldId id="347" r:id="rId6"/>
    <p:sldId id="343" r:id="rId7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mitriy Borodin" initials="DB" lastIdx="1" clrIdx="0">
    <p:extLst>
      <p:ext uri="{19B8F6BF-5375-455C-9EA6-DF929625EA0E}">
        <p15:presenceInfo xmlns:p15="http://schemas.microsoft.com/office/powerpoint/2012/main" userId="cd166fcbfd57e361" providerId="Windows Live"/>
      </p:ext>
    </p:extLst>
  </p:cmAuthor>
  <p:cmAuthor id="2" name="Borodin" initials="B" lastIdx="1" clrIdx="1">
    <p:extLst>
      <p:ext uri="{19B8F6BF-5375-455C-9EA6-DF929625EA0E}">
        <p15:presenceInfo xmlns:p15="http://schemas.microsoft.com/office/powerpoint/2012/main" userId="Borod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FF9900"/>
    <a:srgbClr val="FF33CC"/>
    <a:srgbClr val="E3E3E3"/>
    <a:srgbClr val="99CCFF"/>
    <a:srgbClr val="D60093"/>
    <a:srgbClr val="FF3399"/>
    <a:srgbClr val="F9ED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675" autoAdjust="0"/>
  </p:normalViewPr>
  <p:slideViewPr>
    <p:cSldViewPr showGuides="1">
      <p:cViewPr varScale="1">
        <p:scale>
          <a:sx n="119" d="100"/>
          <a:sy n="119" d="100"/>
        </p:scale>
        <p:origin x="466" y="13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23/07/2021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‹Nr.›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23/07/2021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774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504" y="4830828"/>
            <a:ext cx="869698" cy="262599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1815525" y="4830828"/>
            <a:ext cx="73094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 dirty="0" err="1" smtClean="0"/>
              <a:t>D.Borodin</a:t>
            </a:r>
            <a:r>
              <a:rPr lang="en-GB" sz="1400" dirty="0" smtClean="0"/>
              <a:t>  | </a:t>
            </a:r>
            <a:r>
              <a:rPr lang="en-GB" sz="1400" baseline="0" dirty="0" smtClean="0"/>
              <a:t>TSVV-5 VC#10 </a:t>
            </a:r>
            <a:r>
              <a:rPr lang="en-GB" sz="1400" dirty="0" smtClean="0"/>
              <a:t>| 23.07.2021</a:t>
            </a:r>
            <a:r>
              <a:rPr lang="en-GB" sz="1400" baseline="0" dirty="0" smtClean="0"/>
              <a:t> </a:t>
            </a:r>
            <a:r>
              <a:rPr lang="en-GB" sz="1400" dirty="0" smtClean="0"/>
              <a:t>|  Page </a:t>
            </a:r>
            <a:fld id="{6A6D9FA1-99C7-4910-8E32-B85D378B0060}" type="slidenum">
              <a:rPr lang="en-GB" sz="1400" smtClean="0"/>
              <a:pPr algn="r"/>
              <a:t>‹Nr.›</a:t>
            </a:fld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23/07/2021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219822"/>
            <a:ext cx="3816424" cy="864096"/>
          </a:xfrm>
        </p:spPr>
        <p:txBody>
          <a:bodyPr>
            <a:normAutofit/>
          </a:bodyPr>
          <a:lstStyle/>
          <a:p>
            <a:r>
              <a:rPr lang="en-US" dirty="0"/>
              <a:t>D. Borodin et al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51" y="4227934"/>
            <a:ext cx="2462891" cy="743653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4489304" y="987574"/>
            <a:ext cx="44701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/>
              <a:t>TSVV Task 5  </a:t>
            </a:r>
            <a:endParaRPr lang="en-US" sz="2000" b="1" i="1" dirty="0" smtClean="0"/>
          </a:p>
          <a:p>
            <a:r>
              <a:rPr lang="en-US" sz="2000" b="1" i="1" dirty="0" smtClean="0"/>
              <a:t>“</a:t>
            </a:r>
            <a:r>
              <a:rPr lang="en-US" sz="2000" b="1" i="1" dirty="0"/>
              <a:t>Neutral Gas Dynamics in the Edge”</a:t>
            </a:r>
            <a:endParaRPr lang="en-GB" sz="20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71085" y="1779662"/>
            <a:ext cx="8721395" cy="972108"/>
          </a:xfrm>
        </p:spPr>
        <p:txBody>
          <a:bodyPr/>
          <a:lstStyle/>
          <a:p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800" dirty="0" smtClean="0"/>
              <a:t>EIRENE: </a:t>
            </a:r>
            <a:br>
              <a:rPr lang="en-US" sz="2800" dirty="0" smtClean="0"/>
            </a:br>
            <a:r>
              <a:rPr lang="en-US" sz="2800" dirty="0" smtClean="0"/>
              <a:t>License and developer Code of Conduct</a:t>
            </a:r>
            <a:endParaRPr lang="en-GB" sz="2800" i="1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80" y="93736"/>
            <a:ext cx="1470513" cy="52423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253" y="124624"/>
            <a:ext cx="1535880" cy="422367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4663" y="79423"/>
            <a:ext cx="735289" cy="504514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59732" y="79422"/>
            <a:ext cx="1232367" cy="490592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90351" y="86170"/>
            <a:ext cx="1800200" cy="48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328" y="60175"/>
            <a:ext cx="8222057" cy="342900"/>
          </a:xfrm>
        </p:spPr>
        <p:txBody>
          <a:bodyPr/>
          <a:lstStyle/>
          <a:p>
            <a:r>
              <a:rPr lang="en-GB" sz="2600" dirty="0" smtClean="0">
                <a:solidFill>
                  <a:srgbClr val="C00000"/>
                </a:solidFill>
              </a:rPr>
              <a:t>History and motivation</a:t>
            </a:r>
            <a:endParaRPr lang="de-DE" sz="2600" dirty="0">
              <a:solidFill>
                <a:srgbClr val="C00000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0" y="5848350"/>
            <a:ext cx="2743200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buClr>
                <a:srgbClr val="122468"/>
              </a:buClr>
              <a:buSzPct val="100000"/>
              <a:buFont typeface="Arial" pitchFamily="34" charset="0"/>
              <a:buNone/>
            </a:pPr>
            <a:r>
              <a:rPr lang="en-GB" altLang="en-US" sz="2000">
                <a:solidFill>
                  <a:srgbClr val="122468"/>
                </a:solidFill>
              </a:rPr>
              <a:t>Computational Grid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57727" y="483518"/>
            <a:ext cx="835292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b="1" dirty="0" smtClean="0">
                <a:solidFill>
                  <a:srgbClr val="003399"/>
                </a:solidFill>
              </a:rPr>
              <a:t>The old UA was quite declarative and not very clear about further development</a:t>
            </a: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en-GB" sz="1600" i="1" dirty="0" smtClean="0">
                <a:sym typeface="Wingdings" panose="05000000000000000000" pitchFamily="2" charset="2"/>
              </a:rPr>
              <a:t>Still it was signed by ITER and other parties.</a:t>
            </a:r>
            <a:endParaRPr lang="en-GB" sz="1600" i="1" dirty="0">
              <a:sym typeface="Wingdings" panose="05000000000000000000" pitchFamily="2" charset="2"/>
            </a:endParaRP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en-GB" sz="1600" i="1" dirty="0" smtClean="0">
                <a:sym typeface="Wingdings" panose="05000000000000000000" pitchFamily="2" charset="2"/>
              </a:rPr>
              <a:t>Similar to ERO and other code licences.</a:t>
            </a: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en-GB" sz="1600" i="1" dirty="0" smtClean="0">
                <a:sym typeface="Wingdings" panose="05000000000000000000" pitchFamily="2" charset="2"/>
              </a:rPr>
              <a:t>Was never used in court, however has multiple time been very helpful – the fact of an official UA already makes it “morally meaningful”.</a:t>
            </a: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en-GB" sz="1600" i="1" dirty="0" smtClean="0">
                <a:sym typeface="Wingdings" panose="05000000000000000000" pitchFamily="2" charset="2"/>
              </a:rPr>
              <a:t>Particular often the cause of disagreement were publications.</a:t>
            </a:r>
          </a:p>
          <a:p>
            <a:pPr lvl="1"/>
            <a:endParaRPr lang="en-GB" sz="1100" dirty="0"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b="1" dirty="0" smtClean="0">
                <a:solidFill>
                  <a:srgbClr val="003399"/>
                </a:solidFill>
                <a:sym typeface="Wingdings" panose="05000000000000000000" pitchFamily="2" charset="2"/>
              </a:rPr>
              <a:t>Multiple private fusion technology companies are recently created, which act aggressively. Moreover, the growth of EIRENE community and expected development make proper licencing of importance for future.</a:t>
            </a: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en-GB" sz="1600" i="1" dirty="0" smtClean="0">
                <a:sym typeface="Wingdings" panose="05000000000000000000" pitchFamily="2" charset="2"/>
              </a:rPr>
              <a:t>New UA is </a:t>
            </a:r>
            <a:r>
              <a:rPr lang="en-GB" sz="1600" b="1" i="1" dirty="0" smtClean="0">
                <a:sym typeface="Wingdings" panose="05000000000000000000" pitchFamily="2" charset="2"/>
              </a:rPr>
              <a:t>“infectious” open source</a:t>
            </a:r>
            <a:r>
              <a:rPr lang="en-GB" sz="1600" i="1" dirty="0" smtClean="0">
                <a:sym typeface="Wingdings" panose="05000000000000000000" pitchFamily="2" charset="2"/>
              </a:rPr>
              <a:t>, really ensuring no commercialisation, non-military use etc.</a:t>
            </a: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en-GB" sz="1600" b="1" i="1" dirty="0" smtClean="0">
                <a:sym typeface="Wingdings" panose="05000000000000000000" pitchFamily="2" charset="2"/>
              </a:rPr>
              <a:t>USERs and AD’s </a:t>
            </a:r>
            <a:r>
              <a:rPr lang="en-GB" sz="1600" i="1" dirty="0" smtClean="0">
                <a:sym typeface="Wingdings" panose="05000000000000000000" pitchFamily="2" charset="2"/>
              </a:rPr>
              <a:t>(associated developers) are clearly separated.</a:t>
            </a: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en-GB" sz="1600" i="1" dirty="0" smtClean="0">
                <a:sym typeface="Wingdings" panose="05000000000000000000" pitchFamily="2" charset="2"/>
              </a:rPr>
              <a:t>The question of </a:t>
            </a:r>
            <a:r>
              <a:rPr lang="en-GB" sz="1600" b="1" i="1" dirty="0" smtClean="0">
                <a:sym typeface="Wingdings" panose="05000000000000000000" pitchFamily="2" charset="2"/>
              </a:rPr>
              <a:t>licensing</a:t>
            </a:r>
            <a:r>
              <a:rPr lang="en-GB" sz="1600" i="1" dirty="0" smtClean="0">
                <a:sym typeface="Wingdings" panose="05000000000000000000" pitchFamily="2" charset="2"/>
              </a:rPr>
              <a:t> is undecided for now </a:t>
            </a:r>
            <a:r>
              <a:rPr lang="en-GB" sz="1600" b="1" i="1" dirty="0" smtClean="0">
                <a:sym typeface="Wingdings" panose="05000000000000000000" pitchFamily="2" charset="2"/>
              </a:rPr>
              <a:t>inside the E-TASC</a:t>
            </a:r>
            <a:r>
              <a:rPr lang="en-GB" sz="1600" i="1" dirty="0" smtClean="0">
                <a:sym typeface="Wingdings" panose="05000000000000000000" pitchFamily="2" charset="2"/>
              </a:rPr>
              <a:t>, however marked as important one.</a:t>
            </a: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en-GB" sz="1600" i="1" dirty="0" smtClean="0">
                <a:sym typeface="Wingdings" panose="05000000000000000000" pitchFamily="2" charset="2"/>
              </a:rPr>
              <a:t>We should seek </a:t>
            </a:r>
            <a:r>
              <a:rPr lang="en-GB" sz="1600" b="1" i="1" dirty="0" smtClean="0">
                <a:sym typeface="Wingdings" panose="05000000000000000000" pitchFamily="2" charset="2"/>
              </a:rPr>
              <a:t>consensus with all our partners</a:t>
            </a:r>
            <a:r>
              <a:rPr lang="en-GB" sz="1600" i="1" dirty="0" smtClean="0">
                <a:sym typeface="Wingdings" panose="05000000000000000000" pitchFamily="2" charset="2"/>
              </a:rPr>
              <a:t>, however we do have certain leverage. First reaction from ITER was very friendly and positive.</a:t>
            </a:r>
          </a:p>
        </p:txBody>
      </p:sp>
    </p:spTree>
    <p:extLst>
      <p:ext uri="{BB962C8B-B14F-4D97-AF65-F5344CB8AC3E}">
        <p14:creationId xmlns:p14="http://schemas.microsoft.com/office/powerpoint/2010/main" val="4208889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43470" y="71072"/>
            <a:ext cx="8388424" cy="34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800" dirty="0" smtClean="0">
                <a:solidFill>
                  <a:srgbClr val="C00000"/>
                </a:solidFill>
              </a:rPr>
              <a:t>Preamble for the new license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0" y="483518"/>
            <a:ext cx="7128792" cy="38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solidFill>
                  <a:srgbClr val="C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“—</a:t>
            </a:r>
            <a:r>
              <a:rPr lang="en-GB" dirty="0">
                <a:solidFill>
                  <a:srgbClr val="C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placeholder software and community description</a:t>
            </a:r>
            <a:r>
              <a:rPr lang="en-GB" dirty="0" smtClean="0">
                <a:solidFill>
                  <a:srgbClr val="C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—”</a:t>
            </a:r>
            <a:endParaRPr lang="en-GB" dirty="0">
              <a:solidFill>
                <a:srgbClr val="C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79512" y="1419622"/>
            <a:ext cx="86409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/>
              <a:t>Suggestion:</a:t>
            </a:r>
          </a:p>
          <a:p>
            <a:endParaRPr lang="en-GB" dirty="0"/>
          </a:p>
          <a:p>
            <a:r>
              <a:rPr lang="en-GB" b="1" dirty="0" smtClean="0"/>
              <a:t>EIRENE </a:t>
            </a:r>
            <a:r>
              <a:rPr lang="en-GB" b="1" dirty="0"/>
              <a:t>code package, </a:t>
            </a:r>
          </a:p>
          <a:p>
            <a:r>
              <a:rPr lang="en-GB" dirty="0"/>
              <a:t>including all related data, collisional-radiative models (</a:t>
            </a:r>
            <a:r>
              <a:rPr lang="en-GB" dirty="0" err="1"/>
              <a:t>AMJuel</a:t>
            </a:r>
            <a:r>
              <a:rPr lang="en-GB" dirty="0"/>
              <a:t>, </a:t>
            </a:r>
            <a:r>
              <a:rPr lang="en-GB" dirty="0" err="1" smtClean="0"/>
              <a:t>HydKin</a:t>
            </a:r>
            <a:r>
              <a:rPr lang="en-GB" dirty="0" smtClean="0"/>
              <a:t>, H2Vibr </a:t>
            </a:r>
            <a:r>
              <a:rPr lang="en-GB" dirty="0"/>
              <a:t>etc</a:t>
            </a:r>
            <a:r>
              <a:rPr lang="en-GB" dirty="0" smtClean="0"/>
              <a:t>.), </a:t>
            </a:r>
            <a:r>
              <a:rPr lang="en-GB" dirty="0"/>
              <a:t>interfaces to other codes, code documentation, </a:t>
            </a:r>
            <a:r>
              <a:rPr lang="en-GB" dirty="0" smtClean="0"/>
              <a:t>CI cases, catalogued I/O of the simulations, data </a:t>
            </a:r>
            <a:r>
              <a:rPr lang="en-GB" dirty="0"/>
              <a:t>handling and visualization </a:t>
            </a:r>
            <a:r>
              <a:rPr lang="en-GB" dirty="0" smtClean="0"/>
              <a:t>tools. Anything and everything </a:t>
            </a:r>
            <a:r>
              <a:rPr lang="en-GB" dirty="0"/>
              <a:t>documented at www.eirene.de and contained in the central repository by the time of </a:t>
            </a:r>
            <a:r>
              <a:rPr lang="en-GB" dirty="0" smtClean="0"/>
              <a:t>download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b="1" dirty="0" smtClean="0">
                <a:solidFill>
                  <a:srgbClr val="C00000"/>
                </a:solidFill>
              </a:rPr>
              <a:t>JG:</a:t>
            </a:r>
            <a:r>
              <a:rPr lang="en-GB" dirty="0" smtClean="0"/>
              <a:t> Should licenses for CRMs be separate?..</a:t>
            </a:r>
          </a:p>
          <a:p>
            <a:r>
              <a:rPr lang="en-GB" b="1" dirty="0" smtClean="0">
                <a:solidFill>
                  <a:srgbClr val="C00000"/>
                </a:solidFill>
              </a:rPr>
              <a:t>YM:</a:t>
            </a:r>
            <a:r>
              <a:rPr lang="en-GB" dirty="0" smtClean="0"/>
              <a:t> Do we have the rights for CRM data?..</a:t>
            </a:r>
            <a:endParaRPr lang="en-GB" dirty="0"/>
          </a:p>
          <a:p>
            <a:r>
              <a:rPr lang="en-GB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038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6305" y="51470"/>
            <a:ext cx="754380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First feedback obtained: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251520" y="771550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GS/YM: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we should enforce good practice to publish the modified code (or additional routines) as metadata together with the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 tags on repository?..)</a:t>
            </a:r>
            <a:endParaRPr lang="en-GB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i="0" dirty="0" smtClean="0">
              <a:solidFill>
                <a:srgbClr val="55555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DB:</a:t>
            </a:r>
            <a:r>
              <a:rPr lang="en-GB" b="1" dirty="0">
                <a:solidFill>
                  <a:srgbClr val="555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Should we introduce “EIRENE-NGM-DEVELOPERS” group author name? Should we introduce official EIRENE reference, mandatory for “USERs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”? Should we enforce the pin board rules?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DB:</a:t>
            </a:r>
            <a:r>
              <a:rPr lang="en-GB" b="1" dirty="0" smtClean="0">
                <a:solidFill>
                  <a:srgbClr val="555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 “USERs-AD’s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“EPL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(EIRENE Public Licence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)” are acceptable to all?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5555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DB:</a:t>
            </a:r>
            <a:r>
              <a:rPr lang="en-GB" b="1" dirty="0">
                <a:solidFill>
                  <a:srgbClr val="555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Should developer code of conduct (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DCoC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) and role of PI be hardwired into the licences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JG: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How SOLPS-ITER agreement will “return back” to EIRENE?..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322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6305" y="51470"/>
            <a:ext cx="754380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Feedback for FZJ lawyers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251520" y="771550"/>
            <a:ext cx="84969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555555"/>
                </a:solidFill>
                <a:latin typeface="Roboto Light"/>
              </a:rPr>
              <a:t>Remarks type A: </a:t>
            </a:r>
            <a:r>
              <a:rPr lang="en-GB" b="1" i="1" dirty="0">
                <a:solidFill>
                  <a:srgbClr val="555555"/>
                </a:solidFill>
                <a:latin typeface="Roboto Light"/>
              </a:rPr>
              <a:t>"This passage in licence concerns me, because</a:t>
            </a:r>
            <a:r>
              <a:rPr lang="en-GB" b="1" i="1" dirty="0" smtClean="0">
                <a:solidFill>
                  <a:srgbClr val="555555"/>
                </a:solidFill>
                <a:latin typeface="Roboto Light"/>
              </a:rPr>
              <a:t>...“</a:t>
            </a:r>
          </a:p>
          <a:p>
            <a:endParaRPr lang="en-GB" b="1" dirty="0">
              <a:solidFill>
                <a:srgbClr val="555555"/>
              </a:solidFill>
              <a:latin typeface="Roboto Light"/>
            </a:endParaRPr>
          </a:p>
          <a:p>
            <a:r>
              <a:rPr lang="en-GB" b="1" dirty="0">
                <a:solidFill>
                  <a:srgbClr val="555555"/>
                </a:solidFill>
                <a:latin typeface="Roboto Light"/>
              </a:rPr>
              <a:t>Remarks type B: </a:t>
            </a:r>
            <a:r>
              <a:rPr lang="en-GB" b="1" i="1" dirty="0">
                <a:solidFill>
                  <a:srgbClr val="555555"/>
                </a:solidFill>
                <a:latin typeface="Roboto Light"/>
              </a:rPr>
              <a:t>"I suggest the following to be added/corrected in the licence</a:t>
            </a:r>
            <a:r>
              <a:rPr lang="en-GB" b="1" i="1" dirty="0" smtClean="0">
                <a:solidFill>
                  <a:srgbClr val="555555"/>
                </a:solidFill>
                <a:latin typeface="Roboto Light"/>
              </a:rPr>
              <a:t>...“</a:t>
            </a:r>
          </a:p>
          <a:p>
            <a:endParaRPr lang="en-GB" b="1" dirty="0">
              <a:solidFill>
                <a:srgbClr val="555555"/>
              </a:solidFill>
              <a:latin typeface="Roboto Light"/>
            </a:endParaRPr>
          </a:p>
          <a:p>
            <a:r>
              <a:rPr lang="en-GB" b="1" dirty="0">
                <a:solidFill>
                  <a:srgbClr val="555555"/>
                </a:solidFill>
                <a:latin typeface="Roboto Light"/>
              </a:rPr>
              <a:t>Remarks type C: </a:t>
            </a:r>
            <a:r>
              <a:rPr lang="en-GB" b="1" i="1" dirty="0">
                <a:solidFill>
                  <a:srgbClr val="555555"/>
                </a:solidFill>
                <a:latin typeface="Roboto Light"/>
              </a:rPr>
              <a:t>"I have concern, but no explicit idea for the solution"</a:t>
            </a:r>
            <a:endParaRPr lang="en-GB" b="1" i="0" dirty="0">
              <a:solidFill>
                <a:srgbClr val="555555"/>
              </a:solidFill>
              <a:effectLst/>
              <a:latin typeface="Roboto Light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46305" y="3939902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Dead line: 16.07 (agreed?..)</a:t>
            </a:r>
            <a:endParaRPr lang="en-GB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200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2139702"/>
            <a:ext cx="8229600" cy="9361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b="1" dirty="0" smtClean="0"/>
              <a:t>Thanks for the attention!</a:t>
            </a: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65873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UROfusion6x9_5_3_2019 [Read-Only]" id="{4FA7D1A4-291D-482A-B5DE-8C6DF9C8AE24}" vid="{D585476B-6F94-4416-A937-50A74B4E56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480</Words>
  <Application>Microsoft Office PowerPoint</Application>
  <PresentationFormat>Bildschirmpräsentation (16:9)</PresentationFormat>
  <Paragraphs>46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Calibri</vt:lpstr>
      <vt:lpstr>Roboto Light</vt:lpstr>
      <vt:lpstr>Wingdings</vt:lpstr>
      <vt:lpstr>Office Theme</vt:lpstr>
      <vt:lpstr> EIRENE:  License and developer Code of Conduct</vt:lpstr>
      <vt:lpstr>History and motivation</vt:lpstr>
      <vt:lpstr>PowerPoint-Präsentation</vt:lpstr>
      <vt:lpstr>First feedback obtained:</vt:lpstr>
      <vt:lpstr>Feedback for FZJ lawyers</vt:lpstr>
      <vt:lpstr>PowerPoint-Präsentation</vt:lpstr>
    </vt:vector>
  </TitlesOfParts>
  <Company>Forschungszentrum Jülich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 studies in preparation of JET-ILW TT and DT operation: insight and extrapolation to ITER by the ERO2.0 modelling</dc:title>
  <dc:creator>Dmitry Borodin</dc:creator>
  <cp:lastModifiedBy>Borodin</cp:lastModifiedBy>
  <cp:revision>592</cp:revision>
  <cp:lastPrinted>2014-10-16T14:51:28Z</cp:lastPrinted>
  <dcterms:created xsi:type="dcterms:W3CDTF">2019-10-05T18:10:40Z</dcterms:created>
  <dcterms:modified xsi:type="dcterms:W3CDTF">2021-07-23T09:39:45Z</dcterms:modified>
</cp:coreProperties>
</file>