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50" r:id="rId3"/>
    <p:sldId id="351" r:id="rId4"/>
    <p:sldId id="352" r:id="rId5"/>
    <p:sldId id="345" r:id="rId6"/>
    <p:sldId id="346" r:id="rId7"/>
    <p:sldId id="353" r:id="rId8"/>
    <p:sldId id="348" r:id="rId9"/>
    <p:sldId id="349" r:id="rId10"/>
    <p:sldId id="343" r:id="rId11"/>
    <p:sldId id="347" r:id="rId12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9900"/>
    <a:srgbClr val="FF33CC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75" autoAdjust="0"/>
  </p:normalViewPr>
  <p:slideViewPr>
    <p:cSldViewPr showGuides="1">
      <p:cViewPr varScale="1">
        <p:scale>
          <a:sx n="119" d="100"/>
          <a:sy n="119" d="100"/>
        </p:scale>
        <p:origin x="466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23/07/2021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23/07/2021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| </a:t>
            </a:r>
            <a:r>
              <a:rPr lang="en-GB" sz="1400" baseline="0" dirty="0" smtClean="0"/>
              <a:t>TSVV-5 VC#10 </a:t>
            </a:r>
            <a:r>
              <a:rPr lang="en-GB" sz="1400" dirty="0" smtClean="0"/>
              <a:t>| 23.07.2021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23/07/2021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203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489304" y="987574"/>
            <a:ext cx="4470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TSVV Task 5  </a:t>
            </a:r>
            <a:endParaRPr lang="en-US" sz="2000" b="1" i="1" dirty="0" smtClean="0"/>
          </a:p>
          <a:p>
            <a:r>
              <a:rPr lang="en-US" sz="2000" b="1" i="1" dirty="0" smtClean="0"/>
              <a:t>“</a:t>
            </a:r>
            <a:r>
              <a:rPr lang="en-US" sz="2000" b="1" i="1" dirty="0"/>
              <a:t>Neutral Gas Dynamics in the Edge”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VC</a:t>
            </a:r>
            <a:r>
              <a:rPr lang="en-GB" sz="2400" i="1" dirty="0" smtClean="0"/>
              <a:t>#10: guiding slides for the discussion</a:t>
            </a:r>
            <a:endParaRPr lang="en-GB" sz="280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9702"/>
            <a:ext cx="82296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6587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Ideas for the code leaning (VC#7)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-28181" y="699542"/>
            <a:ext cx="8568952" cy="383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we wish OOP?.. What will be the OOP concept of the code?  Strategy for transition?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Keep FORTRAN or move to C++?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Selection of basic application case(s) for development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 tests for particular modules?..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Convert part of the pre/post processing routines to flexible script high-level languages to avoid direct interaction of users with the core.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and how to draw the line between the starter and the core?..</a:t>
            </a: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romanLcPeriod"/>
            </a:pPr>
            <a:r>
              <a:rPr lang="en-GB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Precisely define the goals. Link the means and the goals.</a:t>
            </a: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Naming conventions and other style issues</a:t>
            </a:r>
          </a:p>
          <a:p>
            <a:pPr marL="742950" lvl="1" indent="-28575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Future </a:t>
            </a:r>
            <a:r>
              <a:rPr lang="en-GB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extensions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e.g. multiple particles? BGK?.. Note to keep the structure flexible enough.</a:t>
            </a:r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5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427734"/>
            <a:ext cx="9144000" cy="342900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rgbClr val="C00000"/>
                </a:solidFill>
              </a:rPr>
              <a:t>Topical meeting on SOLPS-ITER</a:t>
            </a:r>
            <a:endParaRPr lang="de-DE" sz="3600" dirty="0">
              <a:solidFill>
                <a:srgbClr val="C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5848350"/>
            <a:ext cx="27432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>
                <a:srgbClr val="122468"/>
              </a:buClr>
              <a:buSzPct val="100000"/>
              <a:buFont typeface="Arial" pitchFamily="34" charset="0"/>
              <a:buNone/>
            </a:pPr>
            <a:r>
              <a:rPr lang="en-GB" altLang="en-US" sz="2000">
                <a:solidFill>
                  <a:srgbClr val="122468"/>
                </a:solidFill>
              </a:rPr>
              <a:t>Computational Grid</a:t>
            </a:r>
          </a:p>
        </p:txBody>
      </p:sp>
    </p:spTree>
    <p:extLst>
      <p:ext uri="{BB962C8B-B14F-4D97-AF65-F5344CB8AC3E}">
        <p14:creationId xmlns:p14="http://schemas.microsoft.com/office/powerpoint/2010/main" val="118510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7150"/>
            <a:ext cx="8136904" cy="342900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Topical </a:t>
            </a:r>
            <a:r>
              <a:rPr lang="en-GB" dirty="0" smtClean="0">
                <a:solidFill>
                  <a:srgbClr val="C00000"/>
                </a:solidFill>
              </a:rPr>
              <a:t>VC on SOLPS-ITER: agenda</a:t>
            </a:r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144435" y="771550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 err="1" smtClean="0"/>
              <a:t>S.Wiesen</a:t>
            </a:r>
            <a:r>
              <a:rPr lang="en-GB" dirty="0" smtClean="0"/>
              <a:t> </a:t>
            </a:r>
            <a:r>
              <a:rPr lang="en-GB" b="1" i="1" dirty="0">
                <a:solidFill>
                  <a:srgbClr val="003399"/>
                </a:solidFill>
              </a:rPr>
              <a:t>"What is needed to reach convergence with SOLPS-ITER</a:t>
            </a:r>
            <a:r>
              <a:rPr lang="en-GB" b="1" i="1" dirty="0" smtClean="0">
                <a:solidFill>
                  <a:srgbClr val="003399"/>
                </a:solidFill>
              </a:rPr>
              <a:t>?“ (12+3 min)</a:t>
            </a:r>
          </a:p>
          <a:p>
            <a:r>
              <a:rPr lang="en-GB" b="1" i="1" dirty="0" smtClean="0">
                <a:sym typeface="Wingdings" panose="05000000000000000000" pitchFamily="2" charset="2"/>
              </a:rPr>
              <a:t> Focus on </a:t>
            </a:r>
            <a:r>
              <a:rPr lang="en-GB" dirty="0" smtClean="0"/>
              <a:t>DEMO </a:t>
            </a:r>
            <a:r>
              <a:rPr lang="en-GB" dirty="0"/>
              <a:t>(WPDES)</a:t>
            </a:r>
          </a:p>
          <a:p>
            <a:endParaRPr lang="en-GB" dirty="0"/>
          </a:p>
          <a:p>
            <a:r>
              <a:rPr lang="en-GB" dirty="0"/>
              <a:t>2) </a:t>
            </a:r>
            <a:r>
              <a:rPr lang="en-GB" dirty="0" err="1"/>
              <a:t>K.Ghoos</a:t>
            </a:r>
            <a:r>
              <a:rPr lang="en-GB" dirty="0"/>
              <a:t>/KUL </a:t>
            </a:r>
            <a:r>
              <a:rPr lang="en-GB" b="1" i="1" dirty="0">
                <a:solidFill>
                  <a:srgbClr val="003399"/>
                </a:solidFill>
              </a:rPr>
              <a:t>"Error and convergence </a:t>
            </a:r>
            <a:r>
              <a:rPr lang="en-GB" b="1" i="1" dirty="0" smtClean="0">
                <a:solidFill>
                  <a:srgbClr val="003399"/>
                </a:solidFill>
              </a:rPr>
              <a:t>assessment </a:t>
            </a:r>
            <a:r>
              <a:rPr lang="en-GB" b="1" i="1" dirty="0">
                <a:solidFill>
                  <a:srgbClr val="003399"/>
                </a:solidFill>
              </a:rPr>
              <a:t>in SOLPS-ITER" </a:t>
            </a:r>
            <a:r>
              <a:rPr lang="en-GB" b="1" i="1" dirty="0" smtClean="0">
                <a:solidFill>
                  <a:srgbClr val="003399"/>
                </a:solidFill>
              </a:rPr>
              <a:t> </a:t>
            </a:r>
            <a:r>
              <a:rPr lang="en-GB" b="1" i="1" dirty="0">
                <a:solidFill>
                  <a:srgbClr val="003399"/>
                </a:solidFill>
              </a:rPr>
              <a:t>(12+3 min</a:t>
            </a:r>
            <a:r>
              <a:rPr lang="en-GB" b="1" i="1" dirty="0" smtClean="0">
                <a:solidFill>
                  <a:srgbClr val="003399"/>
                </a:solidFill>
              </a:rPr>
              <a:t>)</a:t>
            </a:r>
          </a:p>
          <a:p>
            <a:endParaRPr lang="en-GB" b="1" i="1" dirty="0" smtClean="0">
              <a:solidFill>
                <a:srgbClr val="003399"/>
              </a:solidFill>
            </a:endParaRPr>
          </a:p>
          <a:p>
            <a:r>
              <a:rPr lang="en-GB" dirty="0" smtClean="0"/>
              <a:t>3</a:t>
            </a:r>
            <a:r>
              <a:rPr lang="en-GB" dirty="0"/>
              <a:t>) </a:t>
            </a:r>
            <a:r>
              <a:rPr lang="en-GB" dirty="0" err="1"/>
              <a:t>W.Dekeyser</a:t>
            </a:r>
            <a:r>
              <a:rPr lang="en-GB" dirty="0"/>
              <a:t> </a:t>
            </a:r>
            <a:r>
              <a:rPr lang="en-GB" b="1" i="1" dirty="0">
                <a:solidFill>
                  <a:srgbClr val="003399"/>
                </a:solidFill>
              </a:rPr>
              <a:t>"Extended grid status: new code </a:t>
            </a:r>
            <a:r>
              <a:rPr lang="en-GB" b="1" i="1" dirty="0" smtClean="0">
                <a:solidFill>
                  <a:srgbClr val="003399"/>
                </a:solidFill>
              </a:rPr>
              <a:t>features“ (</a:t>
            </a:r>
            <a:r>
              <a:rPr lang="en-GB" b="1" i="1" dirty="0">
                <a:solidFill>
                  <a:srgbClr val="003399"/>
                </a:solidFill>
              </a:rPr>
              <a:t>12+3 min</a:t>
            </a:r>
            <a:r>
              <a:rPr lang="en-GB" b="1" i="1" dirty="0" smtClean="0">
                <a:solidFill>
                  <a:srgbClr val="003399"/>
                </a:solidFill>
              </a:rPr>
              <a:t>)</a:t>
            </a:r>
          </a:p>
          <a:p>
            <a:endParaRPr lang="en-GB" dirty="0" smtClean="0"/>
          </a:p>
          <a:p>
            <a:r>
              <a:rPr lang="en-GB" dirty="0" smtClean="0"/>
              <a:t>4</a:t>
            </a:r>
            <a:r>
              <a:rPr lang="en-GB" dirty="0"/>
              <a:t>) </a:t>
            </a:r>
            <a:r>
              <a:rPr lang="en-GB" dirty="0" err="1"/>
              <a:t>X.Bonnin</a:t>
            </a:r>
            <a:r>
              <a:rPr lang="en-GB" dirty="0"/>
              <a:t> </a:t>
            </a:r>
            <a:r>
              <a:rPr lang="en-GB" b="1" i="1" dirty="0">
                <a:solidFill>
                  <a:srgbClr val="003399"/>
                </a:solidFill>
              </a:rPr>
              <a:t>"ITER needs and current </a:t>
            </a:r>
            <a:r>
              <a:rPr lang="en-GB" b="1" i="1" dirty="0" smtClean="0">
                <a:solidFill>
                  <a:srgbClr val="003399"/>
                </a:solidFill>
              </a:rPr>
              <a:t>developments“ (15+5 </a:t>
            </a:r>
            <a:r>
              <a:rPr lang="en-GB" b="1" i="1" dirty="0">
                <a:solidFill>
                  <a:srgbClr val="003399"/>
                </a:solidFill>
              </a:rPr>
              <a:t>min</a:t>
            </a:r>
            <a:r>
              <a:rPr lang="en-GB" b="1" i="1" dirty="0" smtClean="0">
                <a:solidFill>
                  <a:srgbClr val="003399"/>
                </a:solidFill>
              </a:rPr>
              <a:t>)</a:t>
            </a:r>
          </a:p>
          <a:p>
            <a:r>
              <a:rPr lang="en-GB" i="1" dirty="0" smtClean="0">
                <a:sym typeface="Wingdings" panose="05000000000000000000" pitchFamily="2" charset="2"/>
              </a:rPr>
              <a:t> </a:t>
            </a:r>
            <a:r>
              <a:rPr lang="en-GB" i="1" dirty="0" smtClean="0"/>
              <a:t>bottlenecks</a:t>
            </a:r>
            <a:r>
              <a:rPr lang="en-GB" i="1" dirty="0"/>
              <a:t>, time-dependent, drifts?..</a:t>
            </a:r>
          </a:p>
          <a:p>
            <a:endParaRPr lang="en-GB" dirty="0" smtClean="0"/>
          </a:p>
          <a:p>
            <a:r>
              <a:rPr lang="en-GB" b="1" i="1" dirty="0" smtClean="0">
                <a:solidFill>
                  <a:srgbClr val="003399"/>
                </a:solidFill>
              </a:rPr>
              <a:t>Discussions</a:t>
            </a:r>
            <a:r>
              <a:rPr lang="en-GB" i="1" dirty="0" smtClean="0">
                <a:solidFill>
                  <a:srgbClr val="003399"/>
                </a:solidFill>
              </a:rPr>
              <a:t>?...</a:t>
            </a:r>
            <a:endParaRPr lang="en-GB" i="1" dirty="0">
              <a:solidFill>
                <a:srgbClr val="003399"/>
              </a:solidFill>
            </a:endParaRPr>
          </a:p>
          <a:p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We should aim to stay within 1.5-2 hours!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667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7150"/>
            <a:ext cx="8136904" cy="342900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Topical </a:t>
            </a:r>
            <a:r>
              <a:rPr lang="en-GB" dirty="0" smtClean="0">
                <a:solidFill>
                  <a:srgbClr val="C00000"/>
                </a:solidFill>
              </a:rPr>
              <a:t>VC on SOLPS-ITER: misc.</a:t>
            </a:r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107504" y="771550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b="1" dirty="0" smtClean="0"/>
              <a:t>More external participants?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b="1" dirty="0" smtClean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b="1" dirty="0" smtClean="0"/>
              <a:t>When exactly should take place?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i="1" dirty="0" smtClean="0"/>
              <a:t>Regular times: 6</a:t>
            </a:r>
            <a:r>
              <a:rPr lang="en-GB" i="1" baseline="30000" dirty="0" smtClean="0"/>
              <a:t>th</a:t>
            </a:r>
            <a:r>
              <a:rPr lang="en-GB" i="1" dirty="0" smtClean="0"/>
              <a:t>  or 20</a:t>
            </a:r>
            <a:r>
              <a:rPr lang="en-GB" i="1" baseline="30000" dirty="0" smtClean="0"/>
              <a:t>th</a:t>
            </a:r>
            <a:r>
              <a:rPr lang="en-GB" i="1" dirty="0" smtClean="0"/>
              <a:t> of Aug 2021? Other date?..</a:t>
            </a:r>
          </a:p>
          <a:p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b="1" dirty="0" smtClean="0"/>
              <a:t>Questions to be discussed?</a:t>
            </a:r>
          </a:p>
          <a:p>
            <a:pPr marL="342900" indent="-342900">
              <a:buFontTx/>
              <a:buAutoNum type="arabicParenR"/>
            </a:pPr>
            <a:r>
              <a:rPr lang="en-GB" dirty="0"/>
              <a:t>Common </a:t>
            </a:r>
            <a:r>
              <a:rPr lang="en-GB" dirty="0" smtClean="0"/>
              <a:t>projects</a:t>
            </a:r>
          </a:p>
          <a:p>
            <a:pPr marL="342900" indent="-342900">
              <a:buFontTx/>
              <a:buAutoNum type="arabicParenR"/>
            </a:pPr>
            <a:r>
              <a:rPr lang="en-GB" dirty="0" smtClean="0"/>
              <a:t>ITER “all bells </a:t>
            </a:r>
            <a:r>
              <a:rPr lang="en-GB" dirty="0" smtClean="0"/>
              <a:t>and </a:t>
            </a:r>
            <a:r>
              <a:rPr lang="en-GB" dirty="0" smtClean="0"/>
              <a:t>whistles” case with (</a:t>
            </a:r>
            <a:r>
              <a:rPr lang="en-GB" dirty="0" smtClean="0"/>
              <a:t>semi)detachment (MG – guiding slides)</a:t>
            </a:r>
            <a:endParaRPr lang="en-GB" dirty="0"/>
          </a:p>
          <a:p>
            <a:pPr marL="342900" indent="-342900">
              <a:buAutoNum type="arabicParenR"/>
            </a:pPr>
            <a:r>
              <a:rPr lang="en-GB" dirty="0" smtClean="0"/>
              <a:t>Versioning and </a:t>
            </a:r>
            <a:r>
              <a:rPr lang="en-GB" dirty="0" smtClean="0"/>
              <a:t>licencing (FZJ/ITER brache</a:t>
            </a:r>
            <a:r>
              <a:rPr lang="en-GB" dirty="0" smtClean="0"/>
              <a:t>s)</a:t>
            </a:r>
            <a:endParaRPr lang="en-GB" dirty="0" smtClean="0"/>
          </a:p>
          <a:p>
            <a:pPr marL="342900" indent="-342900">
              <a:buAutoNum type="arabicParenR"/>
            </a:pPr>
            <a:r>
              <a:rPr lang="en-GB" dirty="0" smtClean="0"/>
              <a:t>Rescaling scheme progress and joint work on technical issues?..</a:t>
            </a:r>
            <a:endParaRPr lang="en-GB" dirty="0" smtClean="0"/>
          </a:p>
          <a:p>
            <a:pPr marL="342900" indent="-342900">
              <a:buAutoNum type="arabicParenR"/>
            </a:pPr>
            <a:r>
              <a:rPr lang="en-GB" dirty="0" smtClean="0"/>
              <a:t>…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5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427734"/>
            <a:ext cx="9144000" cy="342900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rgbClr val="C00000"/>
                </a:solidFill>
              </a:rPr>
              <a:t>Leaning the code</a:t>
            </a:r>
            <a:endParaRPr lang="de-DE" sz="3600" dirty="0">
              <a:solidFill>
                <a:srgbClr val="C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5848350"/>
            <a:ext cx="27432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>
                <a:srgbClr val="122468"/>
              </a:buClr>
              <a:buSzPct val="100000"/>
              <a:buFont typeface="Arial" pitchFamily="34" charset="0"/>
              <a:buNone/>
            </a:pPr>
            <a:r>
              <a:rPr lang="en-GB" altLang="en-US" sz="2000">
                <a:solidFill>
                  <a:srgbClr val="122468"/>
                </a:solidFill>
              </a:rPr>
              <a:t>Computational Grid</a:t>
            </a:r>
          </a:p>
        </p:txBody>
      </p:sp>
    </p:spTree>
    <p:extLst>
      <p:ext uri="{BB962C8B-B14F-4D97-AF65-F5344CB8AC3E}">
        <p14:creationId xmlns:p14="http://schemas.microsoft.com/office/powerpoint/2010/main" val="420888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EIRENE-NGM: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>
                <a:solidFill>
                  <a:srgbClr val="C00000"/>
                </a:solidFill>
              </a:rPr>
              <a:t>c</a:t>
            </a:r>
            <a:r>
              <a:rPr lang="en-GB" sz="2800" dirty="0" smtClean="0">
                <a:solidFill>
                  <a:srgbClr val="C00000"/>
                </a:solidFill>
              </a:rPr>
              <a:t>ode leaning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6805" y="555526"/>
            <a:ext cx="74575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details see TSVV-5 FP-9 proposal: </a:t>
            </a:r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D1.a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D1.b, D4.a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D4.c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D4.d</a:t>
            </a:r>
            <a:endParaRPr lang="en-GB" sz="1400" i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Main ideas: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Segregation of the compact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numeric core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starter/interfaces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part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should be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of any branching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(geometry, specific parameters for the application cases etc.) – core input should be minimized to “really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know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should be sufficiently flexible for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domain decomposition 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balancing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schemes; suitable for all variations of the code including FKH.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Parallelization optimisation 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probably with some parameters and clear procedures for their adjustment.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HPC-conform interfaces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the codes from the other TSVVs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CFD-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EIRENE from TSVV-3 (B2 as part of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SOLPS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are first to go.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EMC3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(3D!) is also very important to ensure the variability.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Kinetic ions (tracked on EIRENE side), FKH, etc. may lead to challenges!..</a:t>
            </a:r>
            <a:endParaRPr lang="en-GB" sz="1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Utilizing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programming/IT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input and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HDF5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output (future: parallel writing on HPCs?)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discussion: using of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OOP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(modern Fortran or even C++?)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569591" y="613901"/>
            <a:ext cx="1485423" cy="16004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Code-camp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like“ event is expected in Sep 2021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Details are still under debate…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569591" y="3795886"/>
            <a:ext cx="148542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Expertise and support from the ACH can be very valuable!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569590" y="2414268"/>
            <a:ext cx="1485423" cy="1169551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 need a strategy letting all other  development to go in parallel…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975" y="70743"/>
            <a:ext cx="7543800" cy="342900"/>
          </a:xfrm>
        </p:spPr>
        <p:txBody>
          <a:bodyPr/>
          <a:lstStyle/>
          <a:p>
            <a:r>
              <a:rPr lang="en-GB" sz="2400" dirty="0" smtClean="0">
                <a:solidFill>
                  <a:srgbClr val="C00000"/>
                </a:solidFill>
              </a:rPr>
              <a:t>Code </a:t>
            </a:r>
            <a:r>
              <a:rPr lang="en-GB" sz="2400" dirty="0" smtClean="0">
                <a:solidFill>
                  <a:srgbClr val="C00000"/>
                </a:solidFill>
              </a:rPr>
              <a:t>streamlining</a:t>
            </a:r>
            <a:r>
              <a:rPr lang="en-GB" sz="2400" dirty="0" smtClean="0">
                <a:solidFill>
                  <a:srgbClr val="C00000"/>
                </a:solidFill>
              </a:rPr>
              <a:t>: </a:t>
            </a:r>
            <a:r>
              <a:rPr lang="en-GB" sz="2400" dirty="0" smtClean="0">
                <a:solidFill>
                  <a:srgbClr val="C00000"/>
                </a:solidFill>
              </a:rPr>
              <a:t>milestones from VC#9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6975" y="555526"/>
            <a:ext cx="90570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ctr">
              <a:buAutoNum type="arabicParenR"/>
            </a:pPr>
            <a:r>
              <a:rPr lang="en-GB" sz="1200" b="1" dirty="0" smtClean="0"/>
              <a:t>Organising the “code-camp-like” event and the leaning in general: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 smtClean="0"/>
              <a:t>Use </a:t>
            </a:r>
            <a:r>
              <a:rPr lang="en-GB" sz="1200" i="1" dirty="0"/>
              <a:t>SLACK (professional licence is needed) </a:t>
            </a:r>
            <a:r>
              <a:rPr lang="en-GB" sz="1200" b="1" i="1" dirty="0">
                <a:solidFill>
                  <a:srgbClr val="003399"/>
                </a:solidFill>
              </a:rPr>
              <a:t>[</a:t>
            </a:r>
            <a:r>
              <a:rPr lang="en-GB" sz="1200" b="1" i="1" dirty="0" smtClean="0">
                <a:solidFill>
                  <a:srgbClr val="003399"/>
                </a:solidFill>
              </a:rPr>
              <a:t>DB]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 smtClean="0"/>
              <a:t>Blocking </a:t>
            </a:r>
            <a:r>
              <a:rPr lang="en-GB" sz="1200" i="1" dirty="0"/>
              <a:t>the whole week is preferable to keep the </a:t>
            </a:r>
            <a:r>
              <a:rPr lang="en-GB" sz="1200" i="1" dirty="0" smtClean="0"/>
              <a:t>focus!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 smtClean="0"/>
              <a:t>In </a:t>
            </a:r>
            <a:r>
              <a:rPr lang="en-GB" sz="1200" i="1" dirty="0"/>
              <a:t>case of any possibility we should do it in person being prepared for online as well. FZJ will be the host </a:t>
            </a:r>
            <a:r>
              <a:rPr lang="en-GB" sz="1200" b="1" i="1" dirty="0">
                <a:solidFill>
                  <a:srgbClr val="003399"/>
                </a:solidFill>
              </a:rPr>
              <a:t>[DB</a:t>
            </a:r>
            <a:r>
              <a:rPr lang="en-GB" sz="1200" b="1" i="1" dirty="0" smtClean="0">
                <a:solidFill>
                  <a:srgbClr val="003399"/>
                </a:solidFill>
              </a:rPr>
              <a:t>]</a:t>
            </a:r>
            <a:r>
              <a:rPr lang="en-GB" sz="1200" b="1" i="1" dirty="0" smtClean="0"/>
              <a:t>.</a:t>
            </a:r>
            <a:endParaRPr lang="ru-RU" sz="1200" b="1" i="1" dirty="0"/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 smtClean="0"/>
              <a:t>similar </a:t>
            </a:r>
            <a:r>
              <a:rPr lang="en-GB" sz="1200" i="1" dirty="0"/>
              <a:t>working environment/tools for the participants</a:t>
            </a:r>
            <a:r>
              <a:rPr lang="en-GB" sz="1200" i="1" dirty="0" smtClean="0"/>
              <a:t>.</a:t>
            </a:r>
          </a:p>
          <a:p>
            <a:pPr marL="342900" indent="-342900" fontAlgn="ctr">
              <a:buAutoNum type="arabicParenR"/>
            </a:pPr>
            <a:endParaRPr lang="en-GB" sz="1200" b="1" dirty="0" smtClean="0"/>
          </a:p>
          <a:p>
            <a:pPr marL="342900" indent="-342900" fontAlgn="ctr">
              <a:buAutoNum type="arabicParenR"/>
            </a:pPr>
            <a:r>
              <a:rPr lang="en-GB" sz="1200" b="1" dirty="0" err="1" smtClean="0"/>
              <a:t>Concepting</a:t>
            </a:r>
            <a:r>
              <a:rPr lang="en-GB" sz="1200" b="1" dirty="0" smtClean="0"/>
              <a:t> the code and leaning strategy 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/>
              <a:t>Preconception of the new core is </a:t>
            </a:r>
            <a:r>
              <a:rPr lang="en-GB" sz="1200" i="1" dirty="0" smtClean="0"/>
              <a:t>necessary (“</a:t>
            </a:r>
            <a:r>
              <a:rPr lang="en-GB" sz="1200" b="1" i="1" dirty="0" smtClean="0"/>
              <a:t>Paper + block schemes first, coding comes next</a:t>
            </a:r>
            <a:r>
              <a:rPr lang="en-GB" sz="1200" b="1" i="1" dirty="0" smtClean="0"/>
              <a:t>!”</a:t>
            </a:r>
            <a:r>
              <a:rPr lang="en-GB" sz="1200" i="1" dirty="0" smtClean="0"/>
              <a:t>) </a:t>
            </a:r>
            <a:r>
              <a:rPr lang="en-GB" sz="1200" i="1" dirty="0" smtClean="0">
                <a:solidFill>
                  <a:srgbClr val="C00000"/>
                </a:solidFill>
              </a:rPr>
              <a:t>(prepare before the event)</a:t>
            </a:r>
            <a:endParaRPr lang="en-GB" sz="1200" i="1" dirty="0" smtClean="0">
              <a:solidFill>
                <a:srgbClr val="C00000"/>
              </a:solidFill>
            </a:endParaRP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/>
              <a:t>Selection of basic application case(s) for </a:t>
            </a:r>
            <a:r>
              <a:rPr lang="en-GB" sz="1200" i="1" dirty="0" smtClean="0"/>
              <a:t>development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/>
              <a:t>Unit tests for particular modules?..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/>
              <a:t>Convert part of the pre/post processing routines to flexible script high-level languages to avoid direct interaction of users with the core</a:t>
            </a:r>
            <a:r>
              <a:rPr lang="en-GB" sz="1200" i="1" dirty="0" smtClean="0"/>
              <a:t>. </a:t>
            </a:r>
            <a:r>
              <a:rPr lang="en-GB" sz="1200" i="1" dirty="0" smtClean="0">
                <a:solidFill>
                  <a:srgbClr val="C00000"/>
                </a:solidFill>
              </a:rPr>
              <a:t>(YM –not a priority! AH,XB – most user unfriendly part of th</a:t>
            </a:r>
            <a:r>
              <a:rPr lang="en-GB" sz="1200" i="1" dirty="0" smtClean="0">
                <a:solidFill>
                  <a:srgbClr val="C00000"/>
                </a:solidFill>
              </a:rPr>
              <a:t>e code</a:t>
            </a:r>
            <a:r>
              <a:rPr lang="en-GB" sz="1200" i="1" dirty="0" smtClean="0">
                <a:solidFill>
                  <a:srgbClr val="C00000"/>
                </a:solidFill>
              </a:rPr>
              <a:t>)</a:t>
            </a:r>
            <a:endParaRPr lang="en-GB" sz="1200" i="1" dirty="0" smtClean="0">
              <a:solidFill>
                <a:srgbClr val="C00000"/>
              </a:solidFill>
            </a:endParaRP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 smtClean="0"/>
              <a:t>Decisions </a:t>
            </a:r>
            <a:r>
              <a:rPr lang="en-GB" sz="1200" i="1" dirty="0"/>
              <a:t>on I/O should be agreed with neighbour TSVVs. IMAS and HDF5 relation should be clarified. </a:t>
            </a:r>
            <a:r>
              <a:rPr lang="en-GB" sz="1200" b="1" i="1" dirty="0">
                <a:solidFill>
                  <a:srgbClr val="003399"/>
                </a:solidFill>
              </a:rPr>
              <a:t>[JG, DB</a:t>
            </a:r>
            <a:r>
              <a:rPr lang="en-GB" sz="1200" b="1" i="1" dirty="0" smtClean="0">
                <a:solidFill>
                  <a:srgbClr val="003399"/>
                </a:solidFill>
              </a:rPr>
              <a:t>].</a:t>
            </a:r>
            <a:r>
              <a:rPr lang="en-GB" sz="1200" i="1" dirty="0">
                <a:solidFill>
                  <a:srgbClr val="C00000"/>
                </a:solidFill>
              </a:rPr>
              <a:t> </a:t>
            </a:r>
            <a:r>
              <a:rPr lang="en-GB" sz="1200" i="1" dirty="0" smtClean="0">
                <a:solidFill>
                  <a:srgbClr val="C00000"/>
                </a:solidFill>
              </a:rPr>
              <a:t>YM: memory/files</a:t>
            </a:r>
            <a:endParaRPr lang="ru-RU" sz="1200" b="1" i="1" dirty="0" smtClean="0">
              <a:solidFill>
                <a:srgbClr val="003399"/>
              </a:solidFill>
            </a:endParaRP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/>
              <a:t>Naming conventions and other style </a:t>
            </a:r>
            <a:r>
              <a:rPr lang="en-GB" sz="1200" i="1" dirty="0" smtClean="0"/>
              <a:t>issues</a:t>
            </a:r>
            <a:endParaRPr lang="ru-RU" sz="1200" i="1" dirty="0" smtClean="0"/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Future extensions e.g. multiple particles? BGK?.. Note to keep the structure flexible enough</a:t>
            </a:r>
            <a:r>
              <a:rPr lang="en-GB" sz="1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GB" sz="1200" i="1" dirty="0">
                <a:solidFill>
                  <a:srgbClr val="C00000"/>
                </a:solidFill>
              </a:rPr>
              <a:t> (YM –not a priority</a:t>
            </a:r>
            <a:r>
              <a:rPr lang="en-GB" sz="1200" i="1" dirty="0" smtClean="0">
                <a:solidFill>
                  <a:srgbClr val="C00000"/>
                </a:solidFill>
              </a:rPr>
              <a:t>!)</a:t>
            </a:r>
            <a:endParaRPr lang="ru-RU" sz="1200" i="1" dirty="0" smtClean="0"/>
          </a:p>
          <a:p>
            <a:pPr fontAlgn="ctr"/>
            <a:endParaRPr lang="en-GB" sz="1200" b="1" dirty="0" smtClean="0"/>
          </a:p>
          <a:p>
            <a:pPr marL="342900" indent="-342900" fontAlgn="ctr">
              <a:buFontTx/>
              <a:buAutoNum type="arabicParenR"/>
            </a:pPr>
            <a:r>
              <a:rPr lang="en-GB" sz="1200" b="1" dirty="0" smtClean="0"/>
              <a:t>We do wish to start moving the code to OOP (</a:t>
            </a:r>
            <a:r>
              <a:rPr lang="en-GB" sz="1200" i="1" dirty="0" smtClean="0"/>
              <a:t>However, we should </a:t>
            </a:r>
            <a:r>
              <a:rPr lang="en-GB" sz="1200" i="1" dirty="0"/>
              <a:t>always </a:t>
            </a:r>
            <a:r>
              <a:rPr lang="en-GB" sz="1200" i="1" dirty="0" smtClean="0"/>
              <a:t>keep the </a:t>
            </a:r>
            <a:r>
              <a:rPr lang="en-GB" sz="1200" i="1" dirty="0"/>
              <a:t>code </a:t>
            </a:r>
            <a:r>
              <a:rPr lang="en-GB" sz="1200" i="1" dirty="0" smtClean="0"/>
              <a:t>usable)</a:t>
            </a:r>
            <a:endParaRPr lang="en-GB" sz="1200" b="1" dirty="0" smtClean="0"/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dirty="0"/>
              <a:t>C</a:t>
            </a:r>
            <a:r>
              <a:rPr lang="en-GB" sz="1200" i="1" dirty="0"/>
              <a:t>oncerns PB: learning is needed from all of us to use OOP; OOP may cause performance </a:t>
            </a:r>
            <a:r>
              <a:rPr lang="en-GB" sz="1200" i="1" dirty="0" smtClean="0"/>
              <a:t>issues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/>
              <a:t>FORTRAN (OOP) is selected over C</a:t>
            </a:r>
            <a:r>
              <a:rPr lang="en-GB" sz="1200" i="1" dirty="0" smtClean="0"/>
              <a:t>++ (despite no templates)</a:t>
            </a:r>
            <a:endParaRPr lang="en-GB" sz="1200" i="1" dirty="0" smtClean="0"/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/>
              <a:t>No full OPP re-conception is attempted. We install objects by necessity, it is not self-purposed. </a:t>
            </a:r>
            <a:r>
              <a:rPr lang="en-GB" sz="1200" i="1" dirty="0" smtClean="0"/>
              <a:t>If </a:t>
            </a:r>
            <a:r>
              <a:rPr lang="en-GB" sz="1200" i="1" dirty="0"/>
              <a:t>OOP is used the class structure should be pre-</a:t>
            </a:r>
            <a:r>
              <a:rPr lang="en-GB" sz="1200" i="1" dirty="0" err="1"/>
              <a:t>concepted</a:t>
            </a:r>
            <a:r>
              <a:rPr lang="en-GB" sz="1200" i="1" dirty="0"/>
              <a:t> before the leaning </a:t>
            </a:r>
            <a:r>
              <a:rPr lang="en-GB" sz="1200" i="1" dirty="0" smtClean="0"/>
              <a:t>event.</a:t>
            </a:r>
          </a:p>
          <a:p>
            <a:pPr marL="800100" lvl="1" indent="-342900" fontAlgn="ctr">
              <a:buFont typeface="Wingdings" panose="05000000000000000000" pitchFamily="2" charset="2"/>
              <a:buChar char="Ø"/>
            </a:pPr>
            <a:r>
              <a:rPr lang="en-GB" sz="1200" i="1" dirty="0" smtClean="0"/>
              <a:t>Are </a:t>
            </a:r>
            <a:r>
              <a:rPr lang="en-GB" sz="1200" i="1" dirty="0" err="1"/>
              <a:t>adjoints</a:t>
            </a:r>
            <a:r>
              <a:rPr lang="en-GB" sz="1200" i="1" dirty="0"/>
              <a:t> (TAPENADE) compatible with OOP?.. </a:t>
            </a:r>
            <a:r>
              <a:rPr lang="en-GB" sz="1200" b="1" i="1" dirty="0">
                <a:solidFill>
                  <a:srgbClr val="003399"/>
                </a:solidFill>
              </a:rPr>
              <a:t>[</a:t>
            </a:r>
            <a:r>
              <a:rPr lang="en-GB" sz="1200" b="1" i="1" dirty="0" smtClean="0">
                <a:solidFill>
                  <a:srgbClr val="003399"/>
                </a:solidFill>
              </a:rPr>
              <a:t>JG/WD]</a:t>
            </a:r>
          </a:p>
        </p:txBody>
      </p:sp>
      <p:sp>
        <p:nvSpPr>
          <p:cNvPr id="5" name="Rechteck 4"/>
          <p:cNvSpPr/>
          <p:nvPr/>
        </p:nvSpPr>
        <p:spPr>
          <a:xfrm>
            <a:off x="5724128" y="51470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hlinkClick r:id="rId2"/>
              </a:rPr>
              <a:t>Regular VC#9 (9 July 2021</a:t>
            </a:r>
            <a:r>
              <a:rPr lang="es-ES" sz="1600" dirty="0" smtClean="0">
                <a:hlinkClick r:id="rId2"/>
              </a:rPr>
              <a:t>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8909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Shaping the “code-camp-like” event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79512" y="627534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It should be during 1 week (2 weeks), but </a:t>
            </a:r>
            <a:r>
              <a:rPr lang="en-GB" b="1" dirty="0" smtClean="0"/>
              <a:t>not necessarily the whole day</a:t>
            </a:r>
            <a:r>
              <a:rPr lang="en-GB" dirty="0" smtClean="0"/>
              <a:t>; in fact in case of virtual event “morning/afternoon every 2</a:t>
            </a:r>
            <a:r>
              <a:rPr lang="en-GB" baseline="30000" dirty="0" smtClean="0"/>
              <a:t>nd</a:t>
            </a:r>
            <a:r>
              <a:rPr lang="en-GB" dirty="0" smtClean="0"/>
              <a:t> day” may be a good solution.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still need to find the dates that will allow us to </a:t>
            </a:r>
            <a:r>
              <a:rPr lang="en-GB" b="1" dirty="0" smtClean="0"/>
              <a:t>keep the focus</a:t>
            </a:r>
            <a:r>
              <a:rPr lang="en-GB" dirty="0" smtClean="0"/>
              <a:t>; we should consider what else can be done for this purpose.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Long-lasting considerations should rather be completed </a:t>
            </a:r>
            <a:r>
              <a:rPr lang="en-GB" b="1" dirty="0" smtClean="0"/>
              <a:t>before the event </a:t>
            </a:r>
            <a:r>
              <a:rPr lang="en-GB" dirty="0" smtClean="0"/>
              <a:t>– </a:t>
            </a:r>
            <a:r>
              <a:rPr lang="en-GB" b="1" dirty="0" smtClean="0"/>
              <a:t>programming style and technology </a:t>
            </a:r>
            <a:r>
              <a:rPr lang="en-GB" dirty="0" smtClean="0"/>
              <a:t>for instance.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select in advance the </a:t>
            </a:r>
            <a:r>
              <a:rPr lang="en-GB" b="1" dirty="0" smtClean="0"/>
              <a:t>basis code version </a:t>
            </a:r>
            <a:r>
              <a:rPr lang="en-GB" dirty="0" smtClean="0"/>
              <a:t>and application example(s?..)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provide, if possible, </a:t>
            </a:r>
            <a:r>
              <a:rPr lang="en-GB" b="1" dirty="0" smtClean="0"/>
              <a:t>similar working environment/tools</a:t>
            </a:r>
            <a:r>
              <a:rPr lang="en-GB" dirty="0" smtClean="0"/>
              <a:t> for the participants.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get a </a:t>
            </a:r>
            <a:r>
              <a:rPr lang="en-GB" b="1" dirty="0" smtClean="0"/>
              <a:t>list of participants</a:t>
            </a:r>
            <a:r>
              <a:rPr lang="en-GB" dirty="0" smtClean="0"/>
              <a:t> and discuss if necessary their </a:t>
            </a:r>
            <a:r>
              <a:rPr lang="en-GB" b="1" dirty="0" smtClean="0"/>
              <a:t>roles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710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sz="2400" dirty="0" smtClean="0">
                <a:solidFill>
                  <a:srgbClr val="C00000"/>
                </a:solidFill>
              </a:rPr>
              <a:t>ACH support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400" dirty="0" smtClean="0">
                <a:solidFill>
                  <a:srgbClr val="C00000"/>
                </a:solidFill>
              </a:rPr>
              <a:t>before/during the leaning event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0240" y="627534"/>
            <a:ext cx="85362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decide catalogue of runs, and documentation framework.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seek ACH expertise including direct participation in the discussions. This may include selection of tools, data formats, programming technology and even style.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We should take into the account </a:t>
            </a:r>
            <a:r>
              <a:rPr lang="en-GB" dirty="0" err="1" smtClean="0"/>
              <a:t>IMASification</a:t>
            </a:r>
            <a:r>
              <a:rPr lang="en-GB" dirty="0" smtClean="0"/>
              <a:t> and other standards imposed inside the E-TASC as well as actual and envisaged HPC requirements.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?..</a:t>
            </a:r>
            <a:endParaRPr lang="en-GB" dirty="0"/>
          </a:p>
        </p:txBody>
      </p:sp>
      <p:sp>
        <p:nvSpPr>
          <p:cNvPr id="3" name="Textfeld 2"/>
          <p:cNvSpPr txBox="1"/>
          <p:nvPr/>
        </p:nvSpPr>
        <p:spPr>
          <a:xfrm>
            <a:off x="140240" y="4299942"/>
            <a:ext cx="817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Populating this slide may be useful for further communication with ACH’s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06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1086</Words>
  <Application>Microsoft Office PowerPoint</Application>
  <PresentationFormat>Bildschirmpräsentation (16:9)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Wingdings</vt:lpstr>
      <vt:lpstr>Office Theme</vt:lpstr>
      <vt:lpstr> VC#10: guiding slides for the discussion</vt:lpstr>
      <vt:lpstr>Topical meeting on SOLPS-ITER</vt:lpstr>
      <vt:lpstr>Topical VC on SOLPS-ITER: agenda</vt:lpstr>
      <vt:lpstr>Topical VC on SOLPS-ITER: misc.</vt:lpstr>
      <vt:lpstr>Leaning the code</vt:lpstr>
      <vt:lpstr>PowerPoint-Präsentation</vt:lpstr>
      <vt:lpstr>Code streamlining: milestones from VC#9</vt:lpstr>
      <vt:lpstr>Shaping the “code-camp-like” event</vt:lpstr>
      <vt:lpstr>ACH support before/during the leaning event</vt:lpstr>
      <vt:lpstr>PowerPoint-Präsentation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601</cp:revision>
  <cp:lastPrinted>2014-10-16T14:51:28Z</cp:lastPrinted>
  <dcterms:created xsi:type="dcterms:W3CDTF">2019-10-05T18:10:40Z</dcterms:created>
  <dcterms:modified xsi:type="dcterms:W3CDTF">2021-07-23T09:44:50Z</dcterms:modified>
</cp:coreProperties>
</file>