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343" r:id="rId2"/>
    <p:sldId id="368" r:id="rId3"/>
    <p:sldId id="342" r:id="rId4"/>
    <p:sldId id="286" r:id="rId5"/>
    <p:sldId id="293" r:id="rId6"/>
    <p:sldId id="358" r:id="rId7"/>
    <p:sldId id="400" r:id="rId8"/>
    <p:sldId id="390" r:id="rId9"/>
    <p:sldId id="287" r:id="rId10"/>
    <p:sldId id="285" r:id="rId11"/>
    <p:sldId id="369" r:id="rId12"/>
    <p:sldId id="290" r:id="rId13"/>
    <p:sldId id="295" r:id="rId14"/>
    <p:sldId id="370" r:id="rId15"/>
    <p:sldId id="356" r:id="rId16"/>
    <p:sldId id="353" r:id="rId17"/>
    <p:sldId id="298" r:id="rId18"/>
    <p:sldId id="377" r:id="rId19"/>
    <p:sldId id="379" r:id="rId20"/>
    <p:sldId id="398" r:id="rId21"/>
    <p:sldId id="389" r:id="rId22"/>
    <p:sldId id="392" r:id="rId23"/>
    <p:sldId id="396" r:id="rId24"/>
    <p:sldId id="393" r:id="rId25"/>
    <p:sldId id="391" r:id="rId26"/>
    <p:sldId id="397" r:id="rId27"/>
    <p:sldId id="399" r:id="rId28"/>
  </p:sldIdLst>
  <p:sldSz cx="12168188" cy="7019925"/>
  <p:notesSz cx="9309100" cy="7023100"/>
  <p:defaultTextStyle>
    <a:defPPr>
      <a:defRPr lang="en-US"/>
    </a:defPPr>
    <a:lvl1pPr marL="0" algn="l" defTabSz="1228039" rtl="0" eaLnBrk="1" latinLnBrk="0" hangingPunct="1">
      <a:defRPr sz="2417" kern="1200">
        <a:solidFill>
          <a:schemeClr val="tx1"/>
        </a:solidFill>
        <a:latin typeface="+mn-lt"/>
        <a:ea typeface="+mn-ea"/>
        <a:cs typeface="+mn-cs"/>
      </a:defRPr>
    </a:lvl1pPr>
    <a:lvl2pPr marL="614020" algn="l" defTabSz="1228039" rtl="0" eaLnBrk="1" latinLnBrk="0" hangingPunct="1">
      <a:defRPr sz="2417" kern="1200">
        <a:solidFill>
          <a:schemeClr val="tx1"/>
        </a:solidFill>
        <a:latin typeface="+mn-lt"/>
        <a:ea typeface="+mn-ea"/>
        <a:cs typeface="+mn-cs"/>
      </a:defRPr>
    </a:lvl2pPr>
    <a:lvl3pPr marL="1228039" algn="l" defTabSz="1228039" rtl="0" eaLnBrk="1" latinLnBrk="0" hangingPunct="1">
      <a:defRPr sz="2417" kern="1200">
        <a:solidFill>
          <a:schemeClr val="tx1"/>
        </a:solidFill>
        <a:latin typeface="+mn-lt"/>
        <a:ea typeface="+mn-ea"/>
        <a:cs typeface="+mn-cs"/>
      </a:defRPr>
    </a:lvl3pPr>
    <a:lvl4pPr marL="1842059" algn="l" defTabSz="1228039" rtl="0" eaLnBrk="1" latinLnBrk="0" hangingPunct="1">
      <a:defRPr sz="2417" kern="1200">
        <a:solidFill>
          <a:schemeClr val="tx1"/>
        </a:solidFill>
        <a:latin typeface="+mn-lt"/>
        <a:ea typeface="+mn-ea"/>
        <a:cs typeface="+mn-cs"/>
      </a:defRPr>
    </a:lvl4pPr>
    <a:lvl5pPr marL="2456078" algn="l" defTabSz="1228039" rtl="0" eaLnBrk="1" latinLnBrk="0" hangingPunct="1">
      <a:defRPr sz="2417" kern="1200">
        <a:solidFill>
          <a:schemeClr val="tx1"/>
        </a:solidFill>
        <a:latin typeface="+mn-lt"/>
        <a:ea typeface="+mn-ea"/>
        <a:cs typeface="+mn-cs"/>
      </a:defRPr>
    </a:lvl5pPr>
    <a:lvl6pPr marL="3070098" algn="l" defTabSz="1228039" rtl="0" eaLnBrk="1" latinLnBrk="0" hangingPunct="1">
      <a:defRPr sz="2417" kern="1200">
        <a:solidFill>
          <a:schemeClr val="tx1"/>
        </a:solidFill>
        <a:latin typeface="+mn-lt"/>
        <a:ea typeface="+mn-ea"/>
        <a:cs typeface="+mn-cs"/>
      </a:defRPr>
    </a:lvl6pPr>
    <a:lvl7pPr marL="3684118" algn="l" defTabSz="1228039" rtl="0" eaLnBrk="1" latinLnBrk="0" hangingPunct="1">
      <a:defRPr sz="2417" kern="1200">
        <a:solidFill>
          <a:schemeClr val="tx1"/>
        </a:solidFill>
        <a:latin typeface="+mn-lt"/>
        <a:ea typeface="+mn-ea"/>
        <a:cs typeface="+mn-cs"/>
      </a:defRPr>
    </a:lvl7pPr>
    <a:lvl8pPr marL="4298137" algn="l" defTabSz="1228039" rtl="0" eaLnBrk="1" latinLnBrk="0" hangingPunct="1">
      <a:defRPr sz="2417" kern="1200">
        <a:solidFill>
          <a:schemeClr val="tx1"/>
        </a:solidFill>
        <a:latin typeface="+mn-lt"/>
        <a:ea typeface="+mn-ea"/>
        <a:cs typeface="+mn-cs"/>
      </a:defRPr>
    </a:lvl8pPr>
    <a:lvl9pPr marL="4912157" algn="l" defTabSz="1228039" rtl="0" eaLnBrk="1" latinLnBrk="0" hangingPunct="1">
      <a:defRPr sz="241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11" userDrawn="1">
          <p15:clr>
            <a:srgbClr val="A4A3A4"/>
          </p15:clr>
        </p15:guide>
        <p15:guide id="2" pos="383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12" userDrawn="1">
          <p15:clr>
            <a:srgbClr val="A4A3A4"/>
          </p15:clr>
        </p15:guide>
        <p15:guide id="2" pos="293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4F81BD"/>
    <a:srgbClr val="0033CC"/>
    <a:srgbClr val="003399"/>
    <a:srgbClr val="0000CC"/>
    <a:srgbClr val="E3E3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43" autoAdjust="0"/>
    <p:restoredTop sz="94675" autoAdjust="0"/>
  </p:normalViewPr>
  <p:slideViewPr>
    <p:cSldViewPr showGuides="1">
      <p:cViewPr varScale="1">
        <p:scale>
          <a:sx n="81" d="100"/>
          <a:sy n="81" d="100"/>
        </p:scale>
        <p:origin x="773" y="62"/>
      </p:cViewPr>
      <p:guideLst>
        <p:guide orient="horz" pos="2211"/>
        <p:guide pos="383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notesViewPr>
    <p:cSldViewPr showGuides="1">
      <p:cViewPr varScale="1">
        <p:scale>
          <a:sx n="85" d="100"/>
          <a:sy n="85" d="100"/>
        </p:scale>
        <p:origin x="-3834" y="-96"/>
      </p:cViewPr>
      <p:guideLst>
        <p:guide orient="horz" pos="2212"/>
        <p:guide pos="293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4033943" cy="351155"/>
          </a:xfrm>
          <a:prstGeom prst="rect">
            <a:avLst/>
          </a:prstGeom>
        </p:spPr>
        <p:txBody>
          <a:bodyPr vert="horz" lIns="95562" tIns="47781" rIns="95562" bIns="47781" rtlCol="0"/>
          <a:lstStyle>
            <a:lvl1pPr algn="l">
              <a:defRPr sz="1300"/>
            </a:lvl1pPr>
          </a:lstStyle>
          <a:p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73004" y="1"/>
            <a:ext cx="4033943" cy="351155"/>
          </a:xfrm>
          <a:prstGeom prst="rect">
            <a:avLst/>
          </a:prstGeom>
        </p:spPr>
        <p:txBody>
          <a:bodyPr vert="horz" lIns="95562" tIns="47781" rIns="95562" bIns="47781" rtlCol="0"/>
          <a:lstStyle>
            <a:lvl1pPr algn="r">
              <a:defRPr sz="1300"/>
            </a:lvl1pPr>
          </a:lstStyle>
          <a:p>
            <a:fld id="{15B2C45A-E869-45FE-B529-AF49C0F3C669}" type="datetimeFigureOut">
              <a:rPr lang="en-GB" smtClean="0">
                <a:latin typeface="Arial" panose="020B0604020202020204" pitchFamily="34" charset="0"/>
              </a:rPr>
              <a:pPr/>
              <a:t>17/09/2021</a:t>
            </a:fld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6670727"/>
            <a:ext cx="4033943" cy="351155"/>
          </a:xfrm>
          <a:prstGeom prst="rect">
            <a:avLst/>
          </a:prstGeom>
        </p:spPr>
        <p:txBody>
          <a:bodyPr vert="horz" lIns="95562" tIns="47781" rIns="95562" bIns="47781" rtlCol="0" anchor="b"/>
          <a:lstStyle>
            <a:lvl1pPr algn="l">
              <a:defRPr sz="1300"/>
            </a:lvl1pPr>
          </a:lstStyle>
          <a:p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73004" y="6670727"/>
            <a:ext cx="4033943" cy="351155"/>
          </a:xfrm>
          <a:prstGeom prst="rect">
            <a:avLst/>
          </a:prstGeom>
        </p:spPr>
        <p:txBody>
          <a:bodyPr vert="horz" lIns="95562" tIns="47781" rIns="95562" bIns="47781" rtlCol="0" anchor="b"/>
          <a:lstStyle>
            <a:lvl1pPr algn="r">
              <a:defRPr sz="1300"/>
            </a:lvl1pPr>
          </a:lstStyle>
          <a:p>
            <a:fld id="{A1166760-0E69-430F-A97F-08802152DB5E}" type="slidenum">
              <a:rPr lang="en-GB" smtClean="0">
                <a:latin typeface="Arial" panose="020B0604020202020204" pitchFamily="34" charset="0"/>
              </a:rPr>
              <a:pPr/>
              <a:t>‹Nr.›</a:t>
            </a:fld>
            <a:endParaRPr lang="en-GB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36496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4033943" cy="351155"/>
          </a:xfrm>
          <a:prstGeom prst="rect">
            <a:avLst/>
          </a:prstGeom>
        </p:spPr>
        <p:txBody>
          <a:bodyPr vert="horz" lIns="95562" tIns="47781" rIns="95562" bIns="47781" rtlCol="0"/>
          <a:lstStyle>
            <a:lvl1pPr algn="l">
              <a:defRPr sz="1300">
                <a:latin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73004" y="1"/>
            <a:ext cx="4033943" cy="351155"/>
          </a:xfrm>
          <a:prstGeom prst="rect">
            <a:avLst/>
          </a:prstGeom>
        </p:spPr>
        <p:txBody>
          <a:bodyPr vert="horz" lIns="95562" tIns="47781" rIns="95562" bIns="47781" rtlCol="0"/>
          <a:lstStyle>
            <a:lvl1pPr algn="r">
              <a:defRPr sz="1300">
                <a:latin typeface="Arial" panose="020B0604020202020204" pitchFamily="34" charset="0"/>
              </a:defRPr>
            </a:lvl1pPr>
          </a:lstStyle>
          <a:p>
            <a:fld id="{F93E6C17-F35F-4654-8DE9-B693AC206066}" type="datetimeFigureOut">
              <a:rPr lang="en-GB" smtClean="0"/>
              <a:pPr/>
              <a:t>17/09/2021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73313" y="527050"/>
            <a:ext cx="4562475" cy="26336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62" tIns="47781" rIns="95562" bIns="47781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0911" y="3335973"/>
            <a:ext cx="7447280" cy="3160395"/>
          </a:xfrm>
          <a:prstGeom prst="rect">
            <a:avLst/>
          </a:prstGeom>
        </p:spPr>
        <p:txBody>
          <a:bodyPr vert="horz" lIns="95562" tIns="47781" rIns="95562" bIns="47781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6670727"/>
            <a:ext cx="4033943" cy="351155"/>
          </a:xfrm>
          <a:prstGeom prst="rect">
            <a:avLst/>
          </a:prstGeom>
        </p:spPr>
        <p:txBody>
          <a:bodyPr vert="horz" lIns="95562" tIns="47781" rIns="95562" bIns="47781" rtlCol="0" anchor="b"/>
          <a:lstStyle>
            <a:lvl1pPr algn="l">
              <a:defRPr sz="1300">
                <a:latin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73004" y="6670727"/>
            <a:ext cx="4033943" cy="351155"/>
          </a:xfrm>
          <a:prstGeom prst="rect">
            <a:avLst/>
          </a:prstGeom>
        </p:spPr>
        <p:txBody>
          <a:bodyPr vert="horz" lIns="95562" tIns="47781" rIns="95562" bIns="47781" rtlCol="0" anchor="b"/>
          <a:lstStyle>
            <a:lvl1pPr algn="r">
              <a:defRPr sz="1300">
                <a:latin typeface="Arial" panose="020B0604020202020204" pitchFamily="34" charset="0"/>
              </a:defRPr>
            </a:lvl1pPr>
          </a:lstStyle>
          <a:p>
            <a:fld id="{49027E0A-1465-4A40-B1D5-9126D49509FC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3348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28039" rtl="0" eaLnBrk="1" latinLnBrk="0" hangingPunct="1">
      <a:defRPr sz="1612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614020" algn="l" defTabSz="1228039" rtl="0" eaLnBrk="1" latinLnBrk="0" hangingPunct="1">
      <a:defRPr sz="1612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228039" algn="l" defTabSz="1228039" rtl="0" eaLnBrk="1" latinLnBrk="0" hangingPunct="1">
      <a:defRPr sz="1612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842059" algn="l" defTabSz="1228039" rtl="0" eaLnBrk="1" latinLnBrk="0" hangingPunct="1">
      <a:defRPr sz="1612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456078" algn="l" defTabSz="1228039" rtl="0" eaLnBrk="1" latinLnBrk="0" hangingPunct="1">
      <a:defRPr sz="1612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3070098" algn="l" defTabSz="1228039" rtl="0" eaLnBrk="1" latinLnBrk="0" hangingPunct="1">
      <a:defRPr sz="1612" kern="1200">
        <a:solidFill>
          <a:schemeClr val="tx1"/>
        </a:solidFill>
        <a:latin typeface="+mn-lt"/>
        <a:ea typeface="+mn-ea"/>
        <a:cs typeface="+mn-cs"/>
      </a:defRPr>
    </a:lvl6pPr>
    <a:lvl7pPr marL="3684118" algn="l" defTabSz="1228039" rtl="0" eaLnBrk="1" latinLnBrk="0" hangingPunct="1">
      <a:defRPr sz="1612" kern="1200">
        <a:solidFill>
          <a:schemeClr val="tx1"/>
        </a:solidFill>
        <a:latin typeface="+mn-lt"/>
        <a:ea typeface="+mn-ea"/>
        <a:cs typeface="+mn-cs"/>
      </a:defRPr>
    </a:lvl7pPr>
    <a:lvl8pPr marL="4298137" algn="l" defTabSz="1228039" rtl="0" eaLnBrk="1" latinLnBrk="0" hangingPunct="1">
      <a:defRPr sz="1612" kern="1200">
        <a:solidFill>
          <a:schemeClr val="tx1"/>
        </a:solidFill>
        <a:latin typeface="+mn-lt"/>
        <a:ea typeface="+mn-ea"/>
        <a:cs typeface="+mn-cs"/>
      </a:defRPr>
    </a:lvl8pPr>
    <a:lvl9pPr marL="4912157" algn="l" defTabSz="1228039" rtl="0" eaLnBrk="1" latinLnBrk="0" hangingPunct="1">
      <a:defRPr sz="1612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6351" y="2404340"/>
            <a:ext cx="11307132" cy="1326747"/>
          </a:xfrm>
        </p:spPr>
        <p:txBody>
          <a:bodyPr>
            <a:noAutofit/>
          </a:bodyPr>
          <a:lstStyle>
            <a:lvl1pPr algn="l">
              <a:defRPr sz="3500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6351" y="4394461"/>
            <a:ext cx="5845212" cy="442249"/>
          </a:xfrm>
        </p:spPr>
        <p:txBody>
          <a:bodyPr>
            <a:normAutofit/>
          </a:bodyPr>
          <a:lstStyle>
            <a:lvl1pPr marL="0" indent="0" algn="l">
              <a:buNone/>
              <a:defRPr sz="2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Name </a:t>
            </a:r>
            <a:r>
              <a:rPr lang="en-US"/>
              <a:t>of presenter</a:t>
            </a:r>
            <a:endParaRPr lang="en-US" dirty="0"/>
          </a:p>
        </p:txBody>
      </p:sp>
      <p:sp>
        <p:nvSpPr>
          <p:cNvPr id="5" name="AutoShape 2" descr="https://idw-online.de/pages/de/institutionlogo921"/>
          <p:cNvSpPr>
            <a:spLocks noChangeAspect="1" noChangeArrowheads="1"/>
          </p:cNvSpPr>
          <p:nvPr userDrawn="1"/>
        </p:nvSpPr>
        <p:spPr bwMode="auto">
          <a:xfrm>
            <a:off x="207030" y="-467995"/>
            <a:ext cx="1432297" cy="974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2417"/>
          </a:p>
        </p:txBody>
      </p:sp>
      <p:sp>
        <p:nvSpPr>
          <p:cNvPr id="6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526353" y="5826071"/>
            <a:ext cx="1723793" cy="927053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Logo of presenter</a:t>
            </a:r>
            <a:endParaRPr lang="en-GB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7617266" y="5794917"/>
            <a:ext cx="4216219" cy="95820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800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24259570" y="41203312"/>
            <a:ext cx="13207349" cy="1823708"/>
            <a:chOff x="18230283" y="40396912"/>
            <a:chExt cx="9924896" cy="1781641"/>
          </a:xfrm>
        </p:grpSpPr>
        <p:sp>
          <p:nvSpPr>
            <p:cNvPr id="10" name="Rectangle 9"/>
            <p:cNvSpPr/>
            <p:nvPr userDrawn="1"/>
          </p:nvSpPr>
          <p:spPr bwMode="auto">
            <a:xfrm>
              <a:off x="18230283" y="40400268"/>
              <a:ext cx="2575295" cy="1778285"/>
            </a:xfrm>
            <a:prstGeom prst="rect">
              <a:avLst/>
            </a:prstGeom>
            <a:solidFill>
              <a:srgbClr val="05399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1719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13" name="Picture 12" descr="EuropeanFlag-stars.eps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01564" y="40396912"/>
              <a:ext cx="9353615" cy="1781641"/>
            </a:xfrm>
            <a:prstGeom prst="rect">
              <a:avLst/>
            </a:prstGeom>
          </p:spPr>
        </p:pic>
      </p:grpSp>
      <p:grpSp>
        <p:nvGrpSpPr>
          <p:cNvPr id="14" name="Group 13"/>
          <p:cNvGrpSpPr/>
          <p:nvPr userDrawn="1"/>
        </p:nvGrpSpPr>
        <p:grpSpPr>
          <a:xfrm>
            <a:off x="24462373" y="41359311"/>
            <a:ext cx="13207349" cy="1823708"/>
            <a:chOff x="18230283" y="40396912"/>
            <a:chExt cx="9924896" cy="1781641"/>
          </a:xfrm>
        </p:grpSpPr>
        <p:sp>
          <p:nvSpPr>
            <p:cNvPr id="15" name="Rectangle 14"/>
            <p:cNvSpPr/>
            <p:nvPr userDrawn="1"/>
          </p:nvSpPr>
          <p:spPr bwMode="auto">
            <a:xfrm>
              <a:off x="18230283" y="40400268"/>
              <a:ext cx="2575295" cy="1778285"/>
            </a:xfrm>
            <a:prstGeom prst="rect">
              <a:avLst/>
            </a:prstGeom>
            <a:solidFill>
              <a:srgbClr val="05399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1719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16" name="Picture 15" descr="EuropeanFlag-stars.eps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01564" y="40396912"/>
              <a:ext cx="9353615" cy="1781641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 userDrawn="1"/>
        </p:nvGrpSpPr>
        <p:grpSpPr>
          <a:xfrm>
            <a:off x="24665177" y="41515309"/>
            <a:ext cx="13207349" cy="1823708"/>
            <a:chOff x="18230283" y="40396912"/>
            <a:chExt cx="9924896" cy="1781641"/>
          </a:xfrm>
        </p:grpSpPr>
        <p:sp>
          <p:nvSpPr>
            <p:cNvPr id="18" name="Rectangle 17"/>
            <p:cNvSpPr/>
            <p:nvPr userDrawn="1"/>
          </p:nvSpPr>
          <p:spPr bwMode="auto">
            <a:xfrm>
              <a:off x="18230283" y="40400268"/>
              <a:ext cx="2575295" cy="1778285"/>
            </a:xfrm>
            <a:prstGeom prst="rect">
              <a:avLst/>
            </a:prstGeom>
            <a:solidFill>
              <a:srgbClr val="05399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1719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19" name="Picture 18" descr="EuropeanFlag-stars.eps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01564" y="40396912"/>
              <a:ext cx="9353615" cy="1781641"/>
            </a:xfrm>
            <a:prstGeom prst="rect">
              <a:avLst/>
            </a:prstGeom>
          </p:spPr>
        </p:pic>
      </p:grpSp>
      <p:grpSp>
        <p:nvGrpSpPr>
          <p:cNvPr id="20" name="Group 19"/>
          <p:cNvGrpSpPr/>
          <p:nvPr userDrawn="1"/>
        </p:nvGrpSpPr>
        <p:grpSpPr>
          <a:xfrm>
            <a:off x="24867980" y="41671307"/>
            <a:ext cx="13207349" cy="1823708"/>
            <a:chOff x="18230283" y="40396912"/>
            <a:chExt cx="9924896" cy="1781641"/>
          </a:xfrm>
        </p:grpSpPr>
        <p:sp>
          <p:nvSpPr>
            <p:cNvPr id="21" name="Rectangle 20"/>
            <p:cNvSpPr/>
            <p:nvPr userDrawn="1"/>
          </p:nvSpPr>
          <p:spPr bwMode="auto">
            <a:xfrm>
              <a:off x="18230283" y="40400268"/>
              <a:ext cx="2575295" cy="1778285"/>
            </a:xfrm>
            <a:prstGeom prst="rect">
              <a:avLst/>
            </a:prstGeom>
            <a:solidFill>
              <a:srgbClr val="05399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1719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22" name="Picture 21" descr="EuropeanFlag-stars.eps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01564" y="40396912"/>
              <a:ext cx="9353615" cy="1781641"/>
            </a:xfrm>
            <a:prstGeom prst="rect">
              <a:avLst/>
            </a:prstGeom>
          </p:spPr>
        </p:pic>
      </p:grpSp>
      <p:pic>
        <p:nvPicPr>
          <p:cNvPr id="24" name="Bild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7348"/>
          <a:stretch/>
        </p:blipFill>
        <p:spPr>
          <a:xfrm>
            <a:off x="0" y="0"/>
            <a:ext cx="12168188" cy="5699467"/>
          </a:xfrm>
          <a:prstGeom prst="rect">
            <a:avLst/>
          </a:prstGeom>
        </p:spPr>
      </p:pic>
      <p:pic>
        <p:nvPicPr>
          <p:cNvPr id="25" name="Bild 13" descr="EU_und_Text.jp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3972" y="5896001"/>
            <a:ext cx="4599511" cy="886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2950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2168188" cy="701993"/>
          </a:xfrm>
          <a:prstGeom prst="rect">
            <a:avLst/>
          </a:prstGeom>
          <a:solidFill>
            <a:srgbClr val="E3E3E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17">
              <a:ln>
                <a:noFill/>
              </a:ln>
              <a:effectLst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409" y="77999"/>
            <a:ext cx="10038755" cy="467995"/>
          </a:xfrm>
        </p:spPr>
        <p:txBody>
          <a:bodyPr>
            <a:noAutofit/>
          </a:bodyPr>
          <a:lstStyle>
            <a:lvl1pPr algn="l">
              <a:lnSpc>
                <a:spcPts val="3200"/>
              </a:lnSpc>
              <a:defRPr sz="3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Titelmasterformat durch Klicken bearbeiten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8410" y="1446133"/>
            <a:ext cx="10951369" cy="5012157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Font typeface="Arial" panose="020B0604020202020204" pitchFamily="34" charset="0"/>
              <a:buChar char="•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2175" y="6699778"/>
            <a:ext cx="10965512" cy="274470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/>
            <a:r>
              <a:rPr lang="en-GB" dirty="0"/>
              <a:t>Name of presenter | Conference | Venue | Date </a:t>
            </a:r>
            <a:r>
              <a:rPr lang="en-GB"/>
              <a:t>| Page </a:t>
            </a:r>
            <a:fld id="{6A6D9FA1-99C7-4910-8E32-B85D378B0060}" type="slidenum">
              <a:rPr lang="en-GB" smtClean="0"/>
              <a:pPr algn="r"/>
              <a:t>‹Nr.›</a:t>
            </a:fld>
            <a:endParaRPr lang="en-GB" dirty="0"/>
          </a:p>
        </p:txBody>
      </p:sp>
      <p:pic>
        <p:nvPicPr>
          <p:cNvPr id="7" name="Picture 6" descr="EurofusionDisc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6898" y="95783"/>
            <a:ext cx="489652" cy="510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975160"/>
      </p:ext>
    </p:extLst>
  </p:cSld>
  <p:clrMapOvr>
    <a:masterClrMapping/>
  </p:clrMapOvr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410" y="281123"/>
            <a:ext cx="10951369" cy="11699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410" y="1637984"/>
            <a:ext cx="10951369" cy="46328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409" y="6506431"/>
            <a:ext cx="2839244" cy="3737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AEB1851A-CFBC-47C7-80F8-04FF84B1759D}" type="datetimeFigureOut">
              <a:rPr lang="en-GB" smtClean="0"/>
              <a:pPr/>
              <a:t>17/09/2021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57464" y="6506431"/>
            <a:ext cx="3853260" cy="3737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20535" y="6506431"/>
            <a:ext cx="2839244" cy="3737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6A6D9FA1-99C7-4910-8E32-B85D378B0060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6642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0.png"/><Relationship Id="rId4" Type="http://schemas.openxmlformats.org/officeDocument/2006/relationships/image" Target="../media/image24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8.png"/><Relationship Id="rId4" Type="http://schemas.openxmlformats.org/officeDocument/2006/relationships/image" Target="../media/image12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462" y="2357834"/>
            <a:ext cx="11307132" cy="1326747"/>
          </a:xfrm>
        </p:spPr>
        <p:txBody>
          <a:bodyPr/>
          <a:lstStyle/>
          <a:p>
            <a:r>
              <a:rPr lang="en-US" sz="3600" dirty="0" smtClean="0"/>
              <a:t>SOLPS-ITER activities </a:t>
            </a:r>
            <a:r>
              <a:rPr lang="en-US" sz="3600" dirty="0"/>
              <a:t>within the DEMO Central </a:t>
            </a:r>
            <a:r>
              <a:rPr lang="en-US" sz="3600" dirty="0" smtClean="0"/>
              <a:t>Team – development needs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478" y="4250242"/>
            <a:ext cx="10297144" cy="172819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S. Wiesen</a:t>
            </a:r>
            <a:endParaRPr lang="de-DE" sz="2800" dirty="0"/>
          </a:p>
          <a:p>
            <a:r>
              <a:rPr lang="en-US" sz="2800" dirty="0" smtClean="0"/>
              <a:t>September 17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2021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30" y="5742210"/>
            <a:ext cx="3599688" cy="1240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516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714"/>
    </mc:Choice>
    <mc:Fallback xmlns="">
      <p:transition spd="slow" advTm="8714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2">
            <a:extLst>
              <a:ext uri="{FF2B5EF4-FFF2-40B4-BE49-F238E27FC236}">
                <a16:creationId xmlns:a16="http://schemas.microsoft.com/office/drawing/2014/main" id="{B1B33C2C-1E1C-4DA4-8081-9C167B034F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454" y="106180"/>
            <a:ext cx="10379422" cy="457200"/>
          </a:xfrm>
        </p:spPr>
        <p:txBody>
          <a:bodyPr/>
          <a:lstStyle/>
          <a:p>
            <a:r>
              <a:rPr lang="en-US" sz="2400" dirty="0" smtClean="0"/>
              <a:t>Revised </a:t>
            </a:r>
            <a:r>
              <a:rPr lang="en-US" sz="2400" dirty="0"/>
              <a:t>ITER Divertor Design </a:t>
            </a:r>
            <a:r>
              <a:rPr lang="en-US" sz="2400" dirty="0" smtClean="0"/>
              <a:t>studies: </a:t>
            </a:r>
            <a:r>
              <a:rPr lang="en-US" sz="2400" dirty="0" smtClean="0">
                <a:solidFill>
                  <a:srgbClr val="FF0000"/>
                </a:solidFill>
              </a:rPr>
              <a:t>metal wall &amp; SOLPS-ITER</a:t>
            </a:r>
            <a:endParaRPr lang="en-GB" sz="2400" dirty="0">
              <a:solidFill>
                <a:srgbClr val="FF0000"/>
              </a:solidFill>
            </a:endParaRPr>
          </a:p>
        </p:txBody>
      </p:sp>
      <p:sp>
        <p:nvSpPr>
          <p:cNvPr id="26" name="Rectangle 24">
            <a:extLst>
              <a:ext uri="{FF2B5EF4-FFF2-40B4-BE49-F238E27FC236}">
                <a16:creationId xmlns:a16="http://schemas.microsoft.com/office/drawing/2014/main" id="{38B149E3-1AE9-4F28-A386-E2DF665720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32" y="951884"/>
            <a:ext cx="5540081" cy="5006097"/>
          </a:xfrm>
          <a:prstGeom prst="rect">
            <a:avLst/>
          </a:prstGeom>
        </p:spPr>
      </p:pic>
      <p:pic>
        <p:nvPicPr>
          <p:cNvPr id="8" name="Inhaltsplatzhalter 1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240017" y="1172693"/>
            <a:ext cx="5569034" cy="4749626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225108" y="6357999"/>
            <a:ext cx="7135864" cy="3554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en-US" sz="1800" b="1" dirty="0" smtClean="0"/>
              <a:t>R.A. Pitts, E. </a:t>
            </a:r>
            <a:r>
              <a:rPr lang="en-US" sz="1800" b="1" dirty="0" err="1" smtClean="0"/>
              <a:t>Kaveeva</a:t>
            </a:r>
            <a:r>
              <a:rPr lang="en-US" sz="1800" b="1" dirty="0" smtClean="0"/>
              <a:t>, V. </a:t>
            </a:r>
            <a:r>
              <a:rPr lang="en-US" sz="1800" b="1" dirty="0" err="1" smtClean="0"/>
              <a:t>Rozhanski</a:t>
            </a:r>
            <a:r>
              <a:rPr lang="en-US" sz="1800" b="1" dirty="0" smtClean="0"/>
              <a:t>, S. Wiesen, X. </a:t>
            </a:r>
            <a:r>
              <a:rPr lang="en-US" sz="1800" b="1" dirty="0" err="1" smtClean="0"/>
              <a:t>Bonnin</a:t>
            </a:r>
            <a:r>
              <a:rPr lang="en-US" sz="1800" b="1" dirty="0" smtClean="0"/>
              <a:t> et al, NME 2019</a:t>
            </a:r>
          </a:p>
        </p:txBody>
      </p:sp>
      <p:cxnSp>
        <p:nvCxnSpPr>
          <p:cNvPr id="10" name="Gerader Verbinder 9"/>
          <p:cNvCxnSpPr/>
          <p:nvPr/>
        </p:nvCxnSpPr>
        <p:spPr>
          <a:xfrm>
            <a:off x="6538290" y="3284984"/>
            <a:ext cx="5102326" cy="0"/>
          </a:xfrm>
          <a:prstGeom prst="line">
            <a:avLst/>
          </a:prstGeom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feld 1"/>
          <p:cNvSpPr txBox="1"/>
          <p:nvPr/>
        </p:nvSpPr>
        <p:spPr>
          <a:xfrm>
            <a:off x="6588150" y="4158034"/>
            <a:ext cx="1409360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de-DE" sz="1800" dirty="0" smtClean="0"/>
              <a:t>P</a:t>
            </a:r>
            <a:r>
              <a:rPr lang="de-DE" sz="1800" baseline="-25000" dirty="0" smtClean="0"/>
              <a:t>SOL</a:t>
            </a:r>
            <a:r>
              <a:rPr lang="de-DE" sz="1800" dirty="0" smtClean="0"/>
              <a:t>=100MW</a:t>
            </a:r>
            <a:endParaRPr lang="de-DE" sz="1800" dirty="0"/>
          </a:p>
        </p:txBody>
      </p:sp>
      <p:sp>
        <p:nvSpPr>
          <p:cNvPr id="11" name="Textfeld 10"/>
          <p:cNvSpPr txBox="1"/>
          <p:nvPr/>
        </p:nvSpPr>
        <p:spPr>
          <a:xfrm>
            <a:off x="683494" y="934561"/>
            <a:ext cx="10669090" cy="567174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Assessment of several </a:t>
            </a:r>
            <a:r>
              <a:rPr lang="en-US" dirty="0">
                <a:solidFill>
                  <a:srgbClr val="FF0000"/>
                </a:solidFill>
              </a:rPr>
              <a:t>control parameters</a:t>
            </a:r>
            <a:r>
              <a:rPr lang="en-US" dirty="0"/>
              <a:t>, together with satisfying a number of constraints </a:t>
            </a:r>
            <a:r>
              <a:rPr lang="en-US" dirty="0" smtClean="0"/>
              <a:t>(</a:t>
            </a:r>
            <a:r>
              <a:rPr lang="en-US" dirty="0"/>
              <a:t>e.g. power loading and core He density or radiation)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>
                <a:solidFill>
                  <a:srgbClr val="0000FF"/>
                </a:solidFill>
                <a:sym typeface="Wingdings" panose="05000000000000000000" pitchFamily="2" charset="2"/>
              </a:rPr>
              <a:t> During FP9, establishment of DEMO operational windows and SOLPS-ITER based </a:t>
            </a:r>
            <a:r>
              <a:rPr lang="en-US" b="1" dirty="0" err="1" smtClean="0">
                <a:solidFill>
                  <a:srgbClr val="0000FF"/>
                </a:solidFill>
                <a:sym typeface="Wingdings" panose="05000000000000000000" pitchFamily="2" charset="2"/>
              </a:rPr>
              <a:t>scalings</a:t>
            </a:r>
            <a:r>
              <a:rPr lang="en-US" b="1" dirty="0" smtClean="0">
                <a:solidFill>
                  <a:srgbClr val="0000FF"/>
                </a:solidFill>
                <a:sym typeface="Wingdings" panose="05000000000000000000" pitchFamily="2" charset="2"/>
              </a:rPr>
              <a:t> (F. </a:t>
            </a:r>
            <a:r>
              <a:rPr lang="en-US" b="1" dirty="0" err="1" smtClean="0">
                <a:solidFill>
                  <a:srgbClr val="0000FF"/>
                </a:solidFill>
                <a:sym typeface="Wingdings" panose="05000000000000000000" pitchFamily="2" charset="2"/>
              </a:rPr>
              <a:t>Subba</a:t>
            </a:r>
            <a:r>
              <a:rPr lang="en-US" b="1" dirty="0" smtClean="0">
                <a:solidFill>
                  <a:srgbClr val="0000FF"/>
                </a:solidFill>
                <a:sym typeface="Wingdings" panose="05000000000000000000" pitchFamily="2" charset="2"/>
              </a:rPr>
              <a:t>, L. </a:t>
            </a:r>
            <a:r>
              <a:rPr lang="en-US" b="1" dirty="0" err="1" smtClean="0">
                <a:solidFill>
                  <a:srgbClr val="0000FF"/>
                </a:solidFill>
                <a:sym typeface="Wingdings" panose="05000000000000000000" pitchFamily="2" charset="2"/>
              </a:rPr>
              <a:t>Aho-Mantila</a:t>
            </a:r>
            <a:r>
              <a:rPr lang="en-US" b="1" dirty="0" smtClean="0">
                <a:solidFill>
                  <a:srgbClr val="0000FF"/>
                </a:solidFill>
                <a:sym typeface="Wingdings" panose="05000000000000000000" pitchFamily="2" charset="2"/>
              </a:rPr>
              <a:t>, WPDES)</a:t>
            </a:r>
            <a:r>
              <a:rPr lang="en-US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/>
            </a:r>
            <a:br>
              <a:rPr lang="en-US" b="1" dirty="0" smtClean="0">
                <a:solidFill>
                  <a:srgbClr val="FF0000"/>
                </a:solidFill>
                <a:sym typeface="Wingdings" panose="05000000000000000000" pitchFamily="2" charset="2"/>
              </a:rPr>
            </a:br>
            <a:endParaRPr lang="en-US" b="1" dirty="0">
              <a:solidFill>
                <a:srgbClr val="FF0000"/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Extension </a:t>
            </a:r>
            <a:r>
              <a:rPr lang="en-US" dirty="0" smtClean="0">
                <a:solidFill>
                  <a:srgbClr val="FF0000"/>
                </a:solidFill>
              </a:rPr>
              <a:t>towards EU-DEMO design</a:t>
            </a:r>
            <a:r>
              <a:rPr lang="en-US" dirty="0" smtClean="0"/>
              <a:t>: </a:t>
            </a:r>
            <a:br>
              <a:rPr lang="en-US" dirty="0" smtClean="0"/>
            </a:br>
            <a:r>
              <a:rPr lang="en-US" dirty="0" smtClean="0"/>
              <a:t>assume validity of model first, e.g. through FSD experiments, </a:t>
            </a:r>
            <a:r>
              <a:rPr lang="en-US" dirty="0" smtClean="0">
                <a:solidFill>
                  <a:srgbClr val="0000FF"/>
                </a:solidFill>
              </a:rPr>
              <a:t>and  scoping </a:t>
            </a:r>
            <a:r>
              <a:rPr lang="en-US" dirty="0" smtClean="0"/>
              <a:t>(</a:t>
            </a:r>
            <a:r>
              <a:rPr lang="en-US" dirty="0" smtClean="0">
                <a:solidFill>
                  <a:srgbClr val="0000FF"/>
                </a:solidFill>
              </a:rPr>
              <a:t>e.g. w. advanced fluid or hybrid models</a:t>
            </a:r>
            <a:r>
              <a:rPr lang="en-US" dirty="0" smtClean="0"/>
              <a:t>)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rgbClr val="FF0000"/>
                </a:solidFill>
              </a:rPr>
              <a:t>Add physics: </a:t>
            </a:r>
            <a:r>
              <a:rPr lang="en-US" dirty="0" smtClean="0"/>
              <a:t>inclusion of </a:t>
            </a:r>
            <a:r>
              <a:rPr lang="en-US" dirty="0" smtClean="0">
                <a:solidFill>
                  <a:srgbClr val="0000FF"/>
                </a:solidFill>
              </a:rPr>
              <a:t>drifts/currents, improved impurity &amp; A&amp;M models, neutral buffering/</a:t>
            </a:r>
            <a:r>
              <a:rPr lang="en-US" dirty="0" err="1" smtClean="0">
                <a:solidFill>
                  <a:srgbClr val="0000FF"/>
                </a:solidFill>
              </a:rPr>
              <a:t>conductances</a:t>
            </a:r>
            <a:r>
              <a:rPr lang="en-US" dirty="0" smtClean="0">
                <a:solidFill>
                  <a:srgbClr val="0000FF"/>
                </a:solidFill>
              </a:rPr>
              <a:t>, Lyman opacity effects, large </a:t>
            </a:r>
            <a:r>
              <a:rPr lang="en-US" dirty="0" err="1" smtClean="0">
                <a:solidFill>
                  <a:srgbClr val="0000FF"/>
                </a:solidFill>
              </a:rPr>
              <a:t>f</a:t>
            </a:r>
            <a:r>
              <a:rPr lang="en-US" baseline="-25000" dirty="0" err="1" smtClean="0">
                <a:solidFill>
                  <a:srgbClr val="0000FF"/>
                </a:solidFill>
              </a:rPr>
              <a:t>rad</a:t>
            </a:r>
            <a:r>
              <a:rPr lang="en-US" dirty="0" smtClean="0"/>
              <a:t> (e.g. XPR) </a:t>
            </a:r>
            <a:r>
              <a:rPr lang="en-US" dirty="0" err="1" smtClean="0"/>
              <a:t>etc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rgbClr val="FF0000"/>
                </a:solidFill>
              </a:rPr>
              <a:t>Add constraints: </a:t>
            </a:r>
            <a:r>
              <a:rPr lang="en-US" dirty="0" smtClean="0"/>
              <a:t>divertor shape, field geometry, engineering limits, cost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>
                <a:solidFill>
                  <a:srgbClr val="0000FF"/>
                </a:solidFill>
                <a:sym typeface="Wingdings" panose="05000000000000000000" pitchFamily="2" charset="2"/>
              </a:rPr>
              <a:t> towards an optimized DEMO divertor configuration ( WPDIV, WPTFV)</a:t>
            </a:r>
            <a:endParaRPr lang="en-US" b="1" dirty="0" smtClean="0">
              <a:solidFill>
                <a:srgbClr val="0000FF"/>
              </a:solidFill>
            </a:endParaRPr>
          </a:p>
        </p:txBody>
      </p:sp>
      <p:sp>
        <p:nvSpPr>
          <p:cNvPr id="1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868070" y="6606306"/>
            <a:ext cx="6151996" cy="312763"/>
          </a:xfrm>
        </p:spPr>
        <p:txBody>
          <a:bodyPr/>
          <a:lstStyle/>
          <a:p>
            <a:pPr algn="r"/>
            <a:r>
              <a:rPr lang="en-GB" dirty="0" smtClean="0"/>
              <a:t>S. Wiesen | </a:t>
            </a:r>
            <a:r>
              <a:rPr lang="en-US" dirty="0" smtClean="0"/>
              <a:t>FSD Science meeting, FTD-DCT session </a:t>
            </a:r>
            <a:r>
              <a:rPr lang="en-GB" dirty="0" smtClean="0"/>
              <a:t>| Sep. 10</a:t>
            </a:r>
            <a:r>
              <a:rPr lang="en-GB" baseline="30000" dirty="0" smtClean="0"/>
              <a:t>th</a:t>
            </a:r>
            <a:r>
              <a:rPr lang="en-GB" dirty="0" smtClean="0"/>
              <a:t> , 2021| Page </a:t>
            </a:r>
            <a:fld id="{6A6D9FA1-99C7-4910-8E32-B85D378B0060}" type="slidenum">
              <a:rPr lang="en-GB" smtClean="0"/>
              <a:pPr algn="r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9018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3241"/>
    </mc:Choice>
    <mc:Fallback xmlns="">
      <p:transition spd="slow" advTm="9324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2">
            <a:extLst>
              <a:ext uri="{FF2B5EF4-FFF2-40B4-BE49-F238E27FC236}">
                <a16:creationId xmlns:a16="http://schemas.microsoft.com/office/drawing/2014/main" id="{B1B33C2C-1E1C-4DA4-8081-9C167B034F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454" y="106180"/>
            <a:ext cx="10379422" cy="457200"/>
          </a:xfrm>
        </p:spPr>
        <p:txBody>
          <a:bodyPr/>
          <a:lstStyle/>
          <a:p>
            <a:endParaRPr lang="en-GB" sz="2400" dirty="0"/>
          </a:p>
        </p:txBody>
      </p:sp>
      <p:sp>
        <p:nvSpPr>
          <p:cNvPr id="26" name="Rectangle 24">
            <a:extLst>
              <a:ext uri="{FF2B5EF4-FFF2-40B4-BE49-F238E27FC236}">
                <a16:creationId xmlns:a16="http://schemas.microsoft.com/office/drawing/2014/main" id="{38B149E3-1AE9-4F28-A386-E2DF665720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Textfeld 7"/>
          <p:cNvSpPr txBox="1"/>
          <p:nvPr/>
        </p:nvSpPr>
        <p:spPr>
          <a:xfrm>
            <a:off x="971526" y="3335851"/>
            <a:ext cx="9865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Core-Edge coupling</a:t>
            </a:r>
            <a:endParaRPr lang="en-US" sz="2800" b="1" dirty="0" smtClean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868070" y="6606306"/>
            <a:ext cx="6151996" cy="312763"/>
          </a:xfrm>
        </p:spPr>
        <p:txBody>
          <a:bodyPr/>
          <a:lstStyle/>
          <a:p>
            <a:pPr algn="r"/>
            <a:r>
              <a:rPr lang="en-GB" dirty="0" smtClean="0"/>
              <a:t>S. Wiesen | </a:t>
            </a:r>
            <a:r>
              <a:rPr lang="en-US" dirty="0" smtClean="0"/>
              <a:t>TSVV-5 meeting </a:t>
            </a:r>
            <a:r>
              <a:rPr lang="en-GB" dirty="0" smtClean="0"/>
              <a:t>| Sep. 17</a:t>
            </a:r>
            <a:r>
              <a:rPr lang="en-GB" baseline="30000" dirty="0" smtClean="0"/>
              <a:t>th</a:t>
            </a:r>
            <a:r>
              <a:rPr lang="en-GB" dirty="0" smtClean="0"/>
              <a:t> , 2021| Page </a:t>
            </a:r>
            <a:fld id="{6A6D9FA1-99C7-4910-8E32-B85D378B0060}" type="slidenum">
              <a:rPr lang="en-GB" smtClean="0"/>
              <a:pPr algn="r"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66208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3241"/>
    </mc:Choice>
    <mc:Fallback xmlns="">
      <p:transition spd="slow" advTm="93241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2">
            <a:extLst>
              <a:ext uri="{FF2B5EF4-FFF2-40B4-BE49-F238E27FC236}">
                <a16:creationId xmlns:a16="http://schemas.microsoft.com/office/drawing/2014/main" id="{B1B33C2C-1E1C-4DA4-8081-9C167B034F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454" y="106180"/>
            <a:ext cx="10379422" cy="457200"/>
          </a:xfrm>
        </p:spPr>
        <p:txBody>
          <a:bodyPr/>
          <a:lstStyle/>
          <a:p>
            <a:r>
              <a:rPr lang="en-US" sz="2400" dirty="0" smtClean="0"/>
              <a:t>Previous DEMO </a:t>
            </a:r>
            <a:r>
              <a:rPr lang="de-DE" sz="2400" dirty="0" smtClean="0"/>
              <a:t>ASTRA/SOLPS4.3 </a:t>
            </a:r>
            <a:r>
              <a:rPr lang="de-DE" sz="2400" dirty="0" err="1"/>
              <a:t>coupling</a:t>
            </a:r>
            <a:endParaRPr lang="en-GB" sz="2400" dirty="0"/>
          </a:p>
        </p:txBody>
      </p:sp>
      <p:sp>
        <p:nvSpPr>
          <p:cNvPr id="26" name="Rectangle 24">
            <a:extLst>
              <a:ext uri="{FF2B5EF4-FFF2-40B4-BE49-F238E27FC236}">
                <a16:creationId xmlns:a16="http://schemas.microsoft.com/office/drawing/2014/main" id="{38B149E3-1AE9-4F28-A386-E2DF665720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454" y="989481"/>
            <a:ext cx="4481848" cy="4941651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5115518" y="1065074"/>
            <a:ext cx="6838487" cy="30680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Core &amp; </a:t>
            </a:r>
            <a:r>
              <a:rPr lang="de-DE" dirty="0" err="1" smtClean="0"/>
              <a:t>pedestal</a:t>
            </a:r>
            <a:r>
              <a:rPr lang="de-DE" dirty="0" smtClean="0"/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 smtClean="0"/>
              <a:t>ASTRA/ICPS </a:t>
            </a:r>
            <a:r>
              <a:rPr lang="de-DE" dirty="0" err="1" smtClean="0"/>
              <a:t>model</a:t>
            </a:r>
            <a:endParaRPr lang="de-DE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 smtClean="0"/>
              <a:t>MMM/Weiland </a:t>
            </a:r>
            <a:r>
              <a:rPr lang="de-DE" dirty="0" err="1" smtClean="0"/>
              <a:t>models</a:t>
            </a:r>
            <a:r>
              <a:rPr lang="de-DE" dirty="0" smtClean="0"/>
              <a:t>, </a:t>
            </a:r>
            <a:r>
              <a:rPr lang="de-DE" dirty="0" err="1" smtClean="0"/>
              <a:t>shear</a:t>
            </a:r>
            <a:r>
              <a:rPr lang="de-DE" dirty="0" smtClean="0"/>
              <a:t> </a:t>
            </a:r>
            <a:r>
              <a:rPr lang="de-DE" dirty="0" err="1" smtClean="0"/>
              <a:t>stabilised</a:t>
            </a:r>
            <a:r>
              <a:rPr lang="de-DE" dirty="0" smtClean="0"/>
              <a:t>; JET/AUG</a:t>
            </a:r>
            <a:endParaRPr lang="de-DE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dirty="0" smtClean="0"/>
          </a:p>
          <a:p>
            <a:r>
              <a:rPr lang="de-DE" dirty="0" smtClean="0"/>
              <a:t>Edge: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 smtClean="0"/>
              <a:t>SOLPS4.3 </a:t>
            </a:r>
            <a:r>
              <a:rPr lang="de-DE" dirty="0" err="1" smtClean="0"/>
              <a:t>setup</a:t>
            </a:r>
            <a:r>
              <a:rPr lang="de-DE" dirty="0" smtClean="0"/>
              <a:t> </a:t>
            </a:r>
            <a:r>
              <a:rPr lang="de-DE" dirty="0" err="1" smtClean="0"/>
              <a:t>as</a:t>
            </a:r>
            <a:r>
              <a:rPr lang="de-DE" dirty="0" smtClean="0"/>
              <a:t> in ITER – </a:t>
            </a:r>
            <a:r>
              <a:rPr lang="de-DE" dirty="0" smtClean="0">
                <a:solidFill>
                  <a:srgbClr val="FF0000"/>
                </a:solidFill>
              </a:rPr>
              <a:t>but </a:t>
            </a:r>
            <a:r>
              <a:rPr lang="de-DE" dirty="0" err="1" smtClean="0">
                <a:solidFill>
                  <a:srgbClr val="FF0000"/>
                </a:solidFill>
              </a:rPr>
              <a:t>no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direct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coupling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 err="1" smtClean="0"/>
              <a:t>Provide</a:t>
            </a:r>
            <a:r>
              <a:rPr lang="de-DE" dirty="0" smtClean="0"/>
              <a:t> ASTRA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n</a:t>
            </a:r>
            <a:r>
              <a:rPr lang="de-DE" baseline="-25000" dirty="0" err="1" smtClean="0"/>
              <a:t>i</a:t>
            </a:r>
            <a:r>
              <a:rPr lang="de-DE" dirty="0" smtClean="0"/>
              <a:t>/</a:t>
            </a:r>
            <a:r>
              <a:rPr lang="de-DE" dirty="0" err="1" smtClean="0"/>
              <a:t>T</a:t>
            </a:r>
            <a:r>
              <a:rPr lang="de-DE" baseline="-25000" dirty="0" err="1" smtClean="0"/>
              <a:t>i,e</a:t>
            </a:r>
            <a:r>
              <a:rPr lang="de-DE" dirty="0" smtClean="0"/>
              <a:t> DT/He </a:t>
            </a:r>
            <a:r>
              <a:rPr lang="de-DE" dirty="0" err="1" smtClean="0"/>
              <a:t>fluxes</a:t>
            </a:r>
            <a:r>
              <a:rPr lang="de-DE" dirty="0" smtClean="0"/>
              <a:t> at </a:t>
            </a:r>
            <a:r>
              <a:rPr lang="de-DE" dirty="0" err="1" smtClean="0"/>
              <a:t>spx</a:t>
            </a:r>
            <a:endParaRPr lang="de-DE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 err="1" smtClean="0"/>
              <a:t>Derived</a:t>
            </a:r>
            <a:r>
              <a:rPr lang="de-DE" dirty="0" smtClean="0"/>
              <a:t> </a:t>
            </a:r>
            <a:r>
              <a:rPr lang="de-DE" dirty="0" err="1" smtClean="0"/>
              <a:t>scalings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point-of-detachment</a:t>
            </a:r>
            <a:r>
              <a:rPr lang="de-DE" dirty="0" smtClean="0"/>
              <a:t>, i.e.: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5518" y="4617906"/>
            <a:ext cx="4721395" cy="463685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3504" y="5566404"/>
            <a:ext cx="5391096" cy="573283"/>
          </a:xfrm>
          <a:prstGeom prst="rect">
            <a:avLst/>
          </a:prstGeom>
        </p:spPr>
      </p:pic>
      <p:sp>
        <p:nvSpPr>
          <p:cNvPr id="10" name="Textfeld 9"/>
          <p:cNvSpPr txBox="1"/>
          <p:nvPr/>
        </p:nvSpPr>
        <p:spPr>
          <a:xfrm>
            <a:off x="323454" y="6066478"/>
            <a:ext cx="71287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smtClean="0"/>
              <a:t>H.D. </a:t>
            </a:r>
            <a:r>
              <a:rPr lang="de-DE" sz="1600" b="1" dirty="0" err="1" smtClean="0"/>
              <a:t>Pacher</a:t>
            </a:r>
            <a:r>
              <a:rPr lang="de-DE" sz="1600" b="1" dirty="0" smtClean="0"/>
              <a:t>, G.W. </a:t>
            </a:r>
            <a:r>
              <a:rPr lang="de-DE" sz="1600" b="1" dirty="0" err="1" smtClean="0"/>
              <a:t>Pacher</a:t>
            </a:r>
            <a:r>
              <a:rPr lang="de-DE" sz="1600" b="1" dirty="0" smtClean="0"/>
              <a:t>, A.S. </a:t>
            </a:r>
            <a:r>
              <a:rPr lang="de-DE" sz="1600" b="1" dirty="0" err="1" smtClean="0"/>
              <a:t>Kukushkin</a:t>
            </a:r>
            <a:r>
              <a:rPr lang="de-DE" sz="1600" b="1" dirty="0" smtClean="0"/>
              <a:t>, G. </a:t>
            </a:r>
            <a:r>
              <a:rPr lang="de-DE" sz="1600" b="1" dirty="0" err="1" smtClean="0"/>
              <a:t>Janeschitz</a:t>
            </a:r>
            <a:r>
              <a:rPr lang="de-DE" sz="1600" b="1" dirty="0" smtClean="0"/>
              <a:t/>
            </a:r>
            <a:br>
              <a:rPr lang="de-DE" sz="1600" b="1" dirty="0" smtClean="0"/>
            </a:br>
            <a:r>
              <a:rPr lang="de-DE" sz="1600" b="1" dirty="0" smtClean="0"/>
              <a:t>DEMO </a:t>
            </a:r>
            <a:r>
              <a:rPr lang="de-DE" sz="1600" b="1" dirty="0" err="1" smtClean="0"/>
              <a:t>conceptual</a:t>
            </a:r>
            <a:r>
              <a:rPr lang="de-DE" sz="1600" b="1" dirty="0" smtClean="0"/>
              <a:t> </a:t>
            </a:r>
            <a:r>
              <a:rPr lang="de-DE" sz="1600" b="1" dirty="0" err="1" smtClean="0"/>
              <a:t>study</a:t>
            </a:r>
            <a:r>
              <a:rPr lang="de-DE" sz="1600" b="1" dirty="0" smtClean="0"/>
              <a:t> EFDA TW6-TRP-002</a:t>
            </a:r>
            <a:endParaRPr lang="de-DE" sz="16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feld 5"/>
              <p:cNvSpPr txBox="1"/>
              <p:nvPr/>
            </p:nvSpPr>
            <p:spPr>
              <a:xfrm>
                <a:off x="10297541" y="4624086"/>
                <a:ext cx="1689437" cy="499817"/>
              </a:xfrm>
              <a:prstGeom prst="rect">
                <a:avLst/>
              </a:prstGeom>
              <a:noFill/>
              <a:ln w="3175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de-DE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𝐷𝑇</m:t>
                          </m:r>
                        </m:sub>
                        <m:sup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𝑠𝑒𝑝</m:t>
                          </m:r>
                        </m:sup>
                      </m:sSubSup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~</m:t>
                      </m:r>
                      <m:sSup>
                        <m:sSup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p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0.43</m:t>
                          </m:r>
                        </m:sup>
                      </m:sSup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6" name="Textfeld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97541" y="4624086"/>
                <a:ext cx="1689437" cy="49981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317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868070" y="6606306"/>
            <a:ext cx="6151996" cy="312763"/>
          </a:xfrm>
        </p:spPr>
        <p:txBody>
          <a:bodyPr/>
          <a:lstStyle/>
          <a:p>
            <a:pPr algn="r"/>
            <a:r>
              <a:rPr lang="en-GB" dirty="0" smtClean="0"/>
              <a:t>S. Wiesen | </a:t>
            </a:r>
            <a:r>
              <a:rPr lang="en-US" dirty="0" smtClean="0"/>
              <a:t>TSVV-5 meeting </a:t>
            </a:r>
            <a:r>
              <a:rPr lang="en-GB" dirty="0" smtClean="0"/>
              <a:t>| Sep. 17</a:t>
            </a:r>
            <a:r>
              <a:rPr lang="en-GB" baseline="30000" dirty="0" smtClean="0"/>
              <a:t>th</a:t>
            </a:r>
            <a:r>
              <a:rPr lang="en-GB" dirty="0" smtClean="0"/>
              <a:t> , 2021| Page </a:t>
            </a:r>
            <a:fld id="{6A6D9FA1-99C7-4910-8E32-B85D378B0060}" type="slidenum">
              <a:rPr lang="en-GB" smtClean="0"/>
              <a:pPr algn="r"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52067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3241"/>
    </mc:Choice>
    <mc:Fallback xmlns="">
      <p:transition spd="slow" advTm="93241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2">
            <a:extLst>
              <a:ext uri="{FF2B5EF4-FFF2-40B4-BE49-F238E27FC236}">
                <a16:creationId xmlns:a16="http://schemas.microsoft.com/office/drawing/2014/main" id="{B1B33C2C-1E1C-4DA4-8081-9C167B034F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454" y="106180"/>
            <a:ext cx="10379422" cy="457200"/>
          </a:xfrm>
        </p:spPr>
        <p:txBody>
          <a:bodyPr/>
          <a:lstStyle/>
          <a:p>
            <a:r>
              <a:rPr lang="en-US" sz="2400" dirty="0" smtClean="0"/>
              <a:t>Numerical assessment of integrated DEMO </a:t>
            </a:r>
            <a:r>
              <a:rPr lang="en-US" sz="2400" dirty="0" smtClean="0">
                <a:solidFill>
                  <a:srgbClr val="FF0000"/>
                </a:solidFill>
              </a:rPr>
              <a:t>operational space</a:t>
            </a:r>
            <a:endParaRPr lang="en-GB" sz="2400" dirty="0">
              <a:solidFill>
                <a:srgbClr val="FF0000"/>
              </a:solidFill>
            </a:endParaRPr>
          </a:p>
        </p:txBody>
      </p:sp>
      <p:sp>
        <p:nvSpPr>
          <p:cNvPr id="26" name="Rectangle 24">
            <a:extLst>
              <a:ext uri="{FF2B5EF4-FFF2-40B4-BE49-F238E27FC236}">
                <a16:creationId xmlns:a16="http://schemas.microsoft.com/office/drawing/2014/main" id="{38B149E3-1AE9-4F28-A386-E2DF665720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Textfeld 3"/>
          <p:cNvSpPr txBox="1"/>
          <p:nvPr/>
        </p:nvSpPr>
        <p:spPr>
          <a:xfrm>
            <a:off x="323454" y="6066478"/>
            <a:ext cx="71287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/>
              <a:t>H.D. </a:t>
            </a:r>
            <a:r>
              <a:rPr lang="de-DE" sz="1600" dirty="0" err="1" smtClean="0"/>
              <a:t>Pacher</a:t>
            </a:r>
            <a:r>
              <a:rPr lang="de-DE" sz="1600" dirty="0" smtClean="0"/>
              <a:t>, G.W. </a:t>
            </a:r>
            <a:r>
              <a:rPr lang="de-DE" sz="1600" dirty="0" err="1" smtClean="0"/>
              <a:t>Pacher</a:t>
            </a:r>
            <a:r>
              <a:rPr lang="de-DE" sz="1600" dirty="0" smtClean="0"/>
              <a:t>, A.S. </a:t>
            </a:r>
            <a:r>
              <a:rPr lang="de-DE" sz="1600" dirty="0" err="1" smtClean="0"/>
              <a:t>Kukushkin</a:t>
            </a:r>
            <a:r>
              <a:rPr lang="de-DE" sz="1600" dirty="0" smtClean="0"/>
              <a:t>, G. </a:t>
            </a:r>
            <a:r>
              <a:rPr lang="de-DE" sz="1600" dirty="0" err="1" smtClean="0"/>
              <a:t>Janeschitz</a:t>
            </a:r>
            <a:r>
              <a:rPr lang="de-DE" sz="1600" dirty="0" smtClean="0"/>
              <a:t/>
            </a:r>
            <a:br>
              <a:rPr lang="de-DE" sz="1600" dirty="0" smtClean="0"/>
            </a:br>
            <a:r>
              <a:rPr lang="de-DE" sz="1600" dirty="0" smtClean="0"/>
              <a:t>DEMO </a:t>
            </a:r>
            <a:r>
              <a:rPr lang="de-DE" sz="1600" dirty="0" err="1" smtClean="0"/>
              <a:t>conceptual</a:t>
            </a:r>
            <a:r>
              <a:rPr lang="de-DE" sz="1600" dirty="0" smtClean="0"/>
              <a:t> </a:t>
            </a:r>
            <a:r>
              <a:rPr lang="de-DE" sz="1600" dirty="0" err="1" smtClean="0"/>
              <a:t>study</a:t>
            </a:r>
            <a:r>
              <a:rPr lang="de-DE" sz="1600" dirty="0" smtClean="0"/>
              <a:t> EFDA TW6-TRP-002</a:t>
            </a:r>
            <a:endParaRPr lang="de-DE" sz="1600" dirty="0"/>
          </a:p>
        </p:txBody>
      </p:sp>
      <p:grpSp>
        <p:nvGrpSpPr>
          <p:cNvPr id="6" name="Gruppieren 5"/>
          <p:cNvGrpSpPr>
            <a:grpSpLocks noChangeAspect="1"/>
          </p:cNvGrpSpPr>
          <p:nvPr/>
        </p:nvGrpSpPr>
        <p:grpSpPr>
          <a:xfrm>
            <a:off x="883346" y="1518528"/>
            <a:ext cx="4680520" cy="4619728"/>
            <a:chOff x="899518" y="939740"/>
            <a:chExt cx="4680520" cy="4619728"/>
          </a:xfrm>
        </p:grpSpPr>
        <p:pic>
          <p:nvPicPr>
            <p:cNvPr id="2" name="Grafik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99518" y="1086546"/>
              <a:ext cx="4680520" cy="4456766"/>
            </a:xfrm>
            <a:prstGeom prst="rect">
              <a:avLst/>
            </a:prstGeom>
          </p:spPr>
        </p:pic>
        <p:sp>
          <p:nvSpPr>
            <p:cNvPr id="5" name="Rechteck 4"/>
            <p:cNvSpPr/>
            <p:nvPr/>
          </p:nvSpPr>
          <p:spPr>
            <a:xfrm>
              <a:off x="899518" y="939740"/>
              <a:ext cx="504056" cy="5398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" name="Rechteck 8"/>
            <p:cNvSpPr/>
            <p:nvPr/>
          </p:nvSpPr>
          <p:spPr>
            <a:xfrm>
              <a:off x="4787950" y="5019640"/>
              <a:ext cx="504056" cy="5398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11" name="Rechteck 10"/>
          <p:cNvSpPr/>
          <p:nvPr/>
        </p:nvSpPr>
        <p:spPr>
          <a:xfrm>
            <a:off x="6516142" y="1070390"/>
            <a:ext cx="504056" cy="5398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/>
          <p:cNvSpPr/>
          <p:nvPr/>
        </p:nvSpPr>
        <p:spPr>
          <a:xfrm>
            <a:off x="10116542" y="4943613"/>
            <a:ext cx="504056" cy="5398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7" name="Gruppieren 6"/>
          <p:cNvGrpSpPr>
            <a:grpSpLocks noChangeAspect="1"/>
          </p:cNvGrpSpPr>
          <p:nvPr/>
        </p:nvGrpSpPr>
        <p:grpSpPr>
          <a:xfrm>
            <a:off x="6419123" y="1592110"/>
            <a:ext cx="4561515" cy="4631031"/>
            <a:chOff x="6516142" y="1103208"/>
            <a:chExt cx="4346807" cy="4413051"/>
          </a:xfrm>
        </p:grpSpPr>
        <p:pic>
          <p:nvPicPr>
            <p:cNvPr id="3" name="Grafik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516142" y="1162502"/>
              <a:ext cx="4346807" cy="4210550"/>
            </a:xfrm>
            <a:prstGeom prst="rect">
              <a:avLst/>
            </a:prstGeom>
          </p:spPr>
        </p:pic>
        <p:sp>
          <p:nvSpPr>
            <p:cNvPr id="13" name="Rechteck 12"/>
            <p:cNvSpPr/>
            <p:nvPr/>
          </p:nvSpPr>
          <p:spPr>
            <a:xfrm>
              <a:off x="6537375" y="1103208"/>
              <a:ext cx="504056" cy="5398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" name="Rechteck 13"/>
            <p:cNvSpPr/>
            <p:nvPr/>
          </p:nvSpPr>
          <p:spPr>
            <a:xfrm>
              <a:off x="10137775" y="4976431"/>
              <a:ext cx="504056" cy="5398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8" name="Rechteck 7"/>
          <p:cNvSpPr/>
          <p:nvPr/>
        </p:nvSpPr>
        <p:spPr>
          <a:xfrm>
            <a:off x="848743" y="1036524"/>
            <a:ext cx="9937104" cy="464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/>
              <a:t>DEMO </a:t>
            </a:r>
            <a:r>
              <a:rPr lang="de-DE" dirty="0" err="1"/>
              <a:t>operating</a:t>
            </a:r>
            <a:r>
              <a:rPr lang="de-DE" dirty="0"/>
              <a:t> </a:t>
            </a:r>
            <a:r>
              <a:rPr lang="de-DE" dirty="0" err="1" smtClean="0"/>
              <a:t>window</a:t>
            </a:r>
            <a:r>
              <a:rPr lang="de-DE" dirty="0" smtClean="0"/>
              <a:t>, </a:t>
            </a:r>
            <a:r>
              <a:rPr lang="de-DE" dirty="0"/>
              <a:t>I=21 MA, </a:t>
            </a:r>
            <a:r>
              <a:rPr lang="de-DE" dirty="0" smtClean="0"/>
              <a:t>Ne </a:t>
            </a:r>
            <a:r>
              <a:rPr lang="de-DE" dirty="0" err="1" smtClean="0"/>
              <a:t>seeding</a:t>
            </a:r>
            <a:r>
              <a:rPr lang="de-DE" dirty="0" smtClean="0"/>
              <a:t> </a:t>
            </a:r>
            <a:r>
              <a:rPr lang="de-DE" dirty="0" err="1"/>
              <a:t>feedback</a:t>
            </a:r>
            <a:endParaRPr lang="de-DE" dirty="0"/>
          </a:p>
        </p:txBody>
      </p:sp>
      <p:sp>
        <p:nvSpPr>
          <p:cNvPr id="18" name="Textfeld 17"/>
          <p:cNvSpPr txBox="1"/>
          <p:nvPr/>
        </p:nvSpPr>
        <p:spPr>
          <a:xfrm>
            <a:off x="1134371" y="845666"/>
            <a:ext cx="9593236" cy="567174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Review of reduced integrated models</a:t>
            </a:r>
            <a:r>
              <a:rPr lang="en-US" dirty="0">
                <a:solidFill>
                  <a:srgbClr val="FF0000"/>
                </a:solidFill>
              </a:rPr>
              <a:t>: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e.g. T</a:t>
            </a:r>
            <a:r>
              <a:rPr lang="en-US" dirty="0"/>
              <a:t>.</a:t>
            </a:r>
            <a:r>
              <a:rPr lang="en-US" dirty="0" smtClean="0"/>
              <a:t> Luda et al: coupling of ASTRA/MISHKA w/ </a:t>
            </a:r>
            <a:r>
              <a:rPr lang="en-US" dirty="0" err="1" smtClean="0"/>
              <a:t>Kallenbach</a:t>
            </a:r>
            <a:r>
              <a:rPr lang="en-US" dirty="0" smtClean="0"/>
              <a:t> multi-point model of SOL</a:t>
            </a:r>
            <a:br>
              <a:rPr lang="en-US" dirty="0" smtClean="0"/>
            </a:br>
            <a:r>
              <a:rPr lang="en-US" dirty="0" smtClean="0">
                <a:sym typeface="Wingdings" panose="05000000000000000000" pitchFamily="2" charset="2"/>
              </a:rPr>
              <a:t></a:t>
            </a:r>
            <a:r>
              <a:rPr lang="en-US" dirty="0" smtClean="0"/>
              <a:t> calibration of reduced SOL model (based on SOLPS-ITER, w/ or w/o neutral kinetics – </a:t>
            </a:r>
            <a:r>
              <a:rPr lang="en-US" dirty="0" smtClean="0">
                <a:solidFill>
                  <a:srgbClr val="0000FF"/>
                </a:solidFill>
              </a:rPr>
              <a:t>fast models </a:t>
            </a:r>
            <a:r>
              <a:rPr lang="en-US" dirty="0" err="1" smtClean="0">
                <a:solidFill>
                  <a:srgbClr val="0000FF"/>
                </a:solidFill>
              </a:rPr>
              <a:t>reqd</a:t>
            </a:r>
            <a:r>
              <a:rPr lang="en-US" dirty="0" smtClean="0"/>
              <a:t>), collaboration with WPTE RT02/RT13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Review </a:t>
            </a:r>
            <a:r>
              <a:rPr lang="en-US" dirty="0">
                <a:solidFill>
                  <a:srgbClr val="FF0000"/>
                </a:solidFill>
              </a:rPr>
              <a:t>ASTRA/SOLPS-ITER coupling</a:t>
            </a:r>
            <a:r>
              <a:rPr lang="en-US" dirty="0"/>
              <a:t>: functionality and code-implementation </a:t>
            </a:r>
            <a:r>
              <a:rPr lang="en-US" dirty="0" smtClean="0"/>
              <a:t>setup of revised EU-DEMO reference scenario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dirty="0" smtClean="0"/>
              <a:t>Also: Coupled JETTO-SANCO/SOLPS-ITER simulations: </a:t>
            </a:r>
            <a:r>
              <a:rPr lang="en-US" dirty="0" smtClean="0">
                <a:solidFill>
                  <a:srgbClr val="FF0000"/>
                </a:solidFill>
              </a:rPr>
              <a:t>IMAS coupling of core code to SOLPS-ITER foreseen (collaboration w/ IO)</a:t>
            </a:r>
          </a:p>
          <a:p>
            <a:pPr lvl="0"/>
            <a:endParaRPr lang="en-US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i="1" dirty="0" smtClean="0">
                <a:solidFill>
                  <a:srgbClr val="FF0000"/>
                </a:solidFill>
              </a:rPr>
              <a:t>Interface requirements for improved scenario integration</a:t>
            </a:r>
            <a:r>
              <a:rPr lang="en-US" i="1" dirty="0" smtClean="0"/>
              <a:t>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Assess </a:t>
            </a:r>
            <a:r>
              <a:rPr lang="en-US" dirty="0"/>
              <a:t>overlapping computational region between SOLPS-ITER (2D) and ASTRA (1D); identification of an improved scheme to </a:t>
            </a:r>
            <a:r>
              <a:rPr lang="en-US" dirty="0" smtClean="0"/>
              <a:t>couple: </a:t>
            </a:r>
            <a:r>
              <a:rPr lang="en-US" dirty="0"/>
              <a:t>improved pedestal </a:t>
            </a:r>
            <a:r>
              <a:rPr lang="en-US" dirty="0" smtClean="0"/>
              <a:t>model (i.e. including core radiation), H&amp;CD models </a:t>
            </a:r>
            <a:r>
              <a:rPr lang="en-US" dirty="0" err="1" smtClean="0"/>
              <a:t>etc</a:t>
            </a:r>
            <a:endParaRPr lang="de-DE" dirty="0"/>
          </a:p>
        </p:txBody>
      </p:sp>
      <p:sp>
        <p:nvSpPr>
          <p:cNvPr id="2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868070" y="6606306"/>
            <a:ext cx="6151996" cy="312763"/>
          </a:xfrm>
        </p:spPr>
        <p:txBody>
          <a:bodyPr/>
          <a:lstStyle/>
          <a:p>
            <a:pPr algn="r"/>
            <a:r>
              <a:rPr lang="en-GB" dirty="0" smtClean="0"/>
              <a:t>S. Wiesen | </a:t>
            </a:r>
            <a:r>
              <a:rPr lang="en-US" dirty="0" smtClean="0"/>
              <a:t>TSVV-5 meeting </a:t>
            </a:r>
            <a:r>
              <a:rPr lang="en-GB" dirty="0" smtClean="0"/>
              <a:t>| Sep. 17</a:t>
            </a:r>
            <a:r>
              <a:rPr lang="en-GB" baseline="30000" dirty="0" smtClean="0"/>
              <a:t>th</a:t>
            </a:r>
            <a:r>
              <a:rPr lang="en-GB" dirty="0" smtClean="0"/>
              <a:t> , 2021| Page </a:t>
            </a:r>
            <a:fld id="{6A6D9FA1-99C7-4910-8E32-B85D378B0060}" type="slidenum">
              <a:rPr lang="en-GB" smtClean="0"/>
              <a:pPr algn="r"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16528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3241"/>
    </mc:Choice>
    <mc:Fallback xmlns="">
      <p:transition spd="slow" advTm="9324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2">
            <a:extLst>
              <a:ext uri="{FF2B5EF4-FFF2-40B4-BE49-F238E27FC236}">
                <a16:creationId xmlns:a16="http://schemas.microsoft.com/office/drawing/2014/main" id="{B1B33C2C-1E1C-4DA4-8081-9C167B034F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454" y="106180"/>
            <a:ext cx="10379422" cy="457200"/>
          </a:xfrm>
        </p:spPr>
        <p:txBody>
          <a:bodyPr/>
          <a:lstStyle/>
          <a:p>
            <a:endParaRPr lang="en-GB" sz="2400" dirty="0"/>
          </a:p>
        </p:txBody>
      </p:sp>
      <p:sp>
        <p:nvSpPr>
          <p:cNvPr id="26" name="Rectangle 24">
            <a:extLst>
              <a:ext uri="{FF2B5EF4-FFF2-40B4-BE49-F238E27FC236}">
                <a16:creationId xmlns:a16="http://schemas.microsoft.com/office/drawing/2014/main" id="{38B149E3-1AE9-4F28-A386-E2DF665720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Textfeld 6"/>
          <p:cNvSpPr txBox="1"/>
          <p:nvPr/>
        </p:nvSpPr>
        <p:spPr>
          <a:xfrm>
            <a:off x="971526" y="3335851"/>
            <a:ext cx="9865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Transients – Divertor re-attachment</a:t>
            </a:r>
            <a:endParaRPr lang="en-US" sz="2800" b="1" dirty="0" smtClean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868070" y="6606306"/>
            <a:ext cx="6151996" cy="312763"/>
          </a:xfrm>
        </p:spPr>
        <p:txBody>
          <a:bodyPr/>
          <a:lstStyle/>
          <a:p>
            <a:pPr algn="r"/>
            <a:r>
              <a:rPr lang="en-GB" dirty="0" smtClean="0"/>
              <a:t>S. Wiesen | </a:t>
            </a:r>
            <a:r>
              <a:rPr lang="en-US" dirty="0" smtClean="0"/>
              <a:t>TSVV-5 meeting </a:t>
            </a:r>
            <a:r>
              <a:rPr lang="en-GB" dirty="0" smtClean="0"/>
              <a:t>| Sep. 17</a:t>
            </a:r>
            <a:r>
              <a:rPr lang="en-GB" baseline="30000" dirty="0" smtClean="0"/>
              <a:t>th</a:t>
            </a:r>
            <a:r>
              <a:rPr lang="en-GB" dirty="0" smtClean="0"/>
              <a:t> , 2021| Page </a:t>
            </a:r>
            <a:fld id="{6A6D9FA1-99C7-4910-8E32-B85D378B0060}" type="slidenum">
              <a:rPr lang="en-GB" smtClean="0"/>
              <a:pPr algn="r"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33957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3241"/>
    </mc:Choice>
    <mc:Fallback xmlns="">
      <p:transition spd="slow" advTm="93241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2">
            <a:extLst>
              <a:ext uri="{FF2B5EF4-FFF2-40B4-BE49-F238E27FC236}">
                <a16:creationId xmlns:a16="http://schemas.microsoft.com/office/drawing/2014/main" id="{B1B33C2C-1E1C-4DA4-8081-9C167B034F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454" y="106180"/>
            <a:ext cx="10379422" cy="457200"/>
          </a:xfrm>
        </p:spPr>
        <p:txBody>
          <a:bodyPr/>
          <a:lstStyle/>
          <a:p>
            <a:pPr algn="just"/>
            <a:r>
              <a:rPr lang="en-US" sz="2400" dirty="0"/>
              <a:t>What </a:t>
            </a:r>
            <a:r>
              <a:rPr lang="en-US" sz="2400" dirty="0" smtClean="0"/>
              <a:t>else can </a:t>
            </a:r>
            <a:r>
              <a:rPr lang="en-US" sz="2400" dirty="0"/>
              <a:t>cause a loss of detachment?</a:t>
            </a:r>
          </a:p>
        </p:txBody>
      </p:sp>
      <p:sp>
        <p:nvSpPr>
          <p:cNvPr id="26" name="Rectangle 24">
            <a:extLst>
              <a:ext uri="{FF2B5EF4-FFF2-40B4-BE49-F238E27FC236}">
                <a16:creationId xmlns:a16="http://schemas.microsoft.com/office/drawing/2014/main" id="{38B149E3-1AE9-4F28-A386-E2DF665720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TextBox 20"/>
          <p:cNvSpPr txBox="1"/>
          <p:nvPr/>
        </p:nvSpPr>
        <p:spPr>
          <a:xfrm>
            <a:off x="107504" y="692696"/>
            <a:ext cx="5112494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i="1" dirty="0" smtClean="0"/>
              <a:t>Well, many things…</a:t>
            </a:r>
            <a:endParaRPr lang="en-US" sz="2000" i="1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dirty="0" smtClean="0"/>
              <a:t>Fluctuations in the </a:t>
            </a:r>
            <a:r>
              <a:rPr lang="en-US" sz="2000" dirty="0" err="1" smtClean="0"/>
              <a:t>separatrix</a:t>
            </a:r>
            <a:r>
              <a:rPr lang="en-US" sz="2000" dirty="0" smtClean="0"/>
              <a:t> density.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dirty="0" smtClean="0"/>
              <a:t>Fluctuations in the </a:t>
            </a:r>
            <a:r>
              <a:rPr lang="en-US" sz="2000" dirty="0" err="1" smtClean="0"/>
              <a:t>separatrix</a:t>
            </a:r>
            <a:r>
              <a:rPr lang="en-US" sz="2000" dirty="0" smtClean="0"/>
              <a:t> power (e.g. pellet induced transient  </a:t>
            </a:r>
            <a:r>
              <a:rPr lang="en-US" sz="2000" dirty="0" smtClean="0">
                <a:latin typeface="Symbol" panose="05050102010706020507" pitchFamily="18" charset="2"/>
              </a:rPr>
              <a:t>a</a:t>
            </a:r>
            <a:r>
              <a:rPr lang="en-US" sz="2000" dirty="0" smtClean="0"/>
              <a:t>-particle heating</a:t>
            </a:r>
            <a:r>
              <a:rPr lang="en-US" sz="2000" i="1" dirty="0" smtClean="0"/>
              <a:t>)</a:t>
            </a:r>
            <a:endParaRPr lang="en-US" sz="20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dirty="0" smtClean="0"/>
              <a:t>Combinations thereof.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dirty="0" smtClean="0"/>
              <a:t>Technical failure (e.g. impurity puff valve).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dirty="0" smtClean="0"/>
              <a:t>Control failure.</a:t>
            </a:r>
            <a:endParaRPr lang="en-US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i="1" dirty="0" smtClean="0"/>
              <a:t>…others…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3200" dirty="0"/>
          </a:p>
        </p:txBody>
      </p:sp>
      <p:sp>
        <p:nvSpPr>
          <p:cNvPr id="15" name="TextBox 15"/>
          <p:cNvSpPr txBox="1"/>
          <p:nvPr/>
        </p:nvSpPr>
        <p:spPr>
          <a:xfrm>
            <a:off x="9682447" y="6338323"/>
            <a:ext cx="16422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[Wiesen, NF 2017]</a:t>
            </a:r>
            <a:endParaRPr lang="en-GB" sz="1400" i="1" dirty="0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254" y="3361980"/>
            <a:ext cx="5582254" cy="3351484"/>
          </a:xfrm>
          <a:prstGeom prst="rect">
            <a:avLst/>
          </a:prstGeom>
        </p:spPr>
      </p:pic>
      <p:grpSp>
        <p:nvGrpSpPr>
          <p:cNvPr id="16" name="Gruppieren 15"/>
          <p:cNvGrpSpPr/>
          <p:nvPr/>
        </p:nvGrpSpPr>
        <p:grpSpPr>
          <a:xfrm>
            <a:off x="5834865" y="986269"/>
            <a:ext cx="6231542" cy="2487388"/>
            <a:chOff x="119336" y="1177194"/>
            <a:chExt cx="6231542" cy="2487388"/>
          </a:xfrm>
        </p:grpSpPr>
        <p:pic>
          <p:nvPicPr>
            <p:cNvPr id="17" name="Grafik 16"/>
            <p:cNvPicPr>
              <a:picLocks noChangeAspect="1"/>
            </p:cNvPicPr>
            <p:nvPr/>
          </p:nvPicPr>
          <p:blipFill rotWithShape="1">
            <a:blip r:embed="rId3"/>
            <a:srcRect t="46104"/>
            <a:stretch/>
          </p:blipFill>
          <p:spPr>
            <a:xfrm>
              <a:off x="119336" y="1177194"/>
              <a:ext cx="6231542" cy="2487388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feld 17"/>
                <p:cNvSpPr txBox="1"/>
                <p:nvPr/>
              </p:nvSpPr>
              <p:spPr>
                <a:xfrm>
                  <a:off x="1885720" y="1477873"/>
                  <a:ext cx="1097095" cy="233910"/>
                </a:xfrm>
                <a:prstGeom prst="rect">
                  <a:avLst/>
                </a:prstGeom>
                <a:solidFill>
                  <a:srgbClr val="92D050"/>
                </a:solidFill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l">
                    <a:lnSpc>
                      <a:spcPct val="95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𝑟𝑎𝑑</m:t>
                            </m:r>
                          </m:sub>
                        </m:s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=40%</m:t>
                        </m:r>
                      </m:oMath>
                    </m:oMathPara>
                  </a14:m>
                  <a:endParaRPr lang="en-US" sz="1600" dirty="0" err="1" smtClean="0"/>
                </a:p>
              </p:txBody>
            </p:sp>
          </mc:Choice>
          <mc:Fallback xmlns="">
            <p:sp>
              <p:nvSpPr>
                <p:cNvPr id="8" name="Textfeld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85720" y="1477873"/>
                  <a:ext cx="1097095" cy="233910"/>
                </a:xfrm>
                <a:prstGeom prst="rect">
                  <a:avLst/>
                </a:prstGeom>
                <a:blipFill>
                  <a:blip r:embed="rId4"/>
                  <a:stretch>
                    <a:fillRect l="-5556" t="-2632" r="-2778" b="-3947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9" name="Gruppieren 18"/>
          <p:cNvGrpSpPr/>
          <p:nvPr/>
        </p:nvGrpSpPr>
        <p:grpSpPr>
          <a:xfrm>
            <a:off x="5834865" y="3774336"/>
            <a:ext cx="6231542" cy="2120485"/>
            <a:chOff x="119336" y="3962712"/>
            <a:chExt cx="6231542" cy="2120485"/>
          </a:xfrm>
        </p:grpSpPr>
        <p:pic>
          <p:nvPicPr>
            <p:cNvPr id="20" name="Grafik 19"/>
            <p:cNvPicPr>
              <a:picLocks noChangeAspect="1"/>
            </p:cNvPicPr>
            <p:nvPr/>
          </p:nvPicPr>
          <p:blipFill rotWithShape="1">
            <a:blip r:embed="rId3"/>
            <a:srcRect b="54054"/>
            <a:stretch/>
          </p:blipFill>
          <p:spPr>
            <a:xfrm>
              <a:off x="119336" y="3962712"/>
              <a:ext cx="6231542" cy="2120485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feld 20"/>
                <p:cNvSpPr txBox="1"/>
                <p:nvPr/>
              </p:nvSpPr>
              <p:spPr>
                <a:xfrm>
                  <a:off x="1885720" y="4212000"/>
                  <a:ext cx="1097095" cy="233910"/>
                </a:xfrm>
                <a:prstGeom prst="rect">
                  <a:avLst/>
                </a:prstGeom>
                <a:solidFill>
                  <a:srgbClr val="92D050"/>
                </a:solidFill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l">
                    <a:lnSpc>
                      <a:spcPct val="95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𝑟𝑎𝑑</m:t>
                            </m:r>
                          </m:sub>
                        </m:s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=60%</m:t>
                        </m:r>
                      </m:oMath>
                    </m:oMathPara>
                  </a14:m>
                  <a:endParaRPr lang="en-US" sz="1600" dirty="0" err="1" smtClean="0"/>
                </a:p>
              </p:txBody>
            </p:sp>
          </mc:Choice>
          <mc:Fallback xmlns="">
            <p:sp>
              <p:nvSpPr>
                <p:cNvPr id="14" name="Textfeld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85720" y="4212000"/>
                  <a:ext cx="1097095" cy="233910"/>
                </a:xfrm>
                <a:prstGeom prst="rect">
                  <a:avLst/>
                </a:prstGeom>
                <a:blipFill>
                  <a:blip r:embed="rId5"/>
                  <a:stretch>
                    <a:fillRect l="-5556" t="-2632" r="-2778" b="-3947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2" name="Gruppieren 21"/>
          <p:cNvGrpSpPr/>
          <p:nvPr/>
        </p:nvGrpSpPr>
        <p:grpSpPr>
          <a:xfrm>
            <a:off x="7213116" y="5301208"/>
            <a:ext cx="2632452" cy="1412256"/>
            <a:chOff x="6792555" y="5201696"/>
            <a:chExt cx="2632452" cy="1412256"/>
          </a:xfrm>
        </p:grpSpPr>
        <p:sp>
          <p:nvSpPr>
            <p:cNvPr id="23" name="Textfeld 22"/>
            <p:cNvSpPr txBox="1"/>
            <p:nvPr/>
          </p:nvSpPr>
          <p:spPr>
            <a:xfrm>
              <a:off x="6792555" y="5819888"/>
              <a:ext cx="2632452" cy="7940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lnSpc>
                  <a:spcPct val="95000"/>
                </a:lnSpc>
              </a:pPr>
              <a:r>
                <a:rPr lang="en-US" sz="2400" dirty="0" smtClean="0"/>
                <a:t>Impurity radiation </a:t>
              </a:r>
              <a:br>
                <a:rPr lang="en-US" sz="2400" dirty="0" smtClean="0"/>
              </a:br>
              <a:r>
                <a:rPr lang="en-US" sz="2400" dirty="0" smtClean="0"/>
                <a:t>control required</a:t>
              </a:r>
            </a:p>
          </p:txBody>
        </p:sp>
        <p:cxnSp>
          <p:nvCxnSpPr>
            <p:cNvPr id="24" name="Gerade Verbindung mit Pfeil 23"/>
            <p:cNvCxnSpPr/>
            <p:nvPr/>
          </p:nvCxnSpPr>
          <p:spPr>
            <a:xfrm flipH="1" flipV="1">
              <a:off x="7729235" y="5201696"/>
              <a:ext cx="298880" cy="707707"/>
            </a:xfrm>
            <a:prstGeom prst="straightConnector1">
              <a:avLst/>
            </a:prstGeom>
            <a:ln w="635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feld 1"/>
          <p:cNvSpPr txBox="1"/>
          <p:nvPr/>
        </p:nvSpPr>
        <p:spPr>
          <a:xfrm>
            <a:off x="10085008" y="5806167"/>
            <a:ext cx="2066848" cy="4642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JETTO-EDGE2D</a:t>
            </a:r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11234990" y="6195500"/>
            <a:ext cx="732893" cy="464294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de-DE" dirty="0" smtClean="0"/>
              <a:t>ITER</a:t>
            </a:r>
            <a:endParaRPr lang="de-DE" dirty="0"/>
          </a:p>
        </p:txBody>
      </p:sp>
      <p:sp>
        <p:nvSpPr>
          <p:cNvPr id="2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868070" y="6606306"/>
            <a:ext cx="6151996" cy="312763"/>
          </a:xfrm>
        </p:spPr>
        <p:txBody>
          <a:bodyPr/>
          <a:lstStyle/>
          <a:p>
            <a:pPr algn="r"/>
            <a:r>
              <a:rPr lang="en-GB" dirty="0" smtClean="0"/>
              <a:t>S. Wiesen | </a:t>
            </a:r>
            <a:r>
              <a:rPr lang="en-US" dirty="0" smtClean="0"/>
              <a:t>TSVV-5 meeting </a:t>
            </a:r>
            <a:r>
              <a:rPr lang="en-GB" dirty="0" smtClean="0"/>
              <a:t>| Sep. 17</a:t>
            </a:r>
            <a:r>
              <a:rPr lang="en-GB" baseline="30000" dirty="0" smtClean="0"/>
              <a:t>th</a:t>
            </a:r>
            <a:r>
              <a:rPr lang="en-GB" dirty="0" smtClean="0"/>
              <a:t> , 2021| Page </a:t>
            </a:r>
            <a:fld id="{6A6D9FA1-99C7-4910-8E32-B85D378B0060}" type="slidenum">
              <a:rPr lang="en-GB" smtClean="0"/>
              <a:pPr algn="r"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79163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3241"/>
    </mc:Choice>
    <mc:Fallback xmlns="">
      <p:transition spd="slow" advTm="9324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" grpId="0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Fuelling</a:t>
            </a:r>
            <a:r>
              <a:rPr lang="de-DE" dirty="0" smtClean="0"/>
              <a:t> Pellet </a:t>
            </a:r>
            <a:r>
              <a:rPr lang="de-DE" dirty="0" err="1" smtClean="0"/>
              <a:t>induced</a:t>
            </a:r>
            <a:r>
              <a:rPr lang="de-DE" dirty="0" smtClean="0"/>
              <a:t> </a:t>
            </a:r>
            <a:r>
              <a:rPr lang="de-DE" dirty="0" err="1" smtClean="0"/>
              <a:t>re-attachment</a:t>
            </a:r>
            <a:endParaRPr lang="de-DE" dirty="0"/>
          </a:p>
        </p:txBody>
      </p:sp>
      <p:grpSp>
        <p:nvGrpSpPr>
          <p:cNvPr id="5" name="Gruppieren 4"/>
          <p:cNvGrpSpPr/>
          <p:nvPr/>
        </p:nvGrpSpPr>
        <p:grpSpPr>
          <a:xfrm>
            <a:off x="263352" y="1419628"/>
            <a:ext cx="8401242" cy="4110080"/>
            <a:chOff x="263352" y="1419628"/>
            <a:chExt cx="8401242" cy="4110080"/>
          </a:xfrm>
        </p:grpSpPr>
        <p:pic>
          <p:nvPicPr>
            <p:cNvPr id="6" name="Grafik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63352" y="1448780"/>
              <a:ext cx="8401242" cy="4080928"/>
            </a:xfrm>
            <a:prstGeom prst="rect">
              <a:avLst/>
            </a:prstGeom>
          </p:spPr>
        </p:pic>
        <p:sp>
          <p:nvSpPr>
            <p:cNvPr id="7" name="Textfeld 6"/>
            <p:cNvSpPr txBox="1"/>
            <p:nvPr/>
          </p:nvSpPr>
          <p:spPr>
            <a:xfrm>
              <a:off x="3166066" y="1419628"/>
              <a:ext cx="2595813" cy="443198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5000"/>
                </a:lnSpc>
              </a:pPr>
              <a:r>
                <a:rPr lang="en-US" sz="2400" dirty="0" smtClean="0"/>
                <a:t>High density</a:t>
              </a:r>
            </a:p>
          </p:txBody>
        </p:sp>
      </p:grpSp>
      <p:grpSp>
        <p:nvGrpSpPr>
          <p:cNvPr id="8" name="Gruppieren 7"/>
          <p:cNvGrpSpPr/>
          <p:nvPr/>
        </p:nvGrpSpPr>
        <p:grpSpPr>
          <a:xfrm>
            <a:off x="7245659" y="1562367"/>
            <a:ext cx="4723553" cy="4157771"/>
            <a:chOff x="7245659" y="1562367"/>
            <a:chExt cx="4723553" cy="4157771"/>
          </a:xfrm>
        </p:grpSpPr>
        <p:sp>
          <p:nvSpPr>
            <p:cNvPr id="9" name="Textfeld 8"/>
            <p:cNvSpPr txBox="1"/>
            <p:nvPr/>
          </p:nvSpPr>
          <p:spPr>
            <a:xfrm>
              <a:off x="8934339" y="1562367"/>
              <a:ext cx="3029997" cy="1144929"/>
            </a:xfrm>
            <a:prstGeom prst="rect">
              <a:avLst/>
            </a:prstGeom>
            <a:solidFill>
              <a:srgbClr val="92D050"/>
            </a:solidFill>
          </p:spPr>
          <p:txBody>
            <a:bodyPr wrap="none" rtlCol="0">
              <a:spAutoFit/>
            </a:bodyPr>
            <a:lstStyle/>
            <a:p>
              <a:pPr algn="l">
                <a:lnSpc>
                  <a:spcPct val="95000"/>
                </a:lnSpc>
              </a:pPr>
              <a:r>
                <a:rPr lang="en-US" sz="2400" dirty="0" smtClean="0"/>
                <a:t>Short bursts of</a:t>
              </a:r>
              <a:br>
                <a:rPr lang="en-US" sz="2400" dirty="0" smtClean="0"/>
              </a:br>
              <a:r>
                <a:rPr lang="en-US" sz="2400" dirty="0" smtClean="0"/>
                <a:t>re-attachment</a:t>
              </a:r>
              <a:br>
                <a:rPr lang="en-US" sz="2400" dirty="0" smtClean="0"/>
              </a:br>
              <a:r>
                <a:rPr lang="en-US" sz="2400" dirty="0" smtClean="0"/>
                <a:t>during pellet ablation</a:t>
              </a:r>
            </a:p>
          </p:txBody>
        </p:sp>
        <p:cxnSp>
          <p:nvCxnSpPr>
            <p:cNvPr id="10" name="Gerade Verbindung mit Pfeil 9"/>
            <p:cNvCxnSpPr/>
            <p:nvPr/>
          </p:nvCxnSpPr>
          <p:spPr>
            <a:xfrm flipH="1">
              <a:off x="7245659" y="2276872"/>
              <a:ext cx="1658653" cy="1197451"/>
            </a:xfrm>
            <a:prstGeom prst="straightConnector1">
              <a:avLst/>
            </a:prstGeom>
            <a:ln w="635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Gerade Verbindung mit Pfeil 10"/>
            <p:cNvCxnSpPr/>
            <p:nvPr/>
          </p:nvCxnSpPr>
          <p:spPr>
            <a:xfrm flipH="1">
              <a:off x="7245659" y="2573560"/>
              <a:ext cx="1646137" cy="2151584"/>
            </a:xfrm>
            <a:prstGeom prst="straightConnector1">
              <a:avLst/>
            </a:prstGeom>
            <a:ln w="635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feld 11"/>
            <p:cNvSpPr txBox="1"/>
            <p:nvPr/>
          </p:nvSpPr>
          <p:spPr>
            <a:xfrm>
              <a:off x="8924339" y="2820883"/>
              <a:ext cx="3044873" cy="28992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lnSpc>
                  <a:spcPct val="95000"/>
                </a:lnSpc>
              </a:pPr>
              <a:r>
                <a:rPr lang="en-US" sz="2400" dirty="0" smtClean="0"/>
                <a:t>Such simulations</a:t>
              </a:r>
              <a:br>
                <a:rPr lang="en-US" sz="2400" dirty="0" smtClean="0"/>
              </a:br>
              <a:r>
                <a:rPr lang="en-US" sz="2400" dirty="0" smtClean="0"/>
                <a:t>help to predict</a:t>
              </a:r>
              <a:br>
                <a:rPr lang="en-US" sz="2400" dirty="0" smtClean="0"/>
              </a:br>
              <a:r>
                <a:rPr lang="en-US" sz="2400" dirty="0" smtClean="0"/>
                <a:t>and mitigate impact</a:t>
              </a:r>
              <a:br>
                <a:rPr lang="en-US" sz="2400" dirty="0" smtClean="0"/>
              </a:br>
              <a:r>
                <a:rPr lang="en-US" sz="2400" dirty="0" smtClean="0"/>
                <a:t>of unavoidable</a:t>
              </a:r>
              <a:br>
                <a:rPr lang="en-US" sz="2400" dirty="0" smtClean="0"/>
              </a:br>
              <a:r>
                <a:rPr lang="en-US" sz="2400" dirty="0" smtClean="0"/>
                <a:t>transients in HF</a:t>
              </a:r>
              <a:br>
                <a:rPr lang="en-US" sz="2400" dirty="0" smtClean="0"/>
              </a:br>
              <a:r>
                <a:rPr lang="en-US" sz="2400" dirty="0" smtClean="0">
                  <a:solidFill>
                    <a:srgbClr val="C00000"/>
                  </a:solidFill>
                  <a:sym typeface="Wingdings" panose="05000000000000000000" pitchFamily="2" charset="2"/>
                </a:rPr>
                <a:t> ITER &amp; DEMO</a:t>
              </a:r>
              <a:br>
                <a:rPr lang="en-US" sz="2400" dirty="0" smtClean="0">
                  <a:solidFill>
                    <a:srgbClr val="C00000"/>
                  </a:solidFill>
                  <a:sym typeface="Wingdings" panose="05000000000000000000" pitchFamily="2" charset="2"/>
                </a:rPr>
              </a:br>
              <a:r>
                <a:rPr lang="en-US" sz="2400" dirty="0" smtClean="0">
                  <a:solidFill>
                    <a:srgbClr val="C00000"/>
                  </a:solidFill>
                  <a:sym typeface="Wingdings" panose="05000000000000000000" pitchFamily="2" charset="2"/>
                </a:rPr>
                <a:t>divertor engineering</a:t>
              </a:r>
              <a:br>
                <a:rPr lang="en-US" sz="2400" dirty="0" smtClean="0">
                  <a:solidFill>
                    <a:srgbClr val="C00000"/>
                  </a:solidFill>
                  <a:sym typeface="Wingdings" panose="05000000000000000000" pitchFamily="2" charset="2"/>
                </a:rPr>
              </a:br>
              <a:r>
                <a:rPr lang="en-US" sz="2400" dirty="0" smtClean="0">
                  <a:solidFill>
                    <a:srgbClr val="C00000"/>
                  </a:solidFill>
                  <a:sym typeface="Wingdings" panose="05000000000000000000" pitchFamily="2" charset="2"/>
                </a:rPr>
                <a:t>and operational design</a:t>
              </a:r>
              <a:endParaRPr lang="en-US" sz="2400" dirty="0" smtClean="0">
                <a:solidFill>
                  <a:srgbClr val="C00000"/>
                </a:solidFill>
              </a:endParaRPr>
            </a:p>
          </p:txBody>
        </p:sp>
        <p:cxnSp>
          <p:nvCxnSpPr>
            <p:cNvPr id="13" name="Gerade Verbindung mit Pfeil 12"/>
            <p:cNvCxnSpPr/>
            <p:nvPr/>
          </p:nvCxnSpPr>
          <p:spPr>
            <a:xfrm flipH="1">
              <a:off x="7265686" y="2420888"/>
              <a:ext cx="1638626" cy="1686532"/>
            </a:xfrm>
            <a:prstGeom prst="straightConnector1">
              <a:avLst/>
            </a:prstGeom>
            <a:ln w="635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Box 15"/>
          <p:cNvSpPr txBox="1"/>
          <p:nvPr/>
        </p:nvSpPr>
        <p:spPr>
          <a:xfrm>
            <a:off x="9682447" y="6338323"/>
            <a:ext cx="16422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[Wiesen, NF 2017]</a:t>
            </a:r>
            <a:endParaRPr lang="en-GB" sz="1400" i="1" dirty="0"/>
          </a:p>
        </p:txBody>
      </p:sp>
      <p:sp>
        <p:nvSpPr>
          <p:cNvPr id="18" name="Textfeld 17"/>
          <p:cNvSpPr txBox="1"/>
          <p:nvPr/>
        </p:nvSpPr>
        <p:spPr>
          <a:xfrm>
            <a:off x="10085008" y="5806167"/>
            <a:ext cx="2066848" cy="4642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JETTO-EDGE2D</a:t>
            </a:r>
            <a:endParaRPr lang="de-DE" dirty="0"/>
          </a:p>
        </p:txBody>
      </p:sp>
      <p:sp>
        <p:nvSpPr>
          <p:cNvPr id="19" name="Textfeld 18"/>
          <p:cNvSpPr txBox="1"/>
          <p:nvPr/>
        </p:nvSpPr>
        <p:spPr>
          <a:xfrm>
            <a:off x="11234990" y="6195500"/>
            <a:ext cx="732893" cy="464294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de-DE" dirty="0" smtClean="0"/>
              <a:t>ITER</a:t>
            </a:r>
            <a:endParaRPr lang="de-DE" dirty="0"/>
          </a:p>
        </p:txBody>
      </p:sp>
      <p:sp>
        <p:nvSpPr>
          <p:cNvPr id="2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868070" y="6606306"/>
            <a:ext cx="6151996" cy="312763"/>
          </a:xfrm>
        </p:spPr>
        <p:txBody>
          <a:bodyPr/>
          <a:lstStyle/>
          <a:p>
            <a:pPr algn="r"/>
            <a:r>
              <a:rPr lang="en-GB" dirty="0" smtClean="0"/>
              <a:t>S. Wiesen | </a:t>
            </a:r>
            <a:r>
              <a:rPr lang="en-US" dirty="0" smtClean="0"/>
              <a:t>TSVV-5 meeting </a:t>
            </a:r>
            <a:r>
              <a:rPr lang="en-GB" dirty="0" smtClean="0"/>
              <a:t>| Sep. 17</a:t>
            </a:r>
            <a:r>
              <a:rPr lang="en-GB" baseline="30000" dirty="0" smtClean="0"/>
              <a:t>th</a:t>
            </a:r>
            <a:r>
              <a:rPr lang="en-GB" dirty="0" smtClean="0"/>
              <a:t> , 2021| Page </a:t>
            </a:r>
            <a:fld id="{6A6D9FA1-99C7-4910-8E32-B85D378B0060}" type="slidenum">
              <a:rPr lang="en-GB" smtClean="0"/>
              <a:pPr algn="r"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60203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2">
            <a:extLst>
              <a:ext uri="{FF2B5EF4-FFF2-40B4-BE49-F238E27FC236}">
                <a16:creationId xmlns:a16="http://schemas.microsoft.com/office/drawing/2014/main" id="{B1B33C2C-1E1C-4DA4-8081-9C167B034F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454" y="106180"/>
            <a:ext cx="10379422" cy="457200"/>
          </a:xfrm>
        </p:spPr>
        <p:txBody>
          <a:bodyPr/>
          <a:lstStyle/>
          <a:p>
            <a:r>
              <a:rPr lang="en-US" dirty="0" smtClean="0"/>
              <a:t>Re-attachment in DEMO</a:t>
            </a:r>
            <a:endParaRPr lang="en-GB" dirty="0"/>
          </a:p>
        </p:txBody>
      </p:sp>
      <p:sp>
        <p:nvSpPr>
          <p:cNvPr id="26" name="Rectangle 24">
            <a:extLst>
              <a:ext uri="{FF2B5EF4-FFF2-40B4-BE49-F238E27FC236}">
                <a16:creationId xmlns:a16="http://schemas.microsoft.com/office/drawing/2014/main" id="{38B149E3-1AE9-4F28-A386-E2DF665720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TextBox 20"/>
          <p:cNvSpPr txBox="1"/>
          <p:nvPr/>
        </p:nvSpPr>
        <p:spPr>
          <a:xfrm>
            <a:off x="323454" y="1130741"/>
            <a:ext cx="712879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i="1" dirty="0" smtClean="0">
                <a:solidFill>
                  <a:srgbClr val="0070C0"/>
                </a:solidFill>
              </a:rPr>
              <a:t>The maximum tolerable steady-state HF </a:t>
            </a:r>
            <a:r>
              <a:rPr lang="en-US" sz="2400" dirty="0" smtClean="0"/>
              <a:t>on the current  DEMO SN divertor plate is </a:t>
            </a:r>
            <a:r>
              <a:rPr lang="en-US" sz="2400" b="1" i="1" dirty="0" smtClean="0">
                <a:solidFill>
                  <a:srgbClr val="0070C0"/>
                </a:solidFill>
              </a:rPr>
              <a:t>10-20 MW/m</a:t>
            </a:r>
            <a:r>
              <a:rPr lang="en-US" sz="2400" b="1" i="1" baseline="30000" dirty="0" smtClean="0">
                <a:solidFill>
                  <a:srgbClr val="0070C0"/>
                </a:solidFill>
              </a:rPr>
              <a:t>2</a:t>
            </a:r>
            <a:r>
              <a:rPr lang="en-US" sz="2400" dirty="0" smtClean="0"/>
              <a:t>.</a:t>
            </a:r>
            <a:br>
              <a:rPr lang="en-US" sz="2400" dirty="0" smtClean="0"/>
            </a:br>
            <a:r>
              <a:rPr lang="en-US" sz="2400" i="1" dirty="0" smtClean="0"/>
              <a:t>[J.H. You, G1 review </a:t>
            </a:r>
            <a:r>
              <a:rPr lang="en-US" sz="2400" i="1" dirty="0" err="1" smtClean="0"/>
              <a:t>mtg</a:t>
            </a:r>
            <a:r>
              <a:rPr lang="en-US" sz="2400" i="1" dirty="0" smtClean="0"/>
              <a:t>]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This value can be achieved only in detached plasma conditions (with seeded impurities).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In case of </a:t>
            </a:r>
            <a:r>
              <a:rPr lang="en-US" sz="2400" b="1" i="1" dirty="0" smtClean="0">
                <a:solidFill>
                  <a:srgbClr val="0070C0"/>
                </a:solidFill>
              </a:rPr>
              <a:t>accidental divertor reattachment</a:t>
            </a:r>
            <a:r>
              <a:rPr lang="en-US" sz="2400" dirty="0" smtClean="0"/>
              <a:t>, the divertor reaches burn-out (leading to an in-vessel LOCA)  in </a:t>
            </a:r>
            <a:r>
              <a:rPr lang="en-US" sz="2400" b="1" i="1" dirty="0" smtClean="0">
                <a:solidFill>
                  <a:srgbClr val="0070C0"/>
                </a:solidFill>
              </a:rPr>
              <a:t>about 3 sec</a:t>
            </a:r>
            <a:r>
              <a:rPr lang="en-US" sz="240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i="1" dirty="0">
                <a:solidFill>
                  <a:srgbClr val="0070C0"/>
                </a:solidFill>
              </a:rPr>
              <a:t>Divertor sweeping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dirty="0"/>
              <a:t>(to be activated only in emergency cases) to allow the divertor surviving while the current is ramped down </a:t>
            </a:r>
            <a:r>
              <a:rPr lang="en-US" sz="2400" i="1" dirty="0"/>
              <a:t>[</a:t>
            </a:r>
            <a:r>
              <a:rPr lang="en-US" sz="2400" i="1" dirty="0" err="1"/>
              <a:t>Maviglia</a:t>
            </a:r>
            <a:r>
              <a:rPr lang="en-US" sz="2400" i="1" dirty="0"/>
              <a:t>, FED 2016]. </a:t>
            </a:r>
            <a:r>
              <a:rPr lang="en-US" sz="2400" i="1" dirty="0" smtClean="0"/>
              <a:t/>
            </a:r>
            <a:br>
              <a:rPr lang="en-US" sz="2400" i="1" dirty="0" smtClean="0"/>
            </a:br>
            <a:r>
              <a:rPr lang="en-US" sz="2400" b="1" dirty="0" smtClean="0">
                <a:solidFill>
                  <a:srgbClr val="FF0000"/>
                </a:solidFill>
              </a:rPr>
              <a:t>Needs </a:t>
            </a:r>
            <a:r>
              <a:rPr lang="en-US" sz="2400" b="1" dirty="0">
                <a:solidFill>
                  <a:srgbClr val="FF0000"/>
                </a:solidFill>
              </a:rPr>
              <a:t>the presence of IVC</a:t>
            </a:r>
            <a:r>
              <a:rPr lang="en-US" sz="2400" b="1" dirty="0" smtClean="0">
                <a:solidFill>
                  <a:srgbClr val="FF0000"/>
                </a:solidFill>
              </a:rPr>
              <a:t>.</a:t>
            </a:r>
            <a:endParaRPr lang="en-US" sz="2400" b="1" i="1" baseline="30000" dirty="0">
              <a:solidFill>
                <a:srgbClr val="FF0000"/>
              </a:solidFill>
            </a:endParaRPr>
          </a:p>
        </p:txBody>
      </p:sp>
      <p:pic>
        <p:nvPicPr>
          <p:cNvPr id="9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8270" y="781654"/>
            <a:ext cx="4062534" cy="2016224"/>
          </a:xfrm>
          <a:prstGeom prst="rect">
            <a:avLst/>
          </a:prstGeom>
        </p:spPr>
      </p:pic>
      <p:sp>
        <p:nvSpPr>
          <p:cNvPr id="11" name="TextBox 9"/>
          <p:cNvSpPr txBox="1"/>
          <p:nvPr/>
        </p:nvSpPr>
        <p:spPr>
          <a:xfrm>
            <a:off x="9928738" y="6298529"/>
            <a:ext cx="22322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Siccinio</a:t>
            </a:r>
            <a:r>
              <a:rPr lang="en-US" sz="1400" dirty="0" smtClean="0"/>
              <a:t>, NF 2019</a:t>
            </a:r>
            <a:endParaRPr lang="en-GB" sz="1400" dirty="0"/>
          </a:p>
        </p:txBody>
      </p:sp>
      <p:grpSp>
        <p:nvGrpSpPr>
          <p:cNvPr id="6" name="Gruppieren 5"/>
          <p:cNvGrpSpPr/>
          <p:nvPr/>
        </p:nvGrpSpPr>
        <p:grpSpPr>
          <a:xfrm>
            <a:off x="7534217" y="2920052"/>
            <a:ext cx="4330640" cy="3069693"/>
            <a:chOff x="7452246" y="3163972"/>
            <a:chExt cx="4330640" cy="3069693"/>
          </a:xfrm>
        </p:grpSpPr>
        <p:grpSp>
          <p:nvGrpSpPr>
            <p:cNvPr id="3" name="Gruppieren 2"/>
            <p:cNvGrpSpPr/>
            <p:nvPr/>
          </p:nvGrpSpPr>
          <p:grpSpPr>
            <a:xfrm>
              <a:off x="7452246" y="3163972"/>
              <a:ext cx="4330640" cy="3069693"/>
              <a:chOff x="7672029" y="3248430"/>
              <a:chExt cx="4330640" cy="3069693"/>
            </a:xfrm>
          </p:grpSpPr>
          <p:pic>
            <p:nvPicPr>
              <p:cNvPr id="10" name="Picture 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672029" y="3581970"/>
                <a:ext cx="3240360" cy="27361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" name="Picture 3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707750" y="3248430"/>
                <a:ext cx="1294919" cy="6670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4" name="Rechteck 3"/>
            <p:cNvSpPr/>
            <p:nvPr/>
          </p:nvSpPr>
          <p:spPr>
            <a:xfrm>
              <a:off x="8935616" y="4355422"/>
              <a:ext cx="1738462" cy="13681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" name="Rechteck 12"/>
            <p:cNvSpPr/>
            <p:nvPr/>
          </p:nvSpPr>
          <p:spPr>
            <a:xfrm>
              <a:off x="8360666" y="5135479"/>
              <a:ext cx="754536" cy="5844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" name="Rechteck 13"/>
            <p:cNvSpPr/>
            <p:nvPr/>
          </p:nvSpPr>
          <p:spPr>
            <a:xfrm>
              <a:off x="8104138" y="5297565"/>
              <a:ext cx="754536" cy="44048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" name="Rechteck 15"/>
            <p:cNvSpPr/>
            <p:nvPr/>
          </p:nvSpPr>
          <p:spPr>
            <a:xfrm>
              <a:off x="10630280" y="3459610"/>
              <a:ext cx="1152606" cy="5830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" name="Textfeld 16"/>
            <p:cNvSpPr txBox="1"/>
            <p:nvPr/>
          </p:nvSpPr>
          <p:spPr>
            <a:xfrm>
              <a:off x="9094634" y="5036139"/>
              <a:ext cx="2506392" cy="584775"/>
            </a:xfrm>
            <a:prstGeom prst="rect">
              <a:avLst/>
            </a:prstGeom>
            <a:solidFill>
              <a:srgbClr val="FFC000"/>
            </a:solidFill>
          </p:spPr>
          <p:txBody>
            <a:bodyPr wrap="none" rtlCol="0">
              <a:spAutoFit/>
            </a:bodyPr>
            <a:lstStyle/>
            <a:p>
              <a:r>
                <a:rPr lang="de-DE" sz="1600" dirty="0" smtClean="0"/>
                <a:t>RACLETTE:</a:t>
              </a:r>
              <a:br>
                <a:rPr lang="de-DE" sz="1600" dirty="0" smtClean="0"/>
              </a:br>
              <a:r>
                <a:rPr lang="de-DE" sz="1600" dirty="0" smtClean="0"/>
                <a:t>10s HF </a:t>
              </a:r>
              <a:r>
                <a:rPr lang="de-DE" sz="1600" dirty="0" err="1" smtClean="0"/>
                <a:t>ramp</a:t>
              </a:r>
              <a:r>
                <a:rPr lang="de-DE" sz="1600" dirty="0" smtClean="0"/>
                <a:t> 10..70 MW/m</a:t>
              </a:r>
              <a:r>
                <a:rPr lang="de-DE" sz="1600" baseline="30000" dirty="0" smtClean="0"/>
                <a:t>2</a:t>
              </a:r>
              <a:endParaRPr lang="de-DE" sz="1600" baseline="30000" dirty="0"/>
            </a:p>
          </p:txBody>
        </p:sp>
      </p:grpSp>
    </p:spTree>
    <p:extLst>
      <p:ext uri="{BB962C8B-B14F-4D97-AF65-F5344CB8AC3E}">
        <p14:creationId xmlns:p14="http://schemas.microsoft.com/office/powerpoint/2010/main" val="3284276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3241"/>
    </mc:Choice>
    <mc:Fallback xmlns="">
      <p:transition spd="slow" advTm="93241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Re-attachment in DEMO</a:t>
            </a:r>
            <a:endParaRPr lang="de-DE" dirty="0"/>
          </a:p>
        </p:txBody>
      </p:sp>
      <p:sp>
        <p:nvSpPr>
          <p:cNvPr id="5" name="TextBox 20"/>
          <p:cNvSpPr txBox="1"/>
          <p:nvPr/>
        </p:nvSpPr>
        <p:spPr>
          <a:xfrm>
            <a:off x="107504" y="688332"/>
            <a:ext cx="6480646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/>
              <a:t>What about “fast termination”?</a:t>
            </a:r>
            <a:br>
              <a:rPr lang="en-US" sz="1800" b="1" dirty="0" smtClean="0"/>
            </a:br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A </a:t>
            </a:r>
            <a:r>
              <a:rPr lang="en-US" sz="1800" b="1" i="1" dirty="0" smtClean="0">
                <a:solidFill>
                  <a:srgbClr val="0070C0"/>
                </a:solidFill>
              </a:rPr>
              <a:t>fast plasma shutdown (like in ITER</a:t>
            </a:r>
            <a:r>
              <a:rPr lang="en-US" sz="1800" b="1" dirty="0" smtClean="0">
                <a:solidFill>
                  <a:srgbClr val="0070C0"/>
                </a:solidFill>
              </a:rPr>
              <a:t>) </a:t>
            </a:r>
            <a:r>
              <a:rPr lang="en-US" sz="1800" dirty="0" smtClean="0"/>
              <a:t>at full current would pose unacceptable risks on the machine integrity </a:t>
            </a:r>
            <a:r>
              <a:rPr lang="en-US" sz="1800" i="1" dirty="0" smtClean="0"/>
              <a:t>[Maviglia, NME 2021],[</a:t>
            </a:r>
            <a:r>
              <a:rPr lang="en-US" sz="1800" i="1" dirty="0" err="1" smtClean="0"/>
              <a:t>Lehnen</a:t>
            </a:r>
            <a:r>
              <a:rPr lang="en-US" sz="1800" i="1" dirty="0" smtClean="0"/>
              <a:t>, IAEA 2016]</a:t>
            </a:r>
            <a:r>
              <a:rPr lang="en-US" sz="1800" dirty="0" smtClean="0"/>
              <a:t>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In parallel, the current cannot be ramped down faster than </a:t>
            </a:r>
            <a:br>
              <a:rPr lang="en-US" sz="1800" dirty="0" smtClean="0"/>
            </a:br>
            <a:r>
              <a:rPr lang="en-US" sz="1800" b="1" i="1" dirty="0" smtClean="0">
                <a:solidFill>
                  <a:srgbClr val="0070C0"/>
                </a:solidFill>
              </a:rPr>
              <a:t>~0.2 MA/s  </a:t>
            </a:r>
            <a:r>
              <a:rPr lang="en-US" sz="1800" dirty="0" smtClean="0"/>
              <a:t>without losing vertical stability control</a:t>
            </a:r>
            <a:r>
              <a:rPr lang="en-US" sz="1800" i="1" dirty="0" smtClean="0"/>
              <a:t>.</a:t>
            </a:r>
            <a:r>
              <a:rPr lang="en-US" sz="1800" i="1" dirty="0"/>
              <a:t/>
            </a:r>
            <a:br>
              <a:rPr lang="en-US" sz="1800" i="1" dirty="0"/>
            </a:br>
            <a:r>
              <a:rPr lang="en-US" sz="1800" i="1" dirty="0" smtClean="0"/>
              <a:t>(</a:t>
            </a:r>
            <a:r>
              <a:rPr lang="en-US" sz="1800" dirty="0" smtClean="0"/>
              <a:t>the </a:t>
            </a:r>
            <a:r>
              <a:rPr lang="en-US" sz="1800" dirty="0"/>
              <a:t>increase of ramp down rate with the use of IVC is presently being </a:t>
            </a:r>
            <a:r>
              <a:rPr lang="en-US" sz="1800" dirty="0" smtClean="0"/>
              <a:t>investigated)</a:t>
            </a:r>
          </a:p>
          <a:p>
            <a:pPr algn="just"/>
            <a:endParaRPr lang="en-US" sz="2800" dirty="0"/>
          </a:p>
        </p:txBody>
      </p:sp>
      <p:pic>
        <p:nvPicPr>
          <p:cNvPr id="6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6142" y="823514"/>
            <a:ext cx="2645899" cy="2203920"/>
          </a:xfrm>
          <a:prstGeom prst="rect">
            <a:avLst/>
          </a:prstGeom>
        </p:spPr>
      </p:pic>
      <p:pic>
        <p:nvPicPr>
          <p:cNvPr id="7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68470" y="917674"/>
            <a:ext cx="1944216" cy="2122716"/>
          </a:xfrm>
          <a:prstGeom prst="rect">
            <a:avLst/>
          </a:prstGeom>
        </p:spPr>
      </p:pic>
      <p:pic>
        <p:nvPicPr>
          <p:cNvPr id="8" name="Image 4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142" y="3102992"/>
            <a:ext cx="4731206" cy="3427756"/>
          </a:xfrm>
          <a:prstGeom prst="rect">
            <a:avLst/>
          </a:prstGeom>
        </p:spPr>
      </p:pic>
      <p:sp>
        <p:nvSpPr>
          <p:cNvPr id="9" name="TextBox 25"/>
          <p:cNvSpPr txBox="1"/>
          <p:nvPr/>
        </p:nvSpPr>
        <p:spPr>
          <a:xfrm>
            <a:off x="9756502" y="6422258"/>
            <a:ext cx="22322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[Siccinio, FED 2020]</a:t>
            </a:r>
            <a:endParaRPr lang="en-GB" sz="1400" i="1" dirty="0"/>
          </a:p>
        </p:txBody>
      </p:sp>
      <p:grpSp>
        <p:nvGrpSpPr>
          <p:cNvPr id="4" name="Gruppieren 3"/>
          <p:cNvGrpSpPr/>
          <p:nvPr/>
        </p:nvGrpSpPr>
        <p:grpSpPr>
          <a:xfrm>
            <a:off x="435120" y="3675784"/>
            <a:ext cx="3750520" cy="3236280"/>
            <a:chOff x="917303" y="3247794"/>
            <a:chExt cx="3750520" cy="3236280"/>
          </a:xfrm>
        </p:grpSpPr>
        <p:pic>
          <p:nvPicPr>
            <p:cNvPr id="11" name="Picture 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17303" y="3247794"/>
              <a:ext cx="3750520" cy="3236280"/>
            </a:xfrm>
            <a:prstGeom prst="rect">
              <a:avLst/>
            </a:prstGeom>
          </p:spPr>
        </p:pic>
        <p:sp>
          <p:nvSpPr>
            <p:cNvPr id="3" name="Ellipse 2"/>
            <p:cNvSpPr/>
            <p:nvPr/>
          </p:nvSpPr>
          <p:spPr>
            <a:xfrm>
              <a:off x="3059758" y="4590082"/>
              <a:ext cx="144016" cy="144016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" name="Ellipse 12"/>
            <p:cNvSpPr/>
            <p:nvPr/>
          </p:nvSpPr>
          <p:spPr>
            <a:xfrm>
              <a:off x="3347790" y="4125754"/>
              <a:ext cx="144016" cy="144016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14" name="Gerade Verbindung mit Pfeil 13"/>
            <p:cNvCxnSpPr>
              <a:endCxn id="13" idx="3"/>
            </p:cNvCxnSpPr>
            <p:nvPr/>
          </p:nvCxnSpPr>
          <p:spPr>
            <a:xfrm flipV="1">
              <a:off x="3167427" y="4248679"/>
              <a:ext cx="201454" cy="328773"/>
            </a:xfrm>
            <a:prstGeom prst="straightConnector1">
              <a:avLst/>
            </a:prstGeom>
            <a:ln w="317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feld 15"/>
            <p:cNvSpPr txBox="1"/>
            <p:nvPr/>
          </p:nvSpPr>
          <p:spPr>
            <a:xfrm>
              <a:off x="2583218" y="4564821"/>
              <a:ext cx="54854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600" dirty="0" smtClean="0">
                  <a:solidFill>
                    <a:srgbClr val="FF0000"/>
                  </a:solidFill>
                </a:rPr>
                <a:t>ITER</a:t>
              </a:r>
              <a:endParaRPr lang="de-DE" sz="1600" dirty="0">
                <a:solidFill>
                  <a:srgbClr val="FF0000"/>
                </a:solidFill>
              </a:endParaRPr>
            </a:p>
          </p:txBody>
        </p:sp>
        <p:sp>
          <p:nvSpPr>
            <p:cNvPr id="17" name="Textfeld 16"/>
            <p:cNvSpPr txBox="1"/>
            <p:nvPr/>
          </p:nvSpPr>
          <p:spPr>
            <a:xfrm>
              <a:off x="2645606" y="4074491"/>
              <a:ext cx="72327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600" dirty="0" smtClean="0">
                  <a:solidFill>
                    <a:srgbClr val="FF0000"/>
                  </a:solidFill>
                </a:rPr>
                <a:t>DEMO</a:t>
              </a:r>
              <a:endParaRPr lang="de-DE" sz="1600" dirty="0">
                <a:solidFill>
                  <a:srgbClr val="FF0000"/>
                </a:solidFill>
              </a:endParaRPr>
            </a:p>
          </p:txBody>
        </p:sp>
      </p:grpSp>
      <p:sp>
        <p:nvSpPr>
          <p:cNvPr id="10" name="TextBox 27"/>
          <p:cNvSpPr txBox="1"/>
          <p:nvPr/>
        </p:nvSpPr>
        <p:spPr>
          <a:xfrm>
            <a:off x="3910731" y="6350264"/>
            <a:ext cx="22322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[</a:t>
            </a:r>
            <a:r>
              <a:rPr lang="en-US" sz="1400" i="1" dirty="0" err="1" smtClean="0"/>
              <a:t>Lehnen</a:t>
            </a:r>
            <a:r>
              <a:rPr lang="en-US" sz="1400" i="1" dirty="0" smtClean="0"/>
              <a:t>, IAEA 2016]</a:t>
            </a:r>
            <a:endParaRPr lang="en-GB" sz="1400" i="1" dirty="0"/>
          </a:p>
        </p:txBody>
      </p:sp>
      <p:sp>
        <p:nvSpPr>
          <p:cNvPr id="1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868070" y="6606306"/>
            <a:ext cx="6151996" cy="312763"/>
          </a:xfrm>
        </p:spPr>
        <p:txBody>
          <a:bodyPr/>
          <a:lstStyle/>
          <a:p>
            <a:pPr algn="r"/>
            <a:r>
              <a:rPr lang="en-GB" dirty="0" smtClean="0"/>
              <a:t>S. Wiesen | </a:t>
            </a:r>
            <a:r>
              <a:rPr lang="en-US" dirty="0" smtClean="0"/>
              <a:t>TSVV-5 meeting </a:t>
            </a:r>
            <a:r>
              <a:rPr lang="en-GB" dirty="0" smtClean="0"/>
              <a:t>| Sep. 17</a:t>
            </a:r>
            <a:r>
              <a:rPr lang="en-GB" baseline="30000" dirty="0" smtClean="0"/>
              <a:t>th</a:t>
            </a:r>
            <a:r>
              <a:rPr lang="en-GB" dirty="0" smtClean="0"/>
              <a:t> , 2021| Page </a:t>
            </a:r>
            <a:fld id="{6A6D9FA1-99C7-4910-8E32-B85D378B0060}" type="slidenum">
              <a:rPr lang="en-GB" smtClean="0"/>
              <a:pPr algn="r"/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10325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The (</a:t>
            </a:r>
            <a:r>
              <a:rPr lang="de-DE" dirty="0" err="1" smtClean="0"/>
              <a:t>provisional</a:t>
            </a:r>
            <a:r>
              <a:rPr lang="de-DE" dirty="0" smtClean="0"/>
              <a:t>) </a:t>
            </a:r>
            <a:r>
              <a:rPr lang="de-DE" dirty="0" err="1" smtClean="0"/>
              <a:t>solution</a:t>
            </a:r>
            <a:endParaRPr lang="de-DE" dirty="0"/>
          </a:p>
        </p:txBody>
      </p:sp>
      <p:sp>
        <p:nvSpPr>
          <p:cNvPr id="5" name="TextBox 20"/>
          <p:cNvSpPr txBox="1"/>
          <p:nvPr/>
        </p:nvSpPr>
        <p:spPr>
          <a:xfrm>
            <a:off x="539478" y="866036"/>
            <a:ext cx="649099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i="1" dirty="0" smtClean="0">
                <a:solidFill>
                  <a:srgbClr val="0070C0"/>
                </a:solidFill>
              </a:rPr>
              <a:t>Diagnostics</a:t>
            </a:r>
            <a:r>
              <a:rPr lang="en-US" sz="2000" dirty="0" smtClean="0"/>
              <a:t> able to detect reattachment before it happens (e.g. spectroscopy following the radiation front) </a:t>
            </a:r>
            <a:r>
              <a:rPr lang="en-US" sz="2000" i="1" dirty="0" smtClean="0"/>
              <a:t>[Biel, FED 2019].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i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i="1" dirty="0" smtClean="0">
                <a:solidFill>
                  <a:srgbClr val="0070C0"/>
                </a:solidFill>
              </a:rPr>
              <a:t>Divertor sweeping</a:t>
            </a:r>
            <a:r>
              <a:rPr lang="en-US" sz="2000" b="1" dirty="0" smtClean="0">
                <a:solidFill>
                  <a:srgbClr val="0070C0"/>
                </a:solidFill>
              </a:rPr>
              <a:t> </a:t>
            </a:r>
            <a:r>
              <a:rPr lang="en-US" sz="2000" dirty="0" smtClean="0"/>
              <a:t>(to be activated only in emergency cases) to allow the divertor surviving while the current is ramped down </a:t>
            </a:r>
            <a:r>
              <a:rPr lang="en-US" sz="2000" i="1" dirty="0" smtClean="0"/>
              <a:t>[Maviglia, FED 2016]. </a:t>
            </a:r>
            <a:br>
              <a:rPr lang="en-US" sz="2000" i="1" dirty="0" smtClean="0"/>
            </a:br>
            <a:r>
              <a:rPr lang="en-US" sz="2000" b="1" dirty="0" smtClean="0">
                <a:solidFill>
                  <a:srgbClr val="FF0000"/>
                </a:solidFill>
              </a:rPr>
              <a:t>Needs the presence of IVC.</a:t>
            </a:r>
            <a:endParaRPr lang="en-US" sz="2000" b="1" i="1" baseline="30000" dirty="0">
              <a:solidFill>
                <a:srgbClr val="FF000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740623"/>
            <a:ext cx="3240360" cy="2736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9"/>
          <p:cNvPicPr>
            <a:picLocks noChangeAspect="1"/>
          </p:cNvPicPr>
          <p:nvPr/>
        </p:nvPicPr>
        <p:blipFill>
          <a:blip r:embed="rId3"/>
          <a:stretch/>
        </p:blipFill>
        <p:spPr>
          <a:xfrm>
            <a:off x="8479737" y="768996"/>
            <a:ext cx="2553530" cy="3044308"/>
          </a:xfrm>
          <a:prstGeom prst="rect">
            <a:avLst/>
          </a:prstGeom>
          <a:ln>
            <a:noFill/>
          </a:ln>
        </p:spPr>
      </p:pic>
      <p:pic>
        <p:nvPicPr>
          <p:cNvPr id="8" name="Picture 2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1238" y="3907758"/>
            <a:ext cx="3703724" cy="2373665"/>
          </a:xfrm>
          <a:prstGeom prst="rect">
            <a:avLst/>
          </a:prstGeom>
          <a:noFill/>
        </p:spPr>
      </p:pic>
      <p:sp>
        <p:nvSpPr>
          <p:cNvPr id="9" name="TextBox 26"/>
          <p:cNvSpPr txBox="1"/>
          <p:nvPr/>
        </p:nvSpPr>
        <p:spPr>
          <a:xfrm>
            <a:off x="9756502" y="6297189"/>
            <a:ext cx="22322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[Maviglia, NME 2021]</a:t>
            </a:r>
            <a:endParaRPr lang="en-GB" sz="1400" i="1" dirty="0"/>
          </a:p>
        </p:txBody>
      </p:sp>
      <p:sp>
        <p:nvSpPr>
          <p:cNvPr id="10" name="TextBox 27"/>
          <p:cNvSpPr txBox="1"/>
          <p:nvPr/>
        </p:nvSpPr>
        <p:spPr>
          <a:xfrm>
            <a:off x="844870" y="6409957"/>
            <a:ext cx="22322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[Siccinio, NF 2019]</a:t>
            </a:r>
            <a:endParaRPr lang="en-GB" sz="1400" i="1" dirty="0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225" y="5489982"/>
            <a:ext cx="1294919" cy="667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feld 12"/>
          <p:cNvSpPr txBox="1"/>
          <p:nvPr/>
        </p:nvSpPr>
        <p:spPr>
          <a:xfrm>
            <a:off x="1278581" y="3562187"/>
            <a:ext cx="2506392" cy="338554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de-DE" sz="1600" dirty="0" smtClean="0"/>
              <a:t>10s HF </a:t>
            </a:r>
            <a:r>
              <a:rPr lang="de-DE" sz="1600" dirty="0" err="1" smtClean="0"/>
              <a:t>ramp</a:t>
            </a:r>
            <a:r>
              <a:rPr lang="de-DE" sz="1600" dirty="0" smtClean="0"/>
              <a:t> 10..70 MW/m</a:t>
            </a:r>
            <a:r>
              <a:rPr lang="de-DE" sz="1600" baseline="30000" dirty="0" smtClean="0"/>
              <a:t>2</a:t>
            </a:r>
            <a:endParaRPr lang="de-DE" sz="1600" baseline="30000" dirty="0"/>
          </a:p>
        </p:txBody>
      </p:sp>
      <p:sp>
        <p:nvSpPr>
          <p:cNvPr id="1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868070" y="6606306"/>
            <a:ext cx="6151996" cy="312763"/>
          </a:xfrm>
        </p:spPr>
        <p:txBody>
          <a:bodyPr/>
          <a:lstStyle/>
          <a:p>
            <a:pPr algn="r"/>
            <a:r>
              <a:rPr lang="en-GB" dirty="0" smtClean="0"/>
              <a:t>S. Wiesen | </a:t>
            </a:r>
            <a:r>
              <a:rPr lang="en-US" dirty="0" smtClean="0"/>
              <a:t>TSVV-5 meeting </a:t>
            </a:r>
            <a:r>
              <a:rPr lang="en-GB" dirty="0" smtClean="0"/>
              <a:t>| Sep. 17</a:t>
            </a:r>
            <a:r>
              <a:rPr lang="en-GB" baseline="30000" dirty="0" smtClean="0"/>
              <a:t>th</a:t>
            </a:r>
            <a:r>
              <a:rPr lang="en-GB" dirty="0" smtClean="0"/>
              <a:t> , 2021| Page </a:t>
            </a:r>
            <a:fld id="{6A6D9FA1-99C7-4910-8E32-B85D378B0060}" type="slidenum">
              <a:rPr lang="en-GB" smtClean="0"/>
              <a:pPr algn="r"/>
              <a:t>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982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2">
            <a:extLst>
              <a:ext uri="{FF2B5EF4-FFF2-40B4-BE49-F238E27FC236}">
                <a16:creationId xmlns:a16="http://schemas.microsoft.com/office/drawing/2014/main" id="{B1B33C2C-1E1C-4DA4-8081-9C167B034F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454" y="106180"/>
            <a:ext cx="10379422" cy="457200"/>
          </a:xfrm>
        </p:spPr>
        <p:txBody>
          <a:bodyPr/>
          <a:lstStyle/>
          <a:p>
            <a:r>
              <a:rPr lang="en-US" sz="2400" dirty="0" smtClean="0"/>
              <a:t>Overview</a:t>
            </a:r>
            <a:endParaRPr lang="en-GB" sz="2400" dirty="0"/>
          </a:p>
        </p:txBody>
      </p:sp>
      <p:sp>
        <p:nvSpPr>
          <p:cNvPr id="26" name="Rectangle 24">
            <a:extLst>
              <a:ext uri="{FF2B5EF4-FFF2-40B4-BE49-F238E27FC236}">
                <a16:creationId xmlns:a16="http://schemas.microsoft.com/office/drawing/2014/main" id="{38B149E3-1AE9-4F28-A386-E2DF665720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Textfeld 1"/>
          <p:cNvSpPr txBox="1"/>
          <p:nvPr/>
        </p:nvSpPr>
        <p:spPr>
          <a:xfrm>
            <a:off x="1331566" y="1493738"/>
            <a:ext cx="986509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DEMO Divertor </a:t>
            </a:r>
            <a:r>
              <a:rPr lang="en-US" sz="2800" dirty="0"/>
              <a:t>Design </a:t>
            </a:r>
            <a:r>
              <a:rPr lang="en-US" sz="2800" dirty="0" smtClean="0"/>
              <a:t>studies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Core-edge </a:t>
            </a:r>
            <a:r>
              <a:rPr lang="en-US" sz="2800" dirty="0" smtClean="0"/>
              <a:t>coupling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Transients &amp; divertor re-attachment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>
                    <a:lumMod val="75000"/>
                  </a:schemeClr>
                </a:solidFill>
              </a:rPr>
              <a:t>Wall models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bg1">
                  <a:lumMod val="7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>
                    <a:lumMod val="75000"/>
                  </a:schemeClr>
                </a:solidFill>
              </a:rPr>
              <a:t>ADCs</a:t>
            </a: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868070" y="6606306"/>
            <a:ext cx="6151996" cy="312763"/>
          </a:xfrm>
        </p:spPr>
        <p:txBody>
          <a:bodyPr/>
          <a:lstStyle/>
          <a:p>
            <a:pPr algn="r"/>
            <a:r>
              <a:rPr lang="en-GB" dirty="0" smtClean="0"/>
              <a:t>S. Wiesen | </a:t>
            </a:r>
            <a:r>
              <a:rPr lang="en-US" dirty="0" smtClean="0"/>
              <a:t>TSVV-5 meeting </a:t>
            </a:r>
            <a:r>
              <a:rPr lang="en-GB" dirty="0" smtClean="0"/>
              <a:t>| Sep. 17</a:t>
            </a:r>
            <a:r>
              <a:rPr lang="en-GB" baseline="30000" dirty="0" smtClean="0"/>
              <a:t>th</a:t>
            </a:r>
            <a:r>
              <a:rPr lang="en-GB" dirty="0" smtClean="0"/>
              <a:t> , 2021| Page </a:t>
            </a:r>
            <a:fld id="{6A6D9FA1-99C7-4910-8E32-B85D378B0060}" type="slidenum">
              <a:rPr lang="en-GB" smtClean="0"/>
              <a:pPr algn="r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9475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3241"/>
    </mc:Choice>
    <mc:Fallback xmlns="">
      <p:transition spd="slow" advTm="93241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2">
            <a:extLst>
              <a:ext uri="{FF2B5EF4-FFF2-40B4-BE49-F238E27FC236}">
                <a16:creationId xmlns:a16="http://schemas.microsoft.com/office/drawing/2014/main" id="{B1B33C2C-1E1C-4DA4-8081-9C167B034F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454" y="106180"/>
            <a:ext cx="10379422" cy="457200"/>
          </a:xfrm>
        </p:spPr>
        <p:txBody>
          <a:bodyPr/>
          <a:lstStyle/>
          <a:p>
            <a:r>
              <a:rPr lang="en-US" sz="2400" dirty="0" smtClean="0"/>
              <a:t>Advanced Fluid Neutral Model application to ITER</a:t>
            </a:r>
            <a:endParaRPr lang="en-GB" sz="2400" dirty="0"/>
          </a:p>
        </p:txBody>
      </p:sp>
      <p:sp>
        <p:nvSpPr>
          <p:cNvPr id="26" name="Rectangle 24">
            <a:extLst>
              <a:ext uri="{FF2B5EF4-FFF2-40B4-BE49-F238E27FC236}">
                <a16:creationId xmlns:a16="http://schemas.microsoft.com/office/drawing/2014/main" id="{38B149E3-1AE9-4F28-A386-E2DF665720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2"/>
          <a:srcRect t="8213"/>
          <a:stretch/>
        </p:blipFill>
        <p:spPr>
          <a:xfrm>
            <a:off x="841294" y="1007588"/>
            <a:ext cx="10785946" cy="5238678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10967287" y="845666"/>
            <a:ext cx="1080039" cy="464294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de-DE" dirty="0" smtClean="0"/>
              <a:t>TSVV-5</a:t>
            </a: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945237" y="1863362"/>
            <a:ext cx="10575461" cy="381194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Re-attachment/re-detachment studies</a:t>
            </a:r>
            <a:r>
              <a:rPr lang="en-US" dirty="0"/>
              <a:t>; requires input from WPTE </a:t>
            </a:r>
            <a:r>
              <a:rPr lang="en-US" dirty="0" err="1"/>
              <a:t>expts</a:t>
            </a:r>
            <a:r>
              <a:rPr lang="en-US" dirty="0"/>
              <a:t/>
            </a:r>
            <a:br>
              <a:rPr lang="en-US" dirty="0"/>
            </a:br>
            <a:endParaRPr lang="en-US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Time-dependent </a:t>
            </a:r>
            <a:r>
              <a:rPr lang="en-US" dirty="0">
                <a:solidFill>
                  <a:srgbClr val="FF0000"/>
                </a:solidFill>
              </a:rPr>
              <a:t>option in SOLPS-ITER</a:t>
            </a:r>
            <a:r>
              <a:rPr lang="en-US" dirty="0"/>
              <a:t>: </a:t>
            </a:r>
            <a:r>
              <a:rPr lang="en-US" dirty="0" smtClean="0"/>
              <a:t>issue: explicit-implicit </a:t>
            </a:r>
            <a:r>
              <a:rPr lang="en-US" dirty="0"/>
              <a:t>coupling of plasma-fluid and neutral Monte-Carlo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Exploit advanced fluid-models in </a:t>
            </a:r>
            <a:r>
              <a:rPr lang="en-US" dirty="0">
                <a:solidFill>
                  <a:srgbClr val="FF0000"/>
                </a:solidFill>
              </a:rPr>
              <a:t>SOLPS-ITER for time-dependent simulations </a:t>
            </a:r>
            <a:r>
              <a:rPr lang="en-US" dirty="0"/>
              <a:t>(without EIRENE</a:t>
            </a:r>
            <a:r>
              <a:rPr lang="en-US" dirty="0" smtClean="0"/>
              <a:t>); integration with core-codes (e.g. ASTRA) </a:t>
            </a:r>
            <a:br>
              <a:rPr lang="en-US" dirty="0" smtClean="0"/>
            </a:b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Interaction </a:t>
            </a:r>
            <a:r>
              <a:rPr lang="en-US" dirty="0">
                <a:solidFill>
                  <a:srgbClr val="FF0000"/>
                </a:solidFill>
              </a:rPr>
              <a:t>related ETASC TSVVs </a:t>
            </a:r>
            <a:r>
              <a:rPr lang="en-US" dirty="0" smtClean="0"/>
              <a:t>(flight simulators, scenario integration) and </a:t>
            </a:r>
            <a:r>
              <a:rPr lang="en-US" dirty="0"/>
              <a:t>ENRs </a:t>
            </a:r>
            <a:r>
              <a:rPr lang="en-US" dirty="0" smtClean="0"/>
              <a:t>on </a:t>
            </a:r>
            <a:r>
              <a:rPr lang="en-US" dirty="0"/>
              <a:t>model reduction </a:t>
            </a:r>
            <a:r>
              <a:rPr lang="en-US" dirty="0" smtClean="0"/>
              <a:t>(e.g. generative neural-networks) as alternative model</a:t>
            </a:r>
            <a:endParaRPr lang="en-US" dirty="0"/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868070" y="6606306"/>
            <a:ext cx="6151996" cy="312763"/>
          </a:xfrm>
        </p:spPr>
        <p:txBody>
          <a:bodyPr/>
          <a:lstStyle/>
          <a:p>
            <a:pPr algn="r"/>
            <a:r>
              <a:rPr lang="en-GB" dirty="0" smtClean="0"/>
              <a:t>S. Wiesen | </a:t>
            </a:r>
            <a:r>
              <a:rPr lang="en-US" dirty="0" smtClean="0"/>
              <a:t>TSVV-5 meeting </a:t>
            </a:r>
            <a:r>
              <a:rPr lang="en-GB" dirty="0" smtClean="0"/>
              <a:t>| Sep. 17</a:t>
            </a:r>
            <a:r>
              <a:rPr lang="en-GB" baseline="30000" dirty="0" smtClean="0"/>
              <a:t>th</a:t>
            </a:r>
            <a:r>
              <a:rPr lang="en-GB" dirty="0" smtClean="0"/>
              <a:t> , 2021| Page </a:t>
            </a:r>
            <a:fld id="{6A6D9FA1-99C7-4910-8E32-B85D378B0060}" type="slidenum">
              <a:rPr lang="en-GB" smtClean="0"/>
              <a:pPr algn="r"/>
              <a:t>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02272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3241"/>
    </mc:Choice>
    <mc:Fallback xmlns="">
      <p:transition spd="slow" advTm="9324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2">
            <a:extLst>
              <a:ext uri="{FF2B5EF4-FFF2-40B4-BE49-F238E27FC236}">
                <a16:creationId xmlns:a16="http://schemas.microsoft.com/office/drawing/2014/main" id="{B1B33C2C-1E1C-4DA4-8081-9C167B034F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454" y="106180"/>
            <a:ext cx="10379422" cy="457200"/>
          </a:xfrm>
        </p:spPr>
        <p:txBody>
          <a:bodyPr/>
          <a:lstStyle/>
          <a:p>
            <a:endParaRPr lang="en-GB" sz="2400" dirty="0"/>
          </a:p>
        </p:txBody>
      </p:sp>
      <p:sp>
        <p:nvSpPr>
          <p:cNvPr id="26" name="Rectangle 24">
            <a:extLst>
              <a:ext uri="{FF2B5EF4-FFF2-40B4-BE49-F238E27FC236}">
                <a16:creationId xmlns:a16="http://schemas.microsoft.com/office/drawing/2014/main" id="{38B149E3-1AE9-4F28-A386-E2DF665720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Textfeld 1"/>
          <p:cNvSpPr txBox="1"/>
          <p:nvPr/>
        </p:nvSpPr>
        <p:spPr>
          <a:xfrm>
            <a:off x="971526" y="3335851"/>
            <a:ext cx="9865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Wall models</a:t>
            </a:r>
            <a:endParaRPr lang="en-US" sz="2800" b="1" dirty="0" smtClean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868070" y="6606306"/>
            <a:ext cx="6151996" cy="312763"/>
          </a:xfrm>
        </p:spPr>
        <p:txBody>
          <a:bodyPr/>
          <a:lstStyle/>
          <a:p>
            <a:pPr algn="r"/>
            <a:r>
              <a:rPr lang="en-GB" dirty="0" smtClean="0"/>
              <a:t>S. Wiesen | </a:t>
            </a:r>
            <a:r>
              <a:rPr lang="en-US" dirty="0" smtClean="0"/>
              <a:t>TSVV-5 meeting </a:t>
            </a:r>
            <a:r>
              <a:rPr lang="en-GB" dirty="0" smtClean="0"/>
              <a:t>| Sep. 17</a:t>
            </a:r>
            <a:r>
              <a:rPr lang="en-GB" baseline="30000" dirty="0" smtClean="0"/>
              <a:t>th</a:t>
            </a:r>
            <a:r>
              <a:rPr lang="en-GB" dirty="0" smtClean="0"/>
              <a:t> , 2021| Page </a:t>
            </a:r>
            <a:fld id="{6A6D9FA1-99C7-4910-8E32-B85D378B0060}" type="slidenum">
              <a:rPr lang="en-GB" smtClean="0"/>
              <a:pPr algn="r"/>
              <a:t>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3405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3241"/>
    </mc:Choice>
    <mc:Fallback xmlns="">
      <p:transition spd="slow" advTm="93241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8409" y="77999"/>
            <a:ext cx="10588253" cy="467995"/>
          </a:xfrm>
        </p:spPr>
        <p:txBody>
          <a:bodyPr/>
          <a:lstStyle/>
          <a:p>
            <a:r>
              <a:rPr lang="en-US" dirty="0" smtClean="0"/>
              <a:t>CX and photon fluxes </a:t>
            </a:r>
            <a:r>
              <a:rPr lang="en-US" dirty="0"/>
              <a:t>on </a:t>
            </a:r>
            <a:r>
              <a:rPr lang="en-US" dirty="0" smtClean="0"/>
              <a:t>(ITER) first </a:t>
            </a:r>
            <a:r>
              <a:rPr lang="en-US" dirty="0"/>
              <a:t>wall components</a:t>
            </a:r>
            <a:endParaRPr lang="de-DE" dirty="0"/>
          </a:p>
        </p:txBody>
      </p:sp>
      <p:sp>
        <p:nvSpPr>
          <p:cNvPr id="6" name="Rechteck 5"/>
          <p:cNvSpPr/>
          <p:nvPr/>
        </p:nvSpPr>
        <p:spPr>
          <a:xfrm>
            <a:off x="323454" y="845666"/>
            <a:ext cx="3767826" cy="4642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Breakdown of problem: ITER</a:t>
            </a:r>
            <a:endParaRPr lang="de-DE" dirty="0"/>
          </a:p>
        </p:txBody>
      </p:sp>
      <p:pic>
        <p:nvPicPr>
          <p:cNvPr id="7" name="Inhaltsplatzhalt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5369" y="1286079"/>
            <a:ext cx="8063419" cy="5172259"/>
          </a:xfrm>
          <a:prstGeom prst="rect">
            <a:avLst/>
          </a:prstGeom>
        </p:spPr>
      </p:pic>
      <p:grpSp>
        <p:nvGrpSpPr>
          <p:cNvPr id="11" name="Gruppieren 10"/>
          <p:cNvGrpSpPr/>
          <p:nvPr/>
        </p:nvGrpSpPr>
        <p:grpSpPr>
          <a:xfrm>
            <a:off x="3635822" y="1286079"/>
            <a:ext cx="7820723" cy="5044367"/>
            <a:chOff x="3635822" y="1286079"/>
            <a:chExt cx="7820723" cy="5044367"/>
          </a:xfrm>
        </p:grpSpPr>
        <p:grpSp>
          <p:nvGrpSpPr>
            <p:cNvPr id="5" name="Gruppieren 4"/>
            <p:cNvGrpSpPr/>
            <p:nvPr/>
          </p:nvGrpSpPr>
          <p:grpSpPr>
            <a:xfrm>
              <a:off x="3635822" y="1286079"/>
              <a:ext cx="7820723" cy="5044367"/>
              <a:chOff x="3635822" y="1286079"/>
              <a:chExt cx="7820723" cy="5044367"/>
            </a:xfrm>
          </p:grpSpPr>
          <p:pic>
            <p:nvPicPr>
              <p:cNvPr id="9" name="Inhaltsplatzhalter 4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635822" y="1286079"/>
                <a:ext cx="7820723" cy="5044367"/>
              </a:xfrm>
              <a:prstGeom prst="rect">
                <a:avLst/>
              </a:prstGeom>
            </p:spPr>
          </p:pic>
          <p:sp>
            <p:nvSpPr>
              <p:cNvPr id="3" name="Rechteck 2"/>
              <p:cNvSpPr/>
              <p:nvPr/>
            </p:nvSpPr>
            <p:spPr>
              <a:xfrm>
                <a:off x="6948189" y="2429842"/>
                <a:ext cx="4508355" cy="93610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sp>
          <p:nvSpPr>
            <p:cNvPr id="10" name="Textfeld 9"/>
            <p:cNvSpPr txBox="1"/>
            <p:nvPr/>
          </p:nvSpPr>
          <p:spPr>
            <a:xfrm>
              <a:off x="6824112" y="2494125"/>
              <a:ext cx="4444558" cy="8362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 smtClean="0">
                  <a:solidFill>
                    <a:srgbClr val="FF0000"/>
                  </a:solidFill>
                </a:rPr>
                <a:t>Also: </a:t>
              </a:r>
              <a:r>
                <a:rPr lang="de-DE" dirty="0" err="1" smtClean="0">
                  <a:solidFill>
                    <a:srgbClr val="FF0000"/>
                  </a:solidFill>
                </a:rPr>
                <a:t>photons</a:t>
              </a:r>
              <a:r>
                <a:rPr lang="de-DE" dirty="0" smtClean="0">
                  <a:solidFill>
                    <a:srgbClr val="FF0000"/>
                  </a:solidFill>
                </a:rPr>
                <a:t> </a:t>
              </a:r>
              <a:r>
                <a:rPr lang="de-DE" dirty="0" err="1" smtClean="0">
                  <a:solidFill>
                    <a:srgbClr val="FF0000"/>
                  </a:solidFill>
                </a:rPr>
                <a:t>and</a:t>
              </a:r>
              <a:r>
                <a:rPr lang="de-DE" dirty="0" smtClean="0">
                  <a:solidFill>
                    <a:srgbClr val="FF0000"/>
                  </a:solidFill>
                </a:rPr>
                <a:t> </a:t>
              </a:r>
              <a:r>
                <a:rPr lang="de-DE" dirty="0" err="1" smtClean="0">
                  <a:solidFill>
                    <a:srgbClr val="FF0000"/>
                  </a:solidFill>
                </a:rPr>
                <a:t>radiation</a:t>
              </a:r>
              <a:r>
                <a:rPr lang="de-DE" dirty="0" smtClean="0">
                  <a:solidFill>
                    <a:srgbClr val="FF0000"/>
                  </a:solidFill>
                </a:rPr>
                <a:t> </a:t>
              </a:r>
              <a:r>
                <a:rPr lang="de-DE" dirty="0" err="1" smtClean="0">
                  <a:solidFill>
                    <a:srgbClr val="FF0000"/>
                  </a:solidFill>
                </a:rPr>
                <a:t>loads</a:t>
              </a:r>
              <a:r>
                <a:rPr lang="de-DE" dirty="0" smtClean="0">
                  <a:solidFill>
                    <a:srgbClr val="FF0000"/>
                  </a:solidFill>
                </a:rPr>
                <a:t/>
              </a:r>
              <a:br>
                <a:rPr lang="de-DE" dirty="0" smtClean="0">
                  <a:solidFill>
                    <a:srgbClr val="FF0000"/>
                  </a:solidFill>
                </a:rPr>
              </a:br>
              <a:r>
                <a:rPr lang="de-DE" dirty="0" err="1" smtClean="0">
                  <a:solidFill>
                    <a:srgbClr val="FF0000"/>
                  </a:solidFill>
                </a:rPr>
                <a:t>possible</a:t>
              </a:r>
              <a:endParaRPr lang="de-DE" dirty="0">
                <a:solidFill>
                  <a:srgbClr val="FF0000"/>
                </a:solidFill>
              </a:endParaRPr>
            </a:p>
          </p:txBody>
        </p:sp>
      </p:grpSp>
      <p:sp>
        <p:nvSpPr>
          <p:cNvPr id="8" name="Textfeld 7"/>
          <p:cNvSpPr txBox="1"/>
          <p:nvPr/>
        </p:nvSpPr>
        <p:spPr>
          <a:xfrm>
            <a:off x="179438" y="6454775"/>
            <a:ext cx="4409027" cy="464294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de-DE" dirty="0" smtClean="0"/>
              <a:t>Collaborative </a:t>
            </a:r>
            <a:r>
              <a:rPr lang="de-DE" dirty="0" err="1" smtClean="0"/>
              <a:t>work</a:t>
            </a:r>
            <a:r>
              <a:rPr lang="de-DE" dirty="0" smtClean="0"/>
              <a:t> WPDC, W. Biel</a:t>
            </a:r>
            <a:endParaRPr lang="de-DE" dirty="0"/>
          </a:p>
        </p:txBody>
      </p:sp>
      <p:sp>
        <p:nvSpPr>
          <p:cNvPr id="12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868070" y="6606306"/>
            <a:ext cx="6151996" cy="312763"/>
          </a:xfrm>
        </p:spPr>
        <p:txBody>
          <a:bodyPr/>
          <a:lstStyle/>
          <a:p>
            <a:pPr algn="r"/>
            <a:r>
              <a:rPr lang="en-GB" dirty="0" smtClean="0"/>
              <a:t>S. Wiesen | </a:t>
            </a:r>
            <a:r>
              <a:rPr lang="en-US" dirty="0" smtClean="0"/>
              <a:t>TSVV-5 meeting </a:t>
            </a:r>
            <a:r>
              <a:rPr lang="en-GB" dirty="0" smtClean="0"/>
              <a:t>| Sep. 17</a:t>
            </a:r>
            <a:r>
              <a:rPr lang="en-GB" baseline="30000" dirty="0" smtClean="0"/>
              <a:t>th</a:t>
            </a:r>
            <a:r>
              <a:rPr lang="en-GB" dirty="0" smtClean="0"/>
              <a:t> , 2021| Page </a:t>
            </a:r>
            <a:fld id="{6A6D9FA1-99C7-4910-8E32-B85D378B0060}" type="slidenum">
              <a:rPr lang="en-GB" smtClean="0"/>
              <a:pPr algn="r"/>
              <a:t>22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35314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Erosion vs Deposition </a:t>
            </a:r>
            <a:r>
              <a:rPr lang="en-US" dirty="0"/>
              <a:t>on the </a:t>
            </a:r>
            <a:r>
              <a:rPr lang="en-US" dirty="0" smtClean="0"/>
              <a:t>ITER port-plug </a:t>
            </a:r>
            <a:r>
              <a:rPr lang="en-US" dirty="0"/>
              <a:t>faces</a:t>
            </a:r>
            <a:endParaRPr lang="de-DE" dirty="0"/>
          </a:p>
        </p:txBody>
      </p:sp>
      <p:pic>
        <p:nvPicPr>
          <p:cNvPr id="6" name="Inhaltsplatzhalt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35622" y="786234"/>
            <a:ext cx="8424936" cy="5752741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323454" y="6330446"/>
            <a:ext cx="17699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V. </a:t>
            </a:r>
            <a:r>
              <a:rPr lang="en-US" dirty="0" err="1" smtClean="0"/>
              <a:t>Kotov</a:t>
            </a:r>
            <a:r>
              <a:rPr lang="en-US" dirty="0" smtClean="0"/>
              <a:t> NF 2016</a:t>
            </a:r>
            <a:endParaRPr lang="de-DE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868070" y="6606306"/>
            <a:ext cx="6151996" cy="312763"/>
          </a:xfrm>
        </p:spPr>
        <p:txBody>
          <a:bodyPr/>
          <a:lstStyle/>
          <a:p>
            <a:pPr algn="r"/>
            <a:r>
              <a:rPr lang="en-GB" dirty="0" smtClean="0"/>
              <a:t>S. Wiesen | </a:t>
            </a:r>
            <a:r>
              <a:rPr lang="en-US" dirty="0" smtClean="0"/>
              <a:t>TSVV-5 meeting </a:t>
            </a:r>
            <a:r>
              <a:rPr lang="en-GB" dirty="0" smtClean="0"/>
              <a:t>| Sep. 17</a:t>
            </a:r>
            <a:r>
              <a:rPr lang="en-GB" baseline="30000" dirty="0" smtClean="0"/>
              <a:t>th</a:t>
            </a:r>
            <a:r>
              <a:rPr lang="en-GB" dirty="0" smtClean="0"/>
              <a:t> , 2021| Page </a:t>
            </a:r>
            <a:fld id="{6A6D9FA1-99C7-4910-8E32-B85D378B0060}" type="slidenum">
              <a:rPr lang="en-GB" smtClean="0"/>
              <a:pPr algn="r"/>
              <a:t>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61412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CHERAB DEMO </a:t>
            </a:r>
            <a:r>
              <a:rPr lang="en-US" dirty="0" smtClean="0"/>
              <a:t>First </a:t>
            </a:r>
            <a:r>
              <a:rPr lang="en-US" dirty="0"/>
              <a:t>Wall Estimated </a:t>
            </a:r>
            <a:r>
              <a:rPr lang="en-US" dirty="0" smtClean="0"/>
              <a:t>Loads</a:t>
            </a:r>
            <a:endParaRPr lang="de-DE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33198" y="1120133"/>
            <a:ext cx="5650896" cy="556447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C00000"/>
                </a:solidFill>
              </a:rPr>
              <a:t>Calculations on TQ mitigated Disruptions (or VDEs)</a:t>
            </a:r>
          </a:p>
          <a:p>
            <a:pPr marL="0" indent="0">
              <a:buNone/>
            </a:pPr>
            <a:endParaRPr lang="en-US" sz="2000" b="1" dirty="0" smtClean="0"/>
          </a:p>
          <a:p>
            <a:pPr marL="0" indent="0">
              <a:buNone/>
            </a:pPr>
            <a:r>
              <a:rPr lang="en-US" sz="2000" b="1" dirty="0"/>
              <a:t>Assessment of active mitigation </a:t>
            </a:r>
            <a:r>
              <a:rPr lang="en-US" sz="2000" b="1" dirty="0" smtClean="0"/>
              <a:t>techniques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Initial thermal energy </a:t>
            </a:r>
            <a:r>
              <a:rPr lang="en-US" sz="2000" dirty="0" err="1" smtClean="0"/>
              <a:t>W</a:t>
            </a:r>
            <a:r>
              <a:rPr lang="en-US" sz="2000" baseline="-25000" dirty="0" err="1" smtClean="0"/>
              <a:t>th</a:t>
            </a:r>
            <a:r>
              <a:rPr lang="en-US" sz="2000" dirty="0" smtClean="0"/>
              <a:t>=1.3GJ:</a:t>
            </a:r>
            <a:br>
              <a:rPr lang="en-US" sz="2000" dirty="0" smtClean="0"/>
            </a:br>
            <a:r>
              <a:rPr lang="en-US" sz="2000" dirty="0" smtClean="0"/>
              <a:t>20% radiated @ pre-TQ at MGI/SPI </a:t>
            </a:r>
            <a:br>
              <a:rPr lang="en-US" sz="2000" dirty="0" smtClean="0"/>
            </a:br>
            <a:r>
              <a:rPr lang="en-US" sz="2000" dirty="0" smtClean="0">
                <a:sym typeface="Wingdings" panose="05000000000000000000" pitchFamily="2" charset="2"/>
              </a:rPr>
              <a:t> 1GJ remaining</a:t>
            </a:r>
            <a:r>
              <a:rPr lang="en-US" sz="2000" b="1" dirty="0" smtClean="0">
                <a:sym typeface="Wingdings" panose="05000000000000000000" pitchFamily="2" charset="2"/>
              </a:rPr>
              <a:t/>
            </a:r>
            <a:br>
              <a:rPr lang="en-US" sz="2000" b="1" dirty="0" smtClean="0">
                <a:sym typeface="Wingdings" panose="05000000000000000000" pitchFamily="2" charset="2"/>
              </a:rPr>
            </a:b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Analysis </a:t>
            </a:r>
            <a:r>
              <a:rPr lang="en-US" sz="2000" dirty="0"/>
              <a:t>including </a:t>
            </a:r>
            <a:r>
              <a:rPr lang="en-US" sz="2000" dirty="0" smtClean="0"/>
              <a:t>averaging techniques</a:t>
            </a:r>
            <a:endParaRPr lang="en-US" sz="2000" dirty="0"/>
          </a:p>
          <a:p>
            <a:pPr marL="0" indent="0">
              <a:buNone/>
            </a:pPr>
            <a:r>
              <a:rPr lang="en-US" sz="2000" dirty="0"/>
              <a:t>Some relevant </a:t>
            </a:r>
            <a:r>
              <a:rPr lang="en-US" sz="2000" dirty="0" smtClean="0"/>
              <a:t>differences observed:</a:t>
            </a:r>
          </a:p>
          <a:p>
            <a:pPr lvl="1"/>
            <a:r>
              <a:rPr lang="en-US" dirty="0"/>
              <a:t>More uniform load distribution</a:t>
            </a:r>
          </a:p>
          <a:p>
            <a:pPr lvl="1"/>
            <a:r>
              <a:rPr lang="en-US" dirty="0" smtClean="0"/>
              <a:t>Estimated </a:t>
            </a:r>
            <a:r>
              <a:rPr lang="en-US" dirty="0"/>
              <a:t>peak load appears smaller by about 33%</a:t>
            </a:r>
          </a:p>
          <a:p>
            <a:pPr lvl="1"/>
            <a:r>
              <a:rPr lang="en-US" dirty="0"/>
              <a:t>Higher </a:t>
            </a:r>
            <a:r>
              <a:rPr lang="en-US" dirty="0" smtClean="0"/>
              <a:t>accuracy</a:t>
            </a:r>
          </a:p>
          <a:p>
            <a:pPr lvl="1"/>
            <a:endParaRPr lang="en-US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4559" y="909335"/>
            <a:ext cx="5040560" cy="5413406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8388350" y="6220319"/>
            <a:ext cx="3442737" cy="4642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F. </a:t>
            </a:r>
            <a:r>
              <a:rPr lang="de-DE" dirty="0" err="1" smtClean="0"/>
              <a:t>Maviglia</a:t>
            </a:r>
            <a:r>
              <a:rPr lang="de-DE" dirty="0" smtClean="0"/>
              <a:t>, IAEA-TM 2020</a:t>
            </a:r>
            <a:endParaRPr lang="de-DE" dirty="0"/>
          </a:p>
        </p:txBody>
      </p:sp>
      <p:grpSp>
        <p:nvGrpSpPr>
          <p:cNvPr id="14" name="Gruppieren 13"/>
          <p:cNvGrpSpPr/>
          <p:nvPr/>
        </p:nvGrpSpPr>
        <p:grpSpPr>
          <a:xfrm>
            <a:off x="6722857" y="867693"/>
            <a:ext cx="5084986" cy="5424841"/>
            <a:chOff x="6722857" y="867693"/>
            <a:chExt cx="5084986" cy="5424841"/>
          </a:xfrm>
        </p:grpSpPr>
        <p:pic>
          <p:nvPicPr>
            <p:cNvPr id="12" name="Grafik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722857" y="867693"/>
              <a:ext cx="5084986" cy="5424841"/>
            </a:xfrm>
            <a:prstGeom prst="rect">
              <a:avLst/>
            </a:prstGeom>
          </p:spPr>
        </p:pic>
        <p:sp>
          <p:nvSpPr>
            <p:cNvPr id="13" name="Textfeld 12"/>
            <p:cNvSpPr txBox="1"/>
            <p:nvPr/>
          </p:nvSpPr>
          <p:spPr>
            <a:xfrm>
              <a:off x="7884294" y="1781770"/>
              <a:ext cx="1716367" cy="464294"/>
            </a:xfrm>
            <a:prstGeom prst="rect">
              <a:avLst/>
            </a:prstGeom>
            <a:solidFill>
              <a:srgbClr val="92D050"/>
            </a:solidFill>
          </p:spPr>
          <p:txBody>
            <a:bodyPr wrap="none" rtlCol="0">
              <a:spAutoFit/>
            </a:bodyPr>
            <a:lstStyle/>
            <a:p>
              <a:r>
                <a:rPr lang="de-DE" dirty="0" err="1" smtClean="0"/>
                <a:t>P</a:t>
              </a:r>
              <a:r>
                <a:rPr lang="de-DE" baseline="-25000" dirty="0" err="1" smtClean="0"/>
                <a:t>rad</a:t>
              </a:r>
              <a:r>
                <a:rPr lang="de-DE" dirty="0" smtClean="0"/>
                <a:t>=800GW</a:t>
              </a:r>
              <a:endParaRPr lang="de-DE" dirty="0"/>
            </a:p>
          </p:txBody>
        </p:sp>
      </p:grpSp>
      <p:sp>
        <p:nvSpPr>
          <p:cNvPr id="15" name="Textfeld 14"/>
          <p:cNvSpPr txBox="1"/>
          <p:nvPr/>
        </p:nvSpPr>
        <p:spPr>
          <a:xfrm>
            <a:off x="759928" y="268945"/>
            <a:ext cx="10740976" cy="641566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/>
              <a:t>Collaboration </a:t>
            </a:r>
            <a:r>
              <a:rPr lang="en-US" b="1" dirty="0" smtClean="0"/>
              <a:t>WPPWIE &amp; TSVV-7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dirty="0" smtClean="0"/>
              <a:t>Continuation requires </a:t>
            </a:r>
            <a:r>
              <a:rPr lang="en-US" dirty="0">
                <a:solidFill>
                  <a:srgbClr val="FF0000"/>
                </a:solidFill>
              </a:rPr>
              <a:t>SOLPS-ITER w/extended wall option </a:t>
            </a:r>
            <a:r>
              <a:rPr lang="en-US" dirty="0"/>
              <a:t>(not validated yet);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comparison </a:t>
            </a:r>
            <a:r>
              <a:rPr lang="en-US" dirty="0"/>
              <a:t>with other models (e.g. SOLEDGE2D</a:t>
            </a:r>
            <a:r>
              <a:rPr lang="en-US" dirty="0" smtClean="0"/>
              <a:t>)</a:t>
            </a:r>
            <a:br>
              <a:rPr lang="en-US" dirty="0" smtClean="0"/>
            </a:br>
            <a:endParaRPr lang="en-US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dirty="0"/>
              <a:t>Development of numerical diagnostics for heat-fluxes in DEMO: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rgbClr val="FF0000"/>
                </a:solidFill>
              </a:rPr>
              <a:t>CX and photon fluxes </a:t>
            </a:r>
            <a:r>
              <a:rPr lang="en-US" dirty="0">
                <a:solidFill>
                  <a:srgbClr val="FF0000"/>
                </a:solidFill>
              </a:rPr>
              <a:t>on walls </a:t>
            </a:r>
            <a:r>
              <a:rPr lang="en-US" dirty="0"/>
              <a:t>(energy spectra, angular distribution</a:t>
            </a:r>
            <a:r>
              <a:rPr lang="en-US" dirty="0" smtClean="0"/>
              <a:t>)</a:t>
            </a:r>
            <a:br>
              <a:rPr lang="en-US" dirty="0" smtClean="0"/>
            </a:b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Assessment of 2</a:t>
            </a:r>
            <a:r>
              <a:rPr lang="en-US" baseline="30000" dirty="0" smtClean="0">
                <a:solidFill>
                  <a:srgbClr val="FF0000"/>
                </a:solidFill>
              </a:rPr>
              <a:t>nd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Xpoint</a:t>
            </a:r>
            <a:r>
              <a:rPr lang="en-US" dirty="0" smtClean="0">
                <a:solidFill>
                  <a:srgbClr val="FF0000"/>
                </a:solidFill>
              </a:rPr>
              <a:t> and PWI in upper plane (SN) (R. </a:t>
            </a:r>
            <a:r>
              <a:rPr lang="en-US" dirty="0" err="1" smtClean="0">
                <a:solidFill>
                  <a:srgbClr val="FF0000"/>
                </a:solidFill>
              </a:rPr>
              <a:t>Osawa</a:t>
            </a:r>
            <a:r>
              <a:rPr lang="en-US" dirty="0" smtClean="0">
                <a:solidFill>
                  <a:srgbClr val="FF0000"/>
                </a:solidFill>
              </a:rPr>
              <a:t>, WPDES)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dirty="0" smtClean="0"/>
              <a:t>3D field line tracing codes to estimate charged particle HF (</a:t>
            </a:r>
            <a:r>
              <a:rPr lang="en-US" dirty="0" err="1" smtClean="0"/>
              <a:t>PFCflux</a:t>
            </a:r>
            <a:r>
              <a:rPr lang="en-US" dirty="0" smtClean="0"/>
              <a:t> – SMARDDA)</a:t>
            </a:r>
            <a:br>
              <a:rPr lang="en-US" dirty="0" smtClean="0"/>
            </a:br>
            <a:r>
              <a:rPr lang="en-US" dirty="0" smtClean="0"/>
              <a:t>Later</a:t>
            </a:r>
            <a:r>
              <a:rPr lang="en-US" dirty="0"/>
              <a:t>: kinetic models of </a:t>
            </a:r>
            <a:r>
              <a:rPr lang="en-US" dirty="0">
                <a:solidFill>
                  <a:srgbClr val="FF0000"/>
                </a:solidFill>
              </a:rPr>
              <a:t>3D structures (e.g. toroidal/poloidal gap </a:t>
            </a:r>
            <a:r>
              <a:rPr lang="en-US" dirty="0" smtClean="0">
                <a:solidFill>
                  <a:srgbClr val="FF0000"/>
                </a:solidFill>
              </a:rPr>
              <a:t>analysis, </a:t>
            </a:r>
            <a:r>
              <a:rPr lang="en-US" dirty="0" err="1" smtClean="0">
                <a:solidFill>
                  <a:srgbClr val="FF0000"/>
                </a:solidFill>
              </a:rPr>
              <a:t>Firdaouss</a:t>
            </a:r>
            <a:r>
              <a:rPr lang="en-US" dirty="0" smtClean="0">
                <a:solidFill>
                  <a:srgbClr val="FF0000"/>
                </a:solidFill>
              </a:rPr>
              <a:t>, </a:t>
            </a:r>
            <a:r>
              <a:rPr lang="en-US" dirty="0" err="1" smtClean="0">
                <a:solidFill>
                  <a:srgbClr val="FF0000"/>
                </a:solidFill>
              </a:rPr>
              <a:t>Gerardin</a:t>
            </a:r>
            <a:r>
              <a:rPr lang="en-US" dirty="0" smtClean="0">
                <a:solidFill>
                  <a:srgbClr val="FF0000"/>
                </a:solidFill>
              </a:rPr>
              <a:t>, WPDES)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dirty="0">
              <a:solidFill>
                <a:srgbClr val="FF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Long term: Towards numerical optimization of first wall, steady-state &amp; </a:t>
            </a:r>
            <a:r>
              <a:rPr lang="en-US" dirty="0" smtClean="0">
                <a:solidFill>
                  <a:srgbClr val="FF0000"/>
                </a:solidFill>
              </a:rPr>
              <a:t>transients (e.g. disruptions/VDEs)</a:t>
            </a:r>
            <a:r>
              <a:rPr lang="en-US" dirty="0" smtClean="0"/>
              <a:t>, impact on wall, W droplets (</a:t>
            </a:r>
            <a:r>
              <a:rPr lang="en-US" dirty="0" smtClean="0">
                <a:solidFill>
                  <a:srgbClr val="FF0000"/>
                </a:solidFill>
              </a:rPr>
              <a:t>MEMOS-U, </a:t>
            </a:r>
            <a:r>
              <a:rPr lang="en-US" dirty="0" err="1" smtClean="0">
                <a:solidFill>
                  <a:srgbClr val="FF0000"/>
                </a:solidFill>
              </a:rPr>
              <a:t>Ratynskaja</a:t>
            </a:r>
            <a:r>
              <a:rPr lang="en-US" dirty="0" smtClean="0"/>
              <a:t>)</a:t>
            </a:r>
          </a:p>
          <a:p>
            <a:endParaRPr lang="en-US" dirty="0"/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868070" y="6606306"/>
            <a:ext cx="6151996" cy="312763"/>
          </a:xfrm>
        </p:spPr>
        <p:txBody>
          <a:bodyPr/>
          <a:lstStyle/>
          <a:p>
            <a:pPr algn="r"/>
            <a:r>
              <a:rPr lang="en-GB" dirty="0" smtClean="0"/>
              <a:t>S. Wiesen | </a:t>
            </a:r>
            <a:r>
              <a:rPr lang="en-US" dirty="0" smtClean="0"/>
              <a:t>TSVV-5 meeting </a:t>
            </a:r>
            <a:r>
              <a:rPr lang="en-GB" dirty="0" smtClean="0"/>
              <a:t>| Sep. 17</a:t>
            </a:r>
            <a:r>
              <a:rPr lang="en-GB" baseline="30000" dirty="0" smtClean="0"/>
              <a:t>th</a:t>
            </a:r>
            <a:r>
              <a:rPr lang="en-GB" dirty="0" smtClean="0"/>
              <a:t> , 2021| Page </a:t>
            </a:r>
            <a:fld id="{6A6D9FA1-99C7-4910-8E32-B85D378B0060}" type="slidenum">
              <a:rPr lang="en-GB" smtClean="0"/>
              <a:pPr algn="r"/>
              <a:t>24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27018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2">
            <a:extLst>
              <a:ext uri="{FF2B5EF4-FFF2-40B4-BE49-F238E27FC236}">
                <a16:creationId xmlns:a16="http://schemas.microsoft.com/office/drawing/2014/main" id="{B1B33C2C-1E1C-4DA4-8081-9C167B034F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454" y="106180"/>
            <a:ext cx="10379422" cy="457200"/>
          </a:xfrm>
        </p:spPr>
        <p:txBody>
          <a:bodyPr/>
          <a:lstStyle/>
          <a:p>
            <a:endParaRPr lang="en-GB" sz="2400" dirty="0"/>
          </a:p>
        </p:txBody>
      </p:sp>
      <p:sp>
        <p:nvSpPr>
          <p:cNvPr id="26" name="Rectangle 24">
            <a:extLst>
              <a:ext uri="{FF2B5EF4-FFF2-40B4-BE49-F238E27FC236}">
                <a16:creationId xmlns:a16="http://schemas.microsoft.com/office/drawing/2014/main" id="{38B149E3-1AE9-4F28-A386-E2DF665720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Textfeld 1"/>
          <p:cNvSpPr txBox="1"/>
          <p:nvPr/>
        </p:nvSpPr>
        <p:spPr>
          <a:xfrm>
            <a:off x="971526" y="3335851"/>
            <a:ext cx="9865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ADCs</a:t>
            </a:r>
            <a:endParaRPr lang="en-US" sz="2800" b="1" dirty="0" smtClean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868070" y="6606306"/>
            <a:ext cx="6151996" cy="312763"/>
          </a:xfrm>
        </p:spPr>
        <p:txBody>
          <a:bodyPr/>
          <a:lstStyle/>
          <a:p>
            <a:pPr algn="r"/>
            <a:r>
              <a:rPr lang="en-GB" dirty="0" smtClean="0"/>
              <a:t>S. Wiesen | </a:t>
            </a:r>
            <a:r>
              <a:rPr lang="en-US" dirty="0" smtClean="0"/>
              <a:t>TSVV-5 meeting </a:t>
            </a:r>
            <a:r>
              <a:rPr lang="en-GB" dirty="0" smtClean="0"/>
              <a:t>| Sep. 17</a:t>
            </a:r>
            <a:r>
              <a:rPr lang="en-GB" baseline="30000" dirty="0" smtClean="0"/>
              <a:t>th</a:t>
            </a:r>
            <a:r>
              <a:rPr lang="en-GB" dirty="0" smtClean="0"/>
              <a:t> , 2021| Page </a:t>
            </a:r>
            <a:fld id="{6A6D9FA1-99C7-4910-8E32-B85D378B0060}" type="slidenum">
              <a:rPr lang="en-GB" smtClean="0"/>
              <a:pPr algn="r"/>
              <a:t>25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41893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3241"/>
    </mc:Choice>
    <mc:Fallback xmlns="">
      <p:transition spd="slow" advTm="93241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2">
            <a:extLst>
              <a:ext uri="{FF2B5EF4-FFF2-40B4-BE49-F238E27FC236}">
                <a16:creationId xmlns:a16="http://schemas.microsoft.com/office/drawing/2014/main" id="{B1B33C2C-1E1C-4DA4-8081-9C167B034F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454" y="106180"/>
            <a:ext cx="10379422" cy="457200"/>
          </a:xfrm>
        </p:spPr>
        <p:txBody>
          <a:bodyPr/>
          <a:lstStyle/>
          <a:p>
            <a:r>
              <a:rPr lang="en-US" sz="2400" dirty="0" smtClean="0"/>
              <a:t>ADC</a:t>
            </a:r>
            <a:endParaRPr lang="en-GB" sz="2400" dirty="0"/>
          </a:p>
        </p:txBody>
      </p:sp>
      <p:sp>
        <p:nvSpPr>
          <p:cNvPr id="26" name="Rectangle 24">
            <a:extLst>
              <a:ext uri="{FF2B5EF4-FFF2-40B4-BE49-F238E27FC236}">
                <a16:creationId xmlns:a16="http://schemas.microsoft.com/office/drawing/2014/main" id="{38B149E3-1AE9-4F28-A386-E2DF665720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868070" y="6606306"/>
            <a:ext cx="6151996" cy="312763"/>
          </a:xfrm>
        </p:spPr>
        <p:txBody>
          <a:bodyPr/>
          <a:lstStyle/>
          <a:p>
            <a:pPr algn="r"/>
            <a:r>
              <a:rPr lang="en-GB" dirty="0" smtClean="0"/>
              <a:t>S. </a:t>
            </a:r>
            <a:r>
              <a:rPr lang="en-GB" smtClean="0"/>
              <a:t>Wiesen </a:t>
            </a:r>
            <a:r>
              <a:rPr lang="en-GB" dirty="0" smtClean="0"/>
              <a:t>| EUROfusio</a:t>
            </a:r>
            <a:r>
              <a:rPr lang="en-GB" dirty="0"/>
              <a:t>n</a:t>
            </a:r>
            <a:r>
              <a:rPr lang="en-GB" dirty="0" smtClean="0"/>
              <a:t> Science Meeting | Apr. 21</a:t>
            </a:r>
            <a:r>
              <a:rPr lang="en-GB" baseline="30000" dirty="0" smtClean="0"/>
              <a:t>st</a:t>
            </a:r>
            <a:r>
              <a:rPr lang="en-GB" dirty="0" smtClean="0"/>
              <a:t> , 2021| Page </a:t>
            </a:r>
            <a:fld id="{6A6D9FA1-99C7-4910-8E32-B85D378B0060}" type="slidenum">
              <a:rPr lang="en-GB" smtClean="0"/>
              <a:pPr algn="r"/>
              <a:t>26</a:t>
            </a:fld>
            <a:endParaRPr lang="en-GB" dirty="0"/>
          </a:p>
        </p:txBody>
      </p:sp>
      <p:sp>
        <p:nvSpPr>
          <p:cNvPr id="7" name="Textfeld 6"/>
          <p:cNvSpPr txBox="1"/>
          <p:nvPr/>
        </p:nvSpPr>
        <p:spPr>
          <a:xfrm>
            <a:off x="636060" y="914289"/>
            <a:ext cx="10464020" cy="26960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Mainly covered by WPPWIE/ADC and WPTE (physics)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dirty="0"/>
              <a:t>Extension of FP8 activities (c.f. F. </a:t>
            </a:r>
            <a:r>
              <a:rPr lang="en-US" dirty="0" err="1"/>
              <a:t>Militello</a:t>
            </a:r>
            <a:r>
              <a:rPr lang="en-US" dirty="0"/>
              <a:t> et al, ADC report 2021, WP-DTT1 and </a:t>
            </a:r>
            <a:r>
              <a:rPr lang="en-US" dirty="0" smtClean="0"/>
              <a:t>WP-DTT1/ADC) -  SOLPS-ITER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dirty="0" smtClean="0"/>
              <a:t>Requires speed up and/or validated reduced physics models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6" name="Picture 32"/>
          <p:cNvPicPr/>
          <p:nvPr/>
        </p:nvPicPr>
        <p:blipFill>
          <a:blip r:embed="rId2"/>
          <a:stretch>
            <a:fillRect/>
          </a:stretch>
        </p:blipFill>
        <p:spPr>
          <a:xfrm>
            <a:off x="755502" y="3703257"/>
            <a:ext cx="5727700" cy="3059430"/>
          </a:xfrm>
          <a:prstGeom prst="rect">
            <a:avLst/>
          </a:prstGeom>
        </p:spPr>
      </p:pic>
      <p:pic>
        <p:nvPicPr>
          <p:cNvPr id="8" name="Picture 124"/>
          <p:cNvPicPr/>
          <p:nvPr/>
        </p:nvPicPr>
        <p:blipFill>
          <a:blip r:embed="rId3"/>
          <a:stretch>
            <a:fillRect/>
          </a:stretch>
        </p:blipFill>
        <p:spPr>
          <a:xfrm>
            <a:off x="7411871" y="3221742"/>
            <a:ext cx="4608195" cy="3773170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827510" y="1378871"/>
            <a:ext cx="10464020" cy="4927824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dirty="0" smtClean="0"/>
              <a:t>Cyclic monitoring </a:t>
            </a:r>
            <a:r>
              <a:rPr lang="en-US" dirty="0"/>
              <a:t>of DCT into WPPWIE/WPTE activities: </a:t>
            </a:r>
            <a:r>
              <a:rPr lang="en-US" dirty="0">
                <a:solidFill>
                  <a:srgbClr val="FF0000"/>
                </a:solidFill>
              </a:rPr>
              <a:t>focus on demonstration of ADC being a possibility for DEMO</a:t>
            </a:r>
            <a:r>
              <a:rPr lang="en-US" dirty="0"/>
              <a:t>  </a:t>
            </a:r>
            <a:r>
              <a:rPr lang="en-US" dirty="0" smtClean="0">
                <a:sym typeface="Wingdings" panose="05000000000000000000" pitchFamily="2" charset="2"/>
              </a:rPr>
              <a:t></a:t>
            </a:r>
            <a:r>
              <a:rPr lang="en-US" dirty="0" smtClean="0"/>
              <a:t> </a:t>
            </a:r>
            <a:r>
              <a:rPr lang="en-US" dirty="0"/>
              <a:t>input gate review </a:t>
            </a:r>
            <a:r>
              <a:rPr lang="en-US" dirty="0" smtClean="0"/>
              <a:t>2024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Extension of WPDES activities towards </a:t>
            </a:r>
            <a:r>
              <a:rPr lang="en-US" dirty="0">
                <a:solidFill>
                  <a:srgbClr val="FF0000"/>
                </a:solidFill>
              </a:rPr>
              <a:t>ADC scenarios, e.g. DN, SXN</a:t>
            </a:r>
            <a:r>
              <a:rPr lang="en-US" dirty="0"/>
              <a:t> (later on); </a:t>
            </a:r>
            <a:r>
              <a:rPr lang="en-US" dirty="0">
                <a:solidFill>
                  <a:srgbClr val="FF0000"/>
                </a:solidFill>
              </a:rPr>
              <a:t>start with advanced fluid or hybrid neutral model </a:t>
            </a:r>
            <a:r>
              <a:rPr lang="en-US" dirty="0" smtClean="0">
                <a:solidFill>
                  <a:srgbClr val="FF0000"/>
                </a:solidFill>
              </a:rPr>
              <a:t>(L. </a:t>
            </a:r>
            <a:r>
              <a:rPr lang="en-US" dirty="0" err="1" smtClean="0">
                <a:solidFill>
                  <a:srgbClr val="FF0000"/>
                </a:solidFill>
              </a:rPr>
              <a:t>Aho-Mantila</a:t>
            </a:r>
            <a:r>
              <a:rPr lang="en-US" dirty="0" smtClean="0">
                <a:solidFill>
                  <a:srgbClr val="FF0000"/>
                </a:solidFill>
              </a:rPr>
              <a:t>, WPDES)</a:t>
            </a:r>
            <a:endParaRPr lang="en-US" dirty="0">
              <a:solidFill>
                <a:srgbClr val="FF0000"/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dirty="0" smtClean="0"/>
              <a:t>Work </a:t>
            </a:r>
            <a:r>
              <a:rPr lang="en-US" dirty="0"/>
              <a:t>with groups who work on </a:t>
            </a:r>
            <a:r>
              <a:rPr lang="en-US" dirty="0">
                <a:solidFill>
                  <a:srgbClr val="FF0000"/>
                </a:solidFill>
              </a:rPr>
              <a:t>advanced fluid </a:t>
            </a:r>
            <a:r>
              <a:rPr lang="en-US" dirty="0" smtClean="0">
                <a:solidFill>
                  <a:srgbClr val="FF0000"/>
                </a:solidFill>
              </a:rPr>
              <a:t>models development </a:t>
            </a:r>
            <a:r>
              <a:rPr lang="en-US" dirty="0" smtClean="0"/>
              <a:t>(i.e. TSVV-5) and</a:t>
            </a:r>
            <a:r>
              <a:rPr lang="en-US" dirty="0" smtClean="0">
                <a:solidFill>
                  <a:srgbClr val="FF0000"/>
                </a:solidFill>
              </a:rPr>
              <a:t> numerical </a:t>
            </a:r>
            <a:r>
              <a:rPr lang="en-US" dirty="0">
                <a:solidFill>
                  <a:srgbClr val="FF0000"/>
                </a:solidFill>
              </a:rPr>
              <a:t>divertor </a:t>
            </a:r>
            <a:r>
              <a:rPr lang="en-US" dirty="0" err="1">
                <a:solidFill>
                  <a:srgbClr val="FF0000"/>
                </a:solidFill>
              </a:rPr>
              <a:t>optimisation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techniques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/>
              <a:t>(</a:t>
            </a:r>
            <a:r>
              <a:rPr lang="en-US" dirty="0"/>
              <a:t>e.g. Univ. Leuven, </a:t>
            </a:r>
            <a:r>
              <a:rPr lang="en-US" dirty="0" err="1"/>
              <a:t>adjoint</a:t>
            </a:r>
            <a:r>
              <a:rPr lang="en-US" dirty="0"/>
              <a:t> </a:t>
            </a:r>
            <a:r>
              <a:rPr lang="en-US" dirty="0" err="1"/>
              <a:t>optimisation</a:t>
            </a:r>
            <a:r>
              <a:rPr lang="en-US" dirty="0"/>
              <a:t> techniques</a:t>
            </a:r>
            <a:r>
              <a:rPr lang="en-US" dirty="0" smtClean="0"/>
              <a:t>) </a:t>
            </a:r>
            <a:br>
              <a:rPr lang="en-US" dirty="0" smtClean="0"/>
            </a:b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smtClean="0"/>
              <a:t>call for combined PWIE-DES EEG, closed &amp; proposals in place</a:t>
            </a:r>
            <a:endParaRPr lang="en-US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dirty="0" smtClean="0"/>
              <a:t>Later: assessments </a:t>
            </a:r>
            <a:r>
              <a:rPr lang="en-US" dirty="0"/>
              <a:t>of engineering </a:t>
            </a:r>
            <a:r>
              <a:rPr lang="en-US" dirty="0" smtClean="0"/>
              <a:t>limits for ADCs: transients </a:t>
            </a:r>
            <a:r>
              <a:rPr lang="en-US" dirty="0"/>
              <a:t>and configurations (e.g. </a:t>
            </a:r>
            <a:r>
              <a:rPr lang="en-US" dirty="0" smtClean="0"/>
              <a:t>sweeping in ADC, seeding, </a:t>
            </a:r>
            <a:r>
              <a:rPr lang="en-US" dirty="0" err="1" smtClean="0"/>
              <a:t>etc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1336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3241"/>
    </mc:Choice>
    <mc:Fallback xmlns="">
      <p:transition spd="slow" advTm="9324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2">
            <a:extLst>
              <a:ext uri="{FF2B5EF4-FFF2-40B4-BE49-F238E27FC236}">
                <a16:creationId xmlns:a16="http://schemas.microsoft.com/office/drawing/2014/main" id="{B1B33C2C-1E1C-4DA4-8081-9C167B034F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454" y="106180"/>
            <a:ext cx="10379422" cy="457200"/>
          </a:xfrm>
        </p:spPr>
        <p:txBody>
          <a:bodyPr/>
          <a:lstStyle/>
          <a:p>
            <a:r>
              <a:rPr lang="en-US" sz="2400" dirty="0" smtClean="0"/>
              <a:t>Overview</a:t>
            </a:r>
            <a:endParaRPr lang="en-GB" sz="2400" dirty="0"/>
          </a:p>
        </p:txBody>
      </p:sp>
      <p:sp>
        <p:nvSpPr>
          <p:cNvPr id="26" name="Rectangle 24">
            <a:extLst>
              <a:ext uri="{FF2B5EF4-FFF2-40B4-BE49-F238E27FC236}">
                <a16:creationId xmlns:a16="http://schemas.microsoft.com/office/drawing/2014/main" id="{38B149E3-1AE9-4F28-A386-E2DF665720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Textfeld 1"/>
          <p:cNvSpPr txBox="1"/>
          <p:nvPr/>
        </p:nvSpPr>
        <p:spPr>
          <a:xfrm>
            <a:off x="1331566" y="1493738"/>
            <a:ext cx="986509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DEMO Divertor </a:t>
            </a:r>
            <a:r>
              <a:rPr lang="en-US" sz="2800" dirty="0"/>
              <a:t>Design </a:t>
            </a:r>
            <a:r>
              <a:rPr lang="en-US" sz="2800" dirty="0" smtClean="0"/>
              <a:t>studies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Core-edge </a:t>
            </a:r>
            <a:r>
              <a:rPr lang="en-US" sz="2800" dirty="0" smtClean="0"/>
              <a:t>coupling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Transients &amp; divertor re-attachment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Wall models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ADCs</a:t>
            </a:r>
          </a:p>
        </p:txBody>
      </p:sp>
      <p:sp>
        <p:nvSpPr>
          <p:cNvPr id="3" name="Textfeld 2"/>
          <p:cNvSpPr txBox="1"/>
          <p:nvPr/>
        </p:nvSpPr>
        <p:spPr>
          <a:xfrm rot="-1020000">
            <a:off x="1465415" y="3046875"/>
            <a:ext cx="8496944" cy="120032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3600" dirty="0" smtClean="0">
                <a:solidFill>
                  <a:srgbClr val="FF0000"/>
                </a:solidFill>
              </a:rPr>
              <a:t>All </a:t>
            </a:r>
            <a:r>
              <a:rPr lang="de-DE" sz="3600" dirty="0" err="1" smtClean="0">
                <a:solidFill>
                  <a:srgbClr val="FF0000"/>
                </a:solidFill>
              </a:rPr>
              <a:t>topics</a:t>
            </a:r>
            <a:r>
              <a:rPr lang="de-DE" sz="3600" dirty="0" smtClean="0">
                <a:solidFill>
                  <a:srgbClr val="FF0000"/>
                </a:solidFill>
              </a:rPr>
              <a:t> </a:t>
            </a:r>
            <a:r>
              <a:rPr lang="de-DE" sz="3600" dirty="0" err="1" smtClean="0">
                <a:solidFill>
                  <a:srgbClr val="FF0000"/>
                </a:solidFill>
              </a:rPr>
              <a:t>would</a:t>
            </a:r>
            <a:r>
              <a:rPr lang="de-DE" sz="3600" dirty="0" smtClean="0">
                <a:solidFill>
                  <a:srgbClr val="FF0000"/>
                </a:solidFill>
              </a:rPr>
              <a:t> </a:t>
            </a:r>
            <a:r>
              <a:rPr lang="de-DE" sz="3600" dirty="0" err="1" smtClean="0">
                <a:solidFill>
                  <a:srgbClr val="FF0000"/>
                </a:solidFill>
              </a:rPr>
              <a:t>be</a:t>
            </a:r>
            <a:r>
              <a:rPr lang="de-DE" sz="3600" dirty="0" smtClean="0">
                <a:solidFill>
                  <a:srgbClr val="FF0000"/>
                </a:solidFill>
              </a:rPr>
              <a:t> </a:t>
            </a:r>
            <a:r>
              <a:rPr lang="de-DE" sz="3600" dirty="0" err="1" smtClean="0">
                <a:solidFill>
                  <a:srgbClr val="FF0000"/>
                </a:solidFill>
              </a:rPr>
              <a:t>exploiting</a:t>
            </a:r>
            <a:r>
              <a:rPr lang="de-DE" sz="3600" dirty="0" smtClean="0">
                <a:solidFill>
                  <a:srgbClr val="FF0000"/>
                </a:solidFill>
              </a:rPr>
              <a:t> </a:t>
            </a:r>
            <a:r>
              <a:rPr lang="de-DE" sz="3600" dirty="0" err="1" smtClean="0">
                <a:solidFill>
                  <a:srgbClr val="FF0000"/>
                </a:solidFill>
              </a:rPr>
              <a:t>the</a:t>
            </a:r>
            <a:r>
              <a:rPr lang="de-DE" sz="3600" dirty="0" smtClean="0">
                <a:solidFill>
                  <a:srgbClr val="FF0000"/>
                </a:solidFill>
              </a:rPr>
              <a:t> </a:t>
            </a:r>
            <a:r>
              <a:rPr lang="de-DE" sz="3600" dirty="0" err="1" smtClean="0">
                <a:solidFill>
                  <a:srgbClr val="FF0000"/>
                </a:solidFill>
              </a:rPr>
              <a:t>newly</a:t>
            </a:r>
            <a:r>
              <a:rPr lang="de-DE" sz="3600" dirty="0" smtClean="0">
                <a:solidFill>
                  <a:srgbClr val="FF0000"/>
                </a:solidFill>
              </a:rPr>
              <a:t> </a:t>
            </a:r>
            <a:r>
              <a:rPr lang="de-DE" sz="3600" dirty="0" err="1" smtClean="0">
                <a:solidFill>
                  <a:srgbClr val="FF0000"/>
                </a:solidFill>
              </a:rPr>
              <a:t>developed</a:t>
            </a:r>
            <a:r>
              <a:rPr lang="de-DE" sz="3600" dirty="0" smtClean="0">
                <a:solidFill>
                  <a:srgbClr val="FF0000"/>
                </a:solidFill>
              </a:rPr>
              <a:t> </a:t>
            </a:r>
            <a:r>
              <a:rPr lang="de-DE" sz="3600" dirty="0" err="1" smtClean="0">
                <a:solidFill>
                  <a:srgbClr val="FF0000"/>
                </a:solidFill>
              </a:rPr>
              <a:t>features</a:t>
            </a:r>
            <a:r>
              <a:rPr lang="de-DE" sz="3600" dirty="0" smtClean="0">
                <a:solidFill>
                  <a:srgbClr val="FF0000"/>
                </a:solidFill>
              </a:rPr>
              <a:t> in </a:t>
            </a:r>
            <a:r>
              <a:rPr lang="de-DE" sz="3600" dirty="0" err="1" smtClean="0">
                <a:solidFill>
                  <a:srgbClr val="FF0000"/>
                </a:solidFill>
              </a:rPr>
              <a:t>the</a:t>
            </a:r>
            <a:r>
              <a:rPr lang="de-DE" sz="3600" dirty="0" smtClean="0">
                <a:solidFill>
                  <a:srgbClr val="FF0000"/>
                </a:solidFill>
              </a:rPr>
              <a:t> NGM </a:t>
            </a:r>
            <a:r>
              <a:rPr lang="de-DE" sz="3600" dirty="0" err="1" smtClean="0">
                <a:solidFill>
                  <a:srgbClr val="FF0000"/>
                </a:solidFill>
              </a:rPr>
              <a:t>of</a:t>
            </a:r>
            <a:r>
              <a:rPr lang="de-DE" sz="3600" dirty="0" smtClean="0">
                <a:solidFill>
                  <a:srgbClr val="FF0000"/>
                </a:solidFill>
              </a:rPr>
              <a:t> TSVV-5 </a:t>
            </a:r>
            <a:endParaRPr lang="de-DE" sz="3600" dirty="0">
              <a:solidFill>
                <a:srgbClr val="FF0000"/>
              </a:solidFill>
            </a:endParaRP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868070" y="6606306"/>
            <a:ext cx="6151996" cy="312763"/>
          </a:xfrm>
        </p:spPr>
        <p:txBody>
          <a:bodyPr/>
          <a:lstStyle/>
          <a:p>
            <a:pPr algn="r"/>
            <a:r>
              <a:rPr lang="en-GB" dirty="0" smtClean="0"/>
              <a:t>S. Wiesen | </a:t>
            </a:r>
            <a:r>
              <a:rPr lang="en-US" dirty="0" smtClean="0"/>
              <a:t>TSVV-5 meeting </a:t>
            </a:r>
            <a:r>
              <a:rPr lang="en-GB" dirty="0" smtClean="0"/>
              <a:t>| Sep. 17</a:t>
            </a:r>
            <a:r>
              <a:rPr lang="en-GB" baseline="30000" dirty="0" smtClean="0"/>
              <a:t>th</a:t>
            </a:r>
            <a:r>
              <a:rPr lang="en-GB" dirty="0" smtClean="0"/>
              <a:t> , 2021| Page </a:t>
            </a:r>
            <a:fld id="{6A6D9FA1-99C7-4910-8E32-B85D378B0060}" type="slidenum">
              <a:rPr lang="en-GB" smtClean="0"/>
              <a:pPr algn="r"/>
              <a:t>27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99114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3241"/>
    </mc:Choice>
    <mc:Fallback xmlns="">
      <p:transition spd="slow" advTm="9324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2">
            <a:extLst>
              <a:ext uri="{FF2B5EF4-FFF2-40B4-BE49-F238E27FC236}">
                <a16:creationId xmlns:a16="http://schemas.microsoft.com/office/drawing/2014/main" id="{B1B33C2C-1E1C-4DA4-8081-9C167B034F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454" y="106180"/>
            <a:ext cx="10379422" cy="457200"/>
          </a:xfrm>
        </p:spPr>
        <p:txBody>
          <a:bodyPr/>
          <a:lstStyle/>
          <a:p>
            <a:endParaRPr lang="en-GB" sz="2400" dirty="0"/>
          </a:p>
        </p:txBody>
      </p:sp>
      <p:sp>
        <p:nvSpPr>
          <p:cNvPr id="26" name="Rectangle 24">
            <a:extLst>
              <a:ext uri="{FF2B5EF4-FFF2-40B4-BE49-F238E27FC236}">
                <a16:creationId xmlns:a16="http://schemas.microsoft.com/office/drawing/2014/main" id="{38B149E3-1AE9-4F28-A386-E2DF665720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Textfeld 1"/>
          <p:cNvSpPr txBox="1"/>
          <p:nvPr/>
        </p:nvSpPr>
        <p:spPr>
          <a:xfrm>
            <a:off x="971526" y="3335851"/>
            <a:ext cx="9865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DEMO divertor design studies</a:t>
            </a:r>
            <a:endParaRPr lang="en-US" sz="2800" b="1" dirty="0" smtClean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868070" y="6606306"/>
            <a:ext cx="6151996" cy="312763"/>
          </a:xfrm>
        </p:spPr>
        <p:txBody>
          <a:bodyPr/>
          <a:lstStyle/>
          <a:p>
            <a:pPr algn="r"/>
            <a:r>
              <a:rPr lang="en-GB" dirty="0" smtClean="0"/>
              <a:t>S. Wiesen | </a:t>
            </a:r>
            <a:r>
              <a:rPr lang="en-US" dirty="0" smtClean="0"/>
              <a:t>TSVV-5 meeting </a:t>
            </a:r>
            <a:r>
              <a:rPr lang="en-GB" dirty="0" smtClean="0"/>
              <a:t>| Sep. 17</a:t>
            </a:r>
            <a:r>
              <a:rPr lang="en-GB" baseline="30000" dirty="0" smtClean="0"/>
              <a:t>th</a:t>
            </a:r>
            <a:r>
              <a:rPr lang="en-GB" dirty="0" smtClean="0"/>
              <a:t> , 2021| Page </a:t>
            </a:r>
            <a:fld id="{6A6D9FA1-99C7-4910-8E32-B85D378B0060}" type="slidenum">
              <a:rPr lang="en-GB" smtClean="0"/>
              <a:pPr algn="r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0108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3241"/>
    </mc:Choice>
    <mc:Fallback xmlns="">
      <p:transition spd="slow" advTm="93241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2">
            <a:extLst>
              <a:ext uri="{FF2B5EF4-FFF2-40B4-BE49-F238E27FC236}">
                <a16:creationId xmlns:a16="http://schemas.microsoft.com/office/drawing/2014/main" id="{B1B33C2C-1E1C-4DA4-8081-9C167B034F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454" y="106180"/>
            <a:ext cx="10379422" cy="457200"/>
          </a:xfrm>
        </p:spPr>
        <p:txBody>
          <a:bodyPr/>
          <a:lstStyle/>
          <a:p>
            <a:r>
              <a:rPr lang="en-US" sz="2400" dirty="0" smtClean="0"/>
              <a:t>Early assessment for DEMO</a:t>
            </a:r>
            <a:endParaRPr lang="en-GB" sz="2400" dirty="0"/>
          </a:p>
        </p:txBody>
      </p:sp>
      <p:sp>
        <p:nvSpPr>
          <p:cNvPr id="26" name="Rectangle 24">
            <a:extLst>
              <a:ext uri="{FF2B5EF4-FFF2-40B4-BE49-F238E27FC236}">
                <a16:creationId xmlns:a16="http://schemas.microsoft.com/office/drawing/2014/main" id="{38B149E3-1AE9-4F28-A386-E2DF665720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7710" y="1205706"/>
            <a:ext cx="7954102" cy="5142552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 flipH="1">
            <a:off x="179438" y="967848"/>
            <a:ext cx="2664296" cy="4555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rgbClr val="FF0000"/>
                </a:solidFill>
              </a:rPr>
              <a:t>SOLPS4.3</a:t>
            </a:r>
            <a:r>
              <a:rPr lang="de-DE" dirty="0" smtClean="0"/>
              <a:t>, </a:t>
            </a:r>
            <a:r>
              <a:rPr lang="de-DE" dirty="0" err="1" smtClean="0"/>
              <a:t>Kukushkin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err="1" smtClean="0"/>
              <a:t>Pacher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2007-2009</a:t>
            </a:r>
          </a:p>
          <a:p>
            <a:endParaRPr lang="de-DE" dirty="0"/>
          </a:p>
          <a:p>
            <a:r>
              <a:rPr lang="de-DE" b="1" dirty="0" smtClean="0">
                <a:solidFill>
                  <a:srgbClr val="00B050"/>
                </a:solidFill>
              </a:rPr>
              <a:t>D/He/</a:t>
            </a:r>
            <a:r>
              <a:rPr lang="de-DE" b="1" dirty="0" err="1" smtClean="0">
                <a:solidFill>
                  <a:srgbClr val="00B050"/>
                </a:solidFill>
              </a:rPr>
              <a:t>Be</a:t>
            </a:r>
            <a:r>
              <a:rPr lang="de-DE" b="1" dirty="0" smtClean="0">
                <a:solidFill>
                  <a:srgbClr val="00B050"/>
                </a:solidFill>
              </a:rPr>
              <a:t> +</a:t>
            </a:r>
          </a:p>
          <a:p>
            <a:r>
              <a:rPr lang="de-DE" b="1" dirty="0" smtClean="0">
                <a:solidFill>
                  <a:srgbClr val="00B050"/>
                </a:solidFill>
              </a:rPr>
              <a:t>Ne-</a:t>
            </a:r>
            <a:r>
              <a:rPr lang="de-DE" b="1" dirty="0" err="1" smtClean="0">
                <a:solidFill>
                  <a:srgbClr val="00B050"/>
                </a:solidFill>
              </a:rPr>
              <a:t>seeding</a:t>
            </a:r>
            <a:endParaRPr lang="de-DE" b="1" dirty="0" smtClean="0">
              <a:solidFill>
                <a:srgbClr val="00B050"/>
              </a:solidFill>
            </a:endParaRPr>
          </a:p>
          <a:p>
            <a:endParaRPr lang="de-DE" b="1" dirty="0">
              <a:solidFill>
                <a:srgbClr val="00B050"/>
              </a:solidFill>
            </a:endParaRPr>
          </a:p>
          <a:p>
            <a:r>
              <a:rPr lang="de-DE" b="1" dirty="0" smtClean="0">
                <a:solidFill>
                  <a:srgbClr val="00B050"/>
                </a:solidFill>
              </a:rPr>
              <a:t>P</a:t>
            </a:r>
            <a:r>
              <a:rPr lang="de-DE" b="1" baseline="-25000" dirty="0" smtClean="0">
                <a:solidFill>
                  <a:srgbClr val="00B050"/>
                </a:solidFill>
              </a:rPr>
              <a:t>SOL</a:t>
            </a:r>
            <a:r>
              <a:rPr lang="de-DE" b="1" dirty="0" smtClean="0">
                <a:solidFill>
                  <a:srgbClr val="00B050"/>
                </a:solidFill>
              </a:rPr>
              <a:t> = 300MW</a:t>
            </a:r>
          </a:p>
          <a:p>
            <a:endParaRPr lang="de-DE" b="1" dirty="0">
              <a:solidFill>
                <a:srgbClr val="00B050"/>
              </a:solidFill>
            </a:endParaRPr>
          </a:p>
          <a:p>
            <a:r>
              <a:rPr lang="de-DE" b="1" dirty="0" err="1" smtClean="0">
                <a:solidFill>
                  <a:srgbClr val="00B050"/>
                </a:solidFill>
              </a:rPr>
              <a:t>Density</a:t>
            </a:r>
            <a:r>
              <a:rPr lang="de-DE" b="1" dirty="0" smtClean="0">
                <a:solidFill>
                  <a:srgbClr val="00B050"/>
                </a:solidFill>
              </a:rPr>
              <a:t> </a:t>
            </a:r>
            <a:r>
              <a:rPr lang="de-DE" b="1" dirty="0" err="1" smtClean="0">
                <a:solidFill>
                  <a:srgbClr val="00B050"/>
                </a:solidFill>
              </a:rPr>
              <a:t>control</a:t>
            </a:r>
            <a:r>
              <a:rPr lang="de-DE" b="1" dirty="0" smtClean="0">
                <a:solidFill>
                  <a:srgbClr val="00B050"/>
                </a:solidFill>
              </a:rPr>
              <a:t> </a:t>
            </a:r>
            <a:r>
              <a:rPr lang="de-DE" b="1" dirty="0" err="1" smtClean="0">
                <a:solidFill>
                  <a:srgbClr val="00B050"/>
                </a:solidFill>
              </a:rPr>
              <a:t>by</a:t>
            </a:r>
            <a:r>
              <a:rPr lang="de-DE" b="1" dirty="0" smtClean="0">
                <a:solidFill>
                  <a:srgbClr val="00B050"/>
                </a:solidFill>
              </a:rPr>
              <a:t/>
            </a:r>
            <a:br>
              <a:rPr lang="de-DE" b="1" dirty="0" smtClean="0">
                <a:solidFill>
                  <a:srgbClr val="00B050"/>
                </a:solidFill>
              </a:rPr>
            </a:br>
            <a:r>
              <a:rPr lang="de-DE" b="1" dirty="0" smtClean="0">
                <a:solidFill>
                  <a:srgbClr val="00B050"/>
                </a:solidFill>
              </a:rPr>
              <a:t>Core + Gas </a:t>
            </a:r>
            <a:r>
              <a:rPr lang="de-DE" b="1" dirty="0" err="1" smtClean="0">
                <a:solidFill>
                  <a:srgbClr val="00B050"/>
                </a:solidFill>
              </a:rPr>
              <a:t>fuelling</a:t>
            </a:r>
            <a:endParaRPr lang="de-DE" b="1" dirty="0">
              <a:solidFill>
                <a:srgbClr val="00B050"/>
              </a:solidFill>
            </a:endParaRP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868070" y="6606306"/>
            <a:ext cx="6151996" cy="312763"/>
          </a:xfrm>
        </p:spPr>
        <p:txBody>
          <a:bodyPr/>
          <a:lstStyle/>
          <a:p>
            <a:pPr algn="r"/>
            <a:r>
              <a:rPr lang="en-GB" dirty="0" smtClean="0"/>
              <a:t>S. Wiesen | </a:t>
            </a:r>
            <a:r>
              <a:rPr lang="en-US" dirty="0" smtClean="0"/>
              <a:t>TSVV-5 meeting </a:t>
            </a:r>
            <a:r>
              <a:rPr lang="en-GB" dirty="0" smtClean="0"/>
              <a:t>| Sep. 17</a:t>
            </a:r>
            <a:r>
              <a:rPr lang="en-GB" baseline="30000" dirty="0" smtClean="0"/>
              <a:t>th</a:t>
            </a:r>
            <a:r>
              <a:rPr lang="en-GB" dirty="0" smtClean="0"/>
              <a:t> , 2021| Page </a:t>
            </a:r>
            <a:fld id="{6A6D9FA1-99C7-4910-8E32-B85D378B0060}" type="slidenum">
              <a:rPr lang="en-GB" smtClean="0"/>
              <a:pPr algn="r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50339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3241"/>
    </mc:Choice>
    <mc:Fallback xmlns="">
      <p:transition spd="slow" advTm="93241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2">
            <a:extLst>
              <a:ext uri="{FF2B5EF4-FFF2-40B4-BE49-F238E27FC236}">
                <a16:creationId xmlns:a16="http://schemas.microsoft.com/office/drawing/2014/main" id="{B1B33C2C-1E1C-4DA4-8081-9C167B034F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454" y="106180"/>
            <a:ext cx="10379422" cy="457200"/>
          </a:xfrm>
        </p:spPr>
        <p:txBody>
          <a:bodyPr/>
          <a:lstStyle/>
          <a:p>
            <a:r>
              <a:rPr lang="en-US" sz="2400" dirty="0"/>
              <a:t>Early assessment for DEMO</a:t>
            </a:r>
            <a:endParaRPr lang="en-GB" sz="2400" dirty="0"/>
          </a:p>
        </p:txBody>
      </p:sp>
      <p:sp>
        <p:nvSpPr>
          <p:cNvPr id="26" name="Rectangle 24">
            <a:extLst>
              <a:ext uri="{FF2B5EF4-FFF2-40B4-BE49-F238E27FC236}">
                <a16:creationId xmlns:a16="http://schemas.microsoft.com/office/drawing/2014/main" id="{38B149E3-1AE9-4F28-A386-E2DF665720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2"/>
          <a:srcRect r="50103"/>
          <a:stretch/>
        </p:blipFill>
        <p:spPr>
          <a:xfrm>
            <a:off x="611486" y="982760"/>
            <a:ext cx="5256584" cy="3999819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 flipH="1">
            <a:off x="299047" y="6521939"/>
            <a:ext cx="6480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/>
              <a:t>SOLPS4.3, </a:t>
            </a:r>
            <a:r>
              <a:rPr lang="de-DE" sz="1800" dirty="0" err="1" smtClean="0"/>
              <a:t>Kukushkin</a:t>
            </a:r>
            <a:r>
              <a:rPr lang="de-DE" sz="1800" dirty="0"/>
              <a:t>,</a:t>
            </a:r>
            <a:r>
              <a:rPr lang="de-DE" sz="1800" dirty="0" smtClean="0"/>
              <a:t> </a:t>
            </a:r>
            <a:r>
              <a:rPr lang="de-DE" sz="1800" dirty="0" err="1" smtClean="0"/>
              <a:t>Pacher</a:t>
            </a:r>
            <a:r>
              <a:rPr lang="de-DE" sz="1800" dirty="0" smtClean="0"/>
              <a:t> 2007-2009</a:t>
            </a:r>
            <a:endParaRPr lang="de-DE" sz="1800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3"/>
          <a:srcRect r="51364"/>
          <a:stretch/>
        </p:blipFill>
        <p:spPr>
          <a:xfrm>
            <a:off x="6279772" y="810019"/>
            <a:ext cx="5328592" cy="4190743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1691606" y="5092846"/>
            <a:ext cx="9434955" cy="1208216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 err="1" smtClean="0">
                <a:solidFill>
                  <a:srgbClr val="C00000"/>
                </a:solidFill>
              </a:rPr>
              <a:t>Full</a:t>
            </a:r>
            <a:r>
              <a:rPr lang="de-DE" dirty="0" smtClean="0">
                <a:solidFill>
                  <a:srgbClr val="C00000"/>
                </a:solidFill>
              </a:rPr>
              <a:t> </a:t>
            </a:r>
            <a:r>
              <a:rPr lang="de-DE" dirty="0" err="1" smtClean="0">
                <a:solidFill>
                  <a:srgbClr val="C00000"/>
                </a:solidFill>
              </a:rPr>
              <a:t>detachment</a:t>
            </a:r>
            <a:r>
              <a:rPr lang="de-DE" dirty="0" smtClean="0">
                <a:solidFill>
                  <a:srgbClr val="C00000"/>
                </a:solidFill>
              </a:rPr>
              <a:t> </a:t>
            </a:r>
            <a:r>
              <a:rPr lang="de-DE" dirty="0" err="1" smtClean="0">
                <a:solidFill>
                  <a:srgbClr val="C00000"/>
                </a:solidFill>
              </a:rPr>
              <a:t>of</a:t>
            </a:r>
            <a:r>
              <a:rPr lang="de-DE" dirty="0" smtClean="0">
                <a:solidFill>
                  <a:srgbClr val="C00000"/>
                </a:solidFill>
              </a:rPr>
              <a:t> </a:t>
            </a:r>
            <a:r>
              <a:rPr lang="de-DE" dirty="0" err="1" smtClean="0">
                <a:solidFill>
                  <a:srgbClr val="C00000"/>
                </a:solidFill>
              </a:rPr>
              <a:t>inner</a:t>
            </a:r>
            <a:r>
              <a:rPr lang="de-DE" dirty="0" smtClean="0">
                <a:solidFill>
                  <a:srgbClr val="C00000"/>
                </a:solidFill>
              </a:rPr>
              <a:t> divertor </a:t>
            </a:r>
            <a:r>
              <a:rPr lang="de-DE" dirty="0" err="1" smtClean="0">
                <a:solidFill>
                  <a:srgbClr val="C00000"/>
                </a:solidFill>
              </a:rPr>
              <a:t>restricts</a:t>
            </a:r>
            <a:r>
              <a:rPr lang="de-DE" dirty="0" smtClean="0">
                <a:solidFill>
                  <a:srgbClr val="C00000"/>
                </a:solidFill>
              </a:rPr>
              <a:t> </a:t>
            </a:r>
            <a:r>
              <a:rPr lang="de-DE" dirty="0" err="1" smtClean="0">
                <a:solidFill>
                  <a:srgbClr val="C00000"/>
                </a:solidFill>
              </a:rPr>
              <a:t>p</a:t>
            </a:r>
            <a:r>
              <a:rPr lang="de-DE" baseline="-25000" dirty="0" err="1" smtClean="0">
                <a:solidFill>
                  <a:srgbClr val="C00000"/>
                </a:solidFill>
              </a:rPr>
              <a:t>PFR</a:t>
            </a:r>
            <a:endParaRPr lang="de-DE" baseline="-25000" dirty="0">
              <a:solidFill>
                <a:srgbClr val="C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 err="1" smtClean="0"/>
              <a:t>Criterion</a:t>
            </a:r>
            <a:r>
              <a:rPr lang="de-DE" dirty="0" smtClean="0"/>
              <a:t>: </a:t>
            </a:r>
            <a:r>
              <a:rPr lang="de-DE" dirty="0" err="1" smtClean="0"/>
              <a:t>max</a:t>
            </a:r>
            <a:r>
              <a:rPr lang="de-DE" dirty="0" smtClean="0"/>
              <a:t> </a:t>
            </a:r>
            <a:r>
              <a:rPr lang="de-DE" dirty="0" err="1" smtClean="0"/>
              <a:t>T</a:t>
            </a:r>
            <a:r>
              <a:rPr lang="de-DE" baseline="-25000" dirty="0" err="1" smtClean="0"/>
              <a:t>e</a:t>
            </a:r>
            <a:r>
              <a:rPr lang="de-DE" dirty="0" smtClean="0"/>
              <a:t> at </a:t>
            </a:r>
            <a:r>
              <a:rPr lang="de-DE" dirty="0" err="1" smtClean="0"/>
              <a:t>inner</a:t>
            </a:r>
            <a:r>
              <a:rPr lang="de-DE" dirty="0" smtClean="0"/>
              <a:t> </a:t>
            </a:r>
            <a:r>
              <a:rPr lang="de-DE" dirty="0" err="1" smtClean="0"/>
              <a:t>target</a:t>
            </a:r>
            <a:r>
              <a:rPr lang="de-DE" dirty="0" smtClean="0"/>
              <a:t> falls </a:t>
            </a:r>
            <a:r>
              <a:rPr lang="de-DE" dirty="0" err="1" smtClean="0"/>
              <a:t>below</a:t>
            </a:r>
            <a:r>
              <a:rPr lang="de-DE" dirty="0" smtClean="0"/>
              <a:t> </a:t>
            </a:r>
            <a:r>
              <a:rPr lang="de-DE" dirty="0" err="1" smtClean="0"/>
              <a:t>certain</a:t>
            </a:r>
            <a:r>
              <a:rPr lang="de-DE" dirty="0" smtClean="0"/>
              <a:t> </a:t>
            </a:r>
            <a:r>
              <a:rPr lang="de-DE" dirty="0" err="1" smtClean="0"/>
              <a:t>minimum</a:t>
            </a:r>
            <a:r>
              <a:rPr lang="de-DE" dirty="0" smtClean="0"/>
              <a:t>, i.e. &lt; 5eV</a:t>
            </a:r>
            <a:endParaRPr lang="de-DE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 err="1" smtClean="0"/>
              <a:t>For</a:t>
            </a:r>
            <a:r>
              <a:rPr lang="de-DE" dirty="0" smtClean="0"/>
              <a:t> DEMO: </a:t>
            </a:r>
            <a:r>
              <a:rPr lang="de-DE" dirty="0" err="1" smtClean="0"/>
              <a:t>p</a:t>
            </a:r>
            <a:r>
              <a:rPr lang="de-DE" baseline="-25000" dirty="0" err="1" smtClean="0"/>
              <a:t>PFR,max</a:t>
            </a:r>
            <a:r>
              <a:rPr lang="de-DE" dirty="0" smtClean="0"/>
              <a:t> = 18.6 </a:t>
            </a:r>
            <a:r>
              <a:rPr lang="de-DE" dirty="0" err="1" smtClean="0"/>
              <a:t>Pa</a:t>
            </a:r>
            <a:endParaRPr lang="de-DE" dirty="0"/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868070" y="6606306"/>
            <a:ext cx="6151996" cy="312763"/>
          </a:xfrm>
        </p:spPr>
        <p:txBody>
          <a:bodyPr/>
          <a:lstStyle/>
          <a:p>
            <a:pPr algn="r"/>
            <a:r>
              <a:rPr lang="en-GB" dirty="0" smtClean="0"/>
              <a:t>S. Wiesen | </a:t>
            </a:r>
            <a:r>
              <a:rPr lang="en-US" dirty="0" smtClean="0"/>
              <a:t>TSVV-5 meeting </a:t>
            </a:r>
            <a:r>
              <a:rPr lang="en-GB" dirty="0" smtClean="0"/>
              <a:t>| Sep. 17</a:t>
            </a:r>
            <a:r>
              <a:rPr lang="en-GB" baseline="30000" dirty="0" smtClean="0"/>
              <a:t>th</a:t>
            </a:r>
            <a:r>
              <a:rPr lang="en-GB" dirty="0" smtClean="0"/>
              <a:t> , 2021| Page </a:t>
            </a:r>
            <a:fld id="{6A6D9FA1-99C7-4910-8E32-B85D378B0060}" type="slidenum">
              <a:rPr lang="en-GB" smtClean="0"/>
              <a:pPr algn="r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52910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3241"/>
    </mc:Choice>
    <mc:Fallback xmlns="">
      <p:transition spd="slow" advTm="93241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2">
            <a:extLst>
              <a:ext uri="{FF2B5EF4-FFF2-40B4-BE49-F238E27FC236}">
                <a16:creationId xmlns:a16="http://schemas.microsoft.com/office/drawing/2014/main" id="{B1B33C2C-1E1C-4DA4-8081-9C167B034F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454" y="106180"/>
            <a:ext cx="10379422" cy="457200"/>
          </a:xfrm>
        </p:spPr>
        <p:txBody>
          <a:bodyPr/>
          <a:lstStyle/>
          <a:p>
            <a:r>
              <a:rPr lang="en-US" sz="2400" dirty="0" smtClean="0"/>
              <a:t>Lessons learned ITER divertor design</a:t>
            </a:r>
            <a:endParaRPr lang="en-GB" sz="2400" dirty="0"/>
          </a:p>
        </p:txBody>
      </p:sp>
      <p:sp>
        <p:nvSpPr>
          <p:cNvPr id="26" name="Rectangle 24">
            <a:extLst>
              <a:ext uri="{FF2B5EF4-FFF2-40B4-BE49-F238E27FC236}">
                <a16:creationId xmlns:a16="http://schemas.microsoft.com/office/drawing/2014/main" id="{38B149E3-1AE9-4F28-A386-E2DF665720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868070" y="6606306"/>
            <a:ext cx="6151996" cy="312763"/>
          </a:xfrm>
        </p:spPr>
        <p:txBody>
          <a:bodyPr/>
          <a:lstStyle/>
          <a:p>
            <a:pPr algn="r"/>
            <a:r>
              <a:rPr lang="en-GB" dirty="0" smtClean="0"/>
              <a:t>S. </a:t>
            </a:r>
            <a:r>
              <a:rPr lang="en-GB" smtClean="0"/>
              <a:t>Wiesen </a:t>
            </a:r>
            <a:r>
              <a:rPr lang="en-GB" dirty="0" smtClean="0"/>
              <a:t>| EUROfusio</a:t>
            </a:r>
            <a:r>
              <a:rPr lang="en-GB" dirty="0"/>
              <a:t>n</a:t>
            </a:r>
            <a:r>
              <a:rPr lang="en-GB" dirty="0" smtClean="0"/>
              <a:t> Science Meeting | Apr. 21</a:t>
            </a:r>
            <a:r>
              <a:rPr lang="en-GB" baseline="30000" dirty="0" smtClean="0"/>
              <a:t>st</a:t>
            </a:r>
            <a:r>
              <a:rPr lang="en-GB" dirty="0" smtClean="0"/>
              <a:t> , 2021| Page </a:t>
            </a:r>
            <a:fld id="{6A6D9FA1-99C7-4910-8E32-B85D378B0060}" type="slidenum">
              <a:rPr lang="en-GB" smtClean="0"/>
              <a:pPr algn="r"/>
              <a:t>6</a:t>
            </a:fld>
            <a:endParaRPr lang="en-GB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79438" y="917675"/>
            <a:ext cx="11305256" cy="3168352"/>
          </a:xfrm>
          <a:prstGeom prst="rect">
            <a:avLst/>
          </a:prstGeom>
        </p:spPr>
        <p:txBody>
          <a:bodyPr/>
          <a:lstStyle>
            <a:lvl1pPr marL="306111" indent="-306111" algn="l" defTabSz="81629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3240" indent="-255092" algn="l" defTabSz="81629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0370" indent="-204074" algn="l" defTabSz="81629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28517" indent="-204074" algn="l" defTabSz="81629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36665" indent="-204074" algn="l" defTabSz="816296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44813" indent="-204074" algn="l" defTabSz="81629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52961" indent="-204074" algn="l" defTabSz="81629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61109" indent="-204074" algn="l" defTabSz="81629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69256" indent="-204074" algn="l" defTabSz="81629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>
                <a:solidFill>
                  <a:srgbClr val="FF0000"/>
                </a:solidFill>
              </a:rPr>
              <a:t>SOLPS4.3 has been the main workhorse for the ITER divertor design studies since 20+ years</a:t>
            </a:r>
          </a:p>
          <a:p>
            <a:r>
              <a:rPr lang="en-US" sz="2000" dirty="0"/>
              <a:t>Physics operating mode for the ITER divertor is to a large extent based on plasma boundary simulations conducted over ~15 years with the SOLPS-4.3 code (B2-Eirene) </a:t>
            </a:r>
            <a:r>
              <a:rPr lang="en-US" sz="2000" dirty="0" smtClean="0">
                <a:sym typeface="Wingdings" panose="05000000000000000000" pitchFamily="2" charset="2"/>
              </a:rPr>
              <a:t></a:t>
            </a:r>
            <a:r>
              <a:rPr lang="en-US" sz="2000" dirty="0" smtClean="0"/>
              <a:t> </a:t>
            </a:r>
            <a:r>
              <a:rPr lang="en-US" sz="2000" dirty="0">
                <a:solidFill>
                  <a:srgbClr val="FF0000"/>
                </a:solidFill>
              </a:rPr>
              <a:t>mostly C targets</a:t>
            </a:r>
            <a:r>
              <a:rPr lang="en-US" sz="2000" dirty="0" smtClean="0">
                <a:solidFill>
                  <a:srgbClr val="FF0000"/>
                </a:solidFill>
              </a:rPr>
              <a:t>!</a:t>
            </a:r>
            <a:br>
              <a:rPr lang="en-US" sz="2000" dirty="0" smtClean="0">
                <a:solidFill>
                  <a:srgbClr val="FF0000"/>
                </a:solidFill>
              </a:rPr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 smtClean="0"/>
          </a:p>
          <a:p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 smtClean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780626" y="2141810"/>
            <a:ext cx="4799411" cy="2702502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spcBef>
                <a:spcPts val="0"/>
              </a:spcBef>
              <a:buNone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A. S. Kukushkin et al. J.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Nucl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 Mat. 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290-293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(2001) 887</a:t>
            </a:r>
          </a:p>
          <a:p>
            <a:pPr marL="0" lvl="1" indent="0">
              <a:spcBef>
                <a:spcPts val="0"/>
              </a:spcBef>
              <a:buNone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 S. Kukushkin et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al.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Nucl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 Fusion 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42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(2002) 187</a:t>
            </a:r>
          </a:p>
          <a:p>
            <a:pPr marL="0" lvl="1" indent="0">
              <a:spcBef>
                <a:spcPts val="0"/>
              </a:spcBef>
              <a:buNone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A. S. Kukushkin and H. D. Pacher, PPCF 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44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(2002) 931</a:t>
            </a:r>
          </a:p>
          <a:p>
            <a:pPr marL="0" lvl="1" indent="0">
              <a:spcBef>
                <a:spcPts val="0"/>
              </a:spcBef>
              <a:buNone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 D. Pacher et al. J.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Nucl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 Mat. 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313-316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(2003) 657 </a:t>
            </a:r>
            <a:endParaRPr lang="en-U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indent="0">
              <a:spcBef>
                <a:spcPts val="0"/>
              </a:spcBef>
              <a:buNone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A. S. Kukushkin et al.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Nucl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 Fusion 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43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(2003) 716</a:t>
            </a:r>
          </a:p>
          <a:p>
            <a:pPr marL="0" lvl="1" indent="0">
              <a:spcBef>
                <a:spcPts val="0"/>
              </a:spcBef>
              <a:buNone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A. S. Kukushkin et al.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Fus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 Eng. Design 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65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(2003) 355 </a:t>
            </a:r>
          </a:p>
          <a:p>
            <a:pPr marL="0" lvl="1" indent="0">
              <a:spcBef>
                <a:spcPts val="0"/>
              </a:spcBef>
              <a:buNone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A. S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 Kukushkin et al.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Nucl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 Fusion 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(2005)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608</a:t>
            </a:r>
            <a:b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A. S.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Kukushkin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et al. J.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Nucl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 Mat. 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337-339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(2005) 17</a:t>
            </a:r>
          </a:p>
          <a:p>
            <a:pPr marL="0" lvl="1" indent="0">
              <a:spcBef>
                <a:spcPts val="0"/>
              </a:spcBef>
              <a:buNone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A. S.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Kukushkin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et al.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Nucl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 Fusion 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47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(2007) 698</a:t>
            </a:r>
          </a:p>
          <a:p>
            <a:pPr marL="342900" lvl="1" indent="-342900">
              <a:spcBef>
                <a:spcPts val="0"/>
              </a:spcBef>
              <a:buAutoNum type="alphaUcPeriod"/>
            </a:pPr>
            <a:endParaRPr lang="en-U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5887712" y="2141810"/>
            <a:ext cx="5832574" cy="2702502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spcBef>
                <a:spcPts val="0"/>
              </a:spcBef>
              <a:buNone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 S. Kukushkin et al. J.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Nucl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 Mat. 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363-365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(2007) 308</a:t>
            </a:r>
          </a:p>
          <a:p>
            <a:pPr marL="0" lvl="1" indent="0">
              <a:spcBef>
                <a:spcPts val="0"/>
              </a:spcBef>
              <a:buNone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G. W. Pacher et al.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Nucl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 Fusion 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48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(2008) 105003</a:t>
            </a:r>
          </a:p>
          <a:p>
            <a:pPr marL="0" lvl="1" indent="0">
              <a:spcBef>
                <a:spcPts val="0"/>
              </a:spcBef>
              <a:buNone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H. D. Pacher et al. J.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Nucl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 Mat. 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390-391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(2009) 259</a:t>
            </a:r>
          </a:p>
          <a:p>
            <a:pPr marL="0" lvl="1" indent="0">
              <a:spcBef>
                <a:spcPts val="0"/>
              </a:spcBef>
              <a:buNone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A. S. Kukushkin et al.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Nucl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 Fusion 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49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(2009) 075008</a:t>
            </a:r>
          </a:p>
          <a:p>
            <a:pPr marL="0" lvl="1" indent="0">
              <a:spcBef>
                <a:spcPts val="0"/>
              </a:spcBef>
              <a:buNone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 S. Kukushkin et al., J.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Nucl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 Mat. 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415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(2011) 2011</a:t>
            </a:r>
          </a:p>
          <a:p>
            <a:pPr marL="0" lvl="1" indent="0">
              <a:spcBef>
                <a:spcPts val="0"/>
              </a:spcBef>
              <a:buNone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H. D. Pacher et al. J.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Nucl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 Mat. 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415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(2011) S492</a:t>
            </a:r>
          </a:p>
          <a:p>
            <a:pPr marL="0" lvl="1" indent="0">
              <a:spcBef>
                <a:spcPts val="0"/>
              </a:spcBef>
              <a:buNone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G. W. Pacher et al.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Nucl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 Fusion 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51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(2011) 083004 </a:t>
            </a:r>
            <a:endParaRPr lang="en-U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indent="0">
              <a:spcBef>
                <a:spcPts val="0"/>
              </a:spcBef>
              <a:buNone/>
            </a:pPr>
            <a:r>
              <a:rPr lang="en-US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S. Kukushkin et al. </a:t>
            </a:r>
            <a:r>
              <a:rPr lang="en-US" sz="1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Fus</a:t>
            </a:r>
            <a:r>
              <a:rPr lang="en-US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Eng. Design </a:t>
            </a:r>
            <a:r>
              <a:rPr lang="en-US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86 </a:t>
            </a:r>
            <a:r>
              <a:rPr lang="en-US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(2011) </a:t>
            </a:r>
            <a:r>
              <a:rPr lang="en-US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2865</a:t>
            </a:r>
            <a:endParaRPr lang="en-US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531" y="4314887"/>
            <a:ext cx="3588431" cy="2447265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3694" y="4182549"/>
            <a:ext cx="3356743" cy="2579603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50561" y="3978103"/>
            <a:ext cx="4377399" cy="2908736"/>
          </a:xfrm>
          <a:prstGeom prst="rect">
            <a:avLst/>
          </a:prstGeom>
        </p:spPr>
      </p:pic>
      <p:sp>
        <p:nvSpPr>
          <p:cNvPr id="10" name="Textfeld 9"/>
          <p:cNvSpPr txBox="1"/>
          <p:nvPr/>
        </p:nvSpPr>
        <p:spPr>
          <a:xfrm>
            <a:off x="1383901" y="6606306"/>
            <a:ext cx="1612665" cy="464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rgbClr val="FF0000"/>
                </a:solidFill>
              </a:rPr>
              <a:t>1996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5292006" y="6606306"/>
            <a:ext cx="1612665" cy="464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rgbClr val="FF0000"/>
                </a:solidFill>
              </a:rPr>
              <a:t>2001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8269406" y="6606306"/>
            <a:ext cx="1612665" cy="464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rgbClr val="FF0000"/>
                </a:solidFill>
              </a:rPr>
              <a:t>2009</a:t>
            </a:r>
            <a:endParaRPr lang="de-DE" dirty="0">
              <a:solidFill>
                <a:srgbClr val="FF0000"/>
              </a:solidFill>
            </a:endParaRPr>
          </a:p>
        </p:txBody>
      </p:sp>
      <p:grpSp>
        <p:nvGrpSpPr>
          <p:cNvPr id="11" name="Gruppieren 10"/>
          <p:cNvGrpSpPr/>
          <p:nvPr/>
        </p:nvGrpSpPr>
        <p:grpSpPr>
          <a:xfrm>
            <a:off x="437676" y="1708489"/>
            <a:ext cx="6638770" cy="4539228"/>
            <a:chOff x="2685684" y="2034848"/>
            <a:chExt cx="6638770" cy="4539228"/>
          </a:xfrm>
        </p:grpSpPr>
        <p:sp>
          <p:nvSpPr>
            <p:cNvPr id="6" name="Rechteck 5"/>
            <p:cNvSpPr/>
            <p:nvPr/>
          </p:nvSpPr>
          <p:spPr>
            <a:xfrm>
              <a:off x="2685684" y="2034848"/>
              <a:ext cx="6638770" cy="4539228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grpSp>
          <p:nvGrpSpPr>
            <p:cNvPr id="5" name="Gruppieren 4"/>
            <p:cNvGrpSpPr/>
            <p:nvPr/>
          </p:nvGrpSpPr>
          <p:grpSpPr>
            <a:xfrm>
              <a:off x="2880068" y="2215363"/>
              <a:ext cx="6263932" cy="4134588"/>
              <a:chOff x="2892991" y="2113458"/>
              <a:chExt cx="6263932" cy="4134588"/>
            </a:xfrm>
            <a:solidFill>
              <a:schemeClr val="bg1"/>
            </a:solidFill>
          </p:grpSpPr>
          <p:pic>
            <p:nvPicPr>
              <p:cNvPr id="16" name="Picture 2" descr="Qpk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92991" y="2309458"/>
                <a:ext cx="4356100" cy="3938588"/>
              </a:xfrm>
              <a:prstGeom prst="rect">
                <a:avLst/>
              </a:prstGeom>
              <a:grpFill/>
              <a:extLst/>
            </p:spPr>
          </p:pic>
          <p:sp>
            <p:nvSpPr>
              <p:cNvPr id="17" name="Rectangle 9"/>
              <p:cNvSpPr>
                <a:spLocks noChangeArrowheads="1"/>
              </p:cNvSpPr>
              <p:nvPr/>
            </p:nvSpPr>
            <p:spPr bwMode="auto">
              <a:xfrm>
                <a:off x="4550852" y="2113458"/>
                <a:ext cx="4606071" cy="1045936"/>
              </a:xfrm>
              <a:prstGeom prst="rect">
                <a:avLst/>
              </a:prstGeom>
              <a:grpFill/>
              <a:ln w="15875">
                <a:solidFill>
                  <a:schemeClr val="accent1">
                    <a:shade val="50000"/>
                  </a:schemeClr>
                </a:solidFill>
              </a:ln>
              <a:effectLst/>
              <a:extLst/>
            </p:spPr>
            <p:txBody>
              <a:bodyPr/>
              <a:lstStyle>
                <a:defPPr>
                  <a:defRPr lang="en-GB"/>
                </a:defPPr>
                <a:lvl1pPr algn="ctr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pPr algn="l">
                  <a:buFontTx/>
                  <a:buNone/>
                </a:pPr>
                <a:r>
                  <a:rPr lang="en-US" altLang="de-DE" sz="1467" dirty="0">
                    <a:solidFill>
                      <a:srgbClr val="FF0000"/>
                    </a:solidFill>
                    <a:sym typeface="Symbol" panose="05050102010706020507" pitchFamily="18" charset="2"/>
                  </a:rPr>
                  <a:t>▬ 1996 (ITER physics basis 1999)</a:t>
                </a:r>
                <a:endParaRPr lang="en-US" altLang="de-DE" sz="1467" dirty="0">
                  <a:sym typeface="Symbol" panose="05050102010706020507" pitchFamily="18" charset="2"/>
                </a:endParaRPr>
              </a:p>
              <a:p>
                <a:pPr algn="l">
                  <a:buFontTx/>
                  <a:buNone/>
                </a:pPr>
                <a:r>
                  <a:rPr lang="en-US" altLang="de-DE" sz="1467" dirty="0">
                    <a:solidFill>
                      <a:srgbClr val="33CC33"/>
                    </a:solidFill>
                    <a:sym typeface="Symbol" panose="05050102010706020507" pitchFamily="18" charset="2"/>
                  </a:rPr>
                  <a:t>▬ 2003 (</a:t>
                </a:r>
                <a:r>
                  <a:rPr lang="en-GB" altLang="de-DE" sz="1467" dirty="0">
                    <a:solidFill>
                      <a:srgbClr val="33CC33"/>
                    </a:solidFill>
                  </a:rPr>
                  <a:t>neutral-viscosity added</a:t>
                </a:r>
                <a:r>
                  <a:rPr lang="en-US" altLang="de-DE" sz="1467" dirty="0">
                    <a:solidFill>
                      <a:srgbClr val="33CC33"/>
                    </a:solidFill>
                    <a:sym typeface="Symbol" panose="05050102010706020507" pitchFamily="18" charset="2"/>
                  </a:rPr>
                  <a:t>)</a:t>
                </a:r>
              </a:p>
              <a:p>
                <a:pPr algn="l">
                  <a:buFontTx/>
                  <a:buNone/>
                </a:pPr>
                <a:r>
                  <a:rPr lang="en-US" altLang="de-DE" sz="1467" dirty="0">
                    <a:solidFill>
                      <a:srgbClr val="000099"/>
                    </a:solidFill>
                    <a:sym typeface="Symbol" panose="05050102010706020507" pitchFamily="18" charset="2"/>
                  </a:rPr>
                  <a:t>▬ 2004 </a:t>
                </a:r>
                <a:r>
                  <a:rPr lang="en-GB" altLang="de-DE" sz="1467" dirty="0">
                    <a:solidFill>
                      <a:srgbClr val="4040B3"/>
                    </a:solidFill>
                  </a:rPr>
                  <a:t>(refined molecular collision kinetics added)</a:t>
                </a:r>
              </a:p>
              <a:p>
                <a:pPr algn="l">
                  <a:buFontTx/>
                  <a:buNone/>
                </a:pPr>
                <a:r>
                  <a:rPr lang="en-US" altLang="de-DE" sz="1467" dirty="0">
                    <a:sym typeface="Symbol" panose="05050102010706020507" pitchFamily="18" charset="2"/>
                  </a:rPr>
                  <a:t>▬ 2005 (Lyman radiation trapping)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3430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3241"/>
    </mc:Choice>
    <mc:Fallback xmlns="">
      <p:transition spd="slow" advTm="9324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Rationale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/>
              <a:t>i</a:t>
            </a:r>
            <a:r>
              <a:rPr lang="de-DE" dirty="0" err="1" smtClean="0"/>
              <a:t>nclusion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a DEMO divertor </a:t>
            </a:r>
            <a:r>
              <a:rPr lang="de-DE" dirty="0" err="1" smtClean="0"/>
              <a:t>liner</a:t>
            </a:r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134" y="789269"/>
            <a:ext cx="5430108" cy="3353154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8368" y="3731043"/>
            <a:ext cx="5229321" cy="2741860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227212" y="925723"/>
            <a:ext cx="679298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 err="1" smtClean="0"/>
              <a:t>Current</a:t>
            </a:r>
            <a:r>
              <a:rPr lang="de-DE" sz="2000" b="1" dirty="0" smtClean="0"/>
              <a:t> design</a:t>
            </a:r>
            <a:r>
              <a:rPr lang="de-DE" sz="2000" dirty="0" smtClean="0"/>
              <a:t/>
            </a:r>
            <a:br>
              <a:rPr lang="de-DE" sz="2000" dirty="0" smtClean="0"/>
            </a:br>
            <a:endParaRPr lang="de-DE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 err="1" smtClean="0"/>
              <a:t>Introduced</a:t>
            </a:r>
            <a:r>
              <a:rPr lang="de-DE" sz="2000" dirty="0" smtClean="0"/>
              <a:t> </a:t>
            </a:r>
            <a:r>
              <a:rPr lang="de-DE" sz="2000" dirty="0" err="1" smtClean="0"/>
              <a:t>to</a:t>
            </a:r>
            <a:r>
              <a:rPr lang="de-DE" sz="2000" dirty="0" smtClean="0"/>
              <a:t> </a:t>
            </a:r>
            <a:r>
              <a:rPr lang="de-DE" sz="2000" dirty="0" err="1" smtClean="0"/>
              <a:t>reduce</a:t>
            </a:r>
            <a:r>
              <a:rPr lang="de-DE" sz="2000" dirty="0" smtClean="0"/>
              <a:t> </a:t>
            </a:r>
            <a:r>
              <a:rPr lang="de-DE" sz="2000" dirty="0" err="1" smtClean="0"/>
              <a:t>radiative</a:t>
            </a:r>
            <a:r>
              <a:rPr lang="de-DE" sz="2000" dirty="0" smtClean="0"/>
              <a:t> </a:t>
            </a:r>
            <a:r>
              <a:rPr lang="de-DE" sz="2000" dirty="0" err="1" smtClean="0"/>
              <a:t>and</a:t>
            </a:r>
            <a:r>
              <a:rPr lang="de-DE" sz="2000" dirty="0" smtClean="0"/>
              <a:t/>
            </a:r>
            <a:br>
              <a:rPr lang="de-DE" sz="2000" dirty="0" smtClean="0"/>
            </a:br>
            <a:r>
              <a:rPr lang="de-DE" sz="2000" dirty="0" err="1" smtClean="0"/>
              <a:t>neutronic</a:t>
            </a:r>
            <a:r>
              <a:rPr lang="de-DE" sz="2000" dirty="0" smtClean="0"/>
              <a:t> </a:t>
            </a:r>
            <a:r>
              <a:rPr lang="de-DE" sz="2000" dirty="0" err="1" smtClean="0"/>
              <a:t>load</a:t>
            </a:r>
            <a:r>
              <a:rPr lang="de-DE" sz="2000" dirty="0" smtClean="0"/>
              <a:t> </a:t>
            </a:r>
            <a:r>
              <a:rPr lang="de-DE" sz="2000" dirty="0" err="1" smtClean="0"/>
              <a:t>into</a:t>
            </a:r>
            <a:r>
              <a:rPr lang="de-DE" sz="2000" dirty="0" smtClean="0"/>
              <a:t> </a:t>
            </a:r>
            <a:r>
              <a:rPr lang="de-DE" sz="2000" dirty="0" err="1" smtClean="0"/>
              <a:t>the</a:t>
            </a:r>
            <a:r>
              <a:rPr lang="de-DE" sz="2000" dirty="0" smtClean="0"/>
              <a:t> pump </a:t>
            </a:r>
            <a:r>
              <a:rPr lang="de-DE" sz="2000" dirty="0" err="1" smtClean="0"/>
              <a:t>duct</a:t>
            </a:r>
            <a:endParaRPr lang="de-DE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Shape </a:t>
            </a:r>
            <a:r>
              <a:rPr lang="en-US" sz="2000" dirty="0"/>
              <a:t>and arrangement of the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target </a:t>
            </a:r>
            <a:r>
              <a:rPr lang="en-US" sz="2000" dirty="0"/>
              <a:t>/ reflector / liner is as </a:t>
            </a:r>
            <a:r>
              <a:rPr lang="en-US" sz="2000" dirty="0" smtClean="0"/>
              <a:t>such</a:t>
            </a:r>
            <a:br>
              <a:rPr lang="en-US" sz="2000" dirty="0" smtClean="0"/>
            </a:br>
            <a:r>
              <a:rPr lang="en-US" sz="2000" dirty="0" smtClean="0"/>
              <a:t>that </a:t>
            </a:r>
            <a:r>
              <a:rPr lang="en-US" sz="2000" dirty="0"/>
              <a:t>it is expected a large quantity of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neutrals </a:t>
            </a:r>
            <a:r>
              <a:rPr lang="en-US" sz="2000" dirty="0"/>
              <a:t>and scattered particles </a:t>
            </a:r>
            <a:r>
              <a:rPr lang="en-US" sz="2000" dirty="0" smtClean="0"/>
              <a:t>impinging</a:t>
            </a:r>
            <a:br>
              <a:rPr lang="en-US" sz="2000" dirty="0" smtClean="0"/>
            </a:br>
            <a:r>
              <a:rPr lang="en-US" sz="2000" dirty="0" smtClean="0"/>
              <a:t>on </a:t>
            </a:r>
            <a:r>
              <a:rPr lang="en-US" sz="2000" dirty="0"/>
              <a:t>the almost unprotected parts:</a:t>
            </a:r>
          </a:p>
          <a:p>
            <a:r>
              <a:rPr lang="en-US" sz="2000" dirty="0" smtClean="0"/>
              <a:t>	- between </a:t>
            </a:r>
            <a:r>
              <a:rPr lang="en-US" sz="2000" dirty="0"/>
              <a:t>the reflectors and the back </a:t>
            </a:r>
            <a:r>
              <a:rPr lang="en-US" sz="2000" dirty="0" smtClean="0"/>
              <a:t>of liner, </a:t>
            </a:r>
            <a:br>
              <a:rPr lang="en-US" sz="2000" dirty="0" smtClean="0"/>
            </a:br>
            <a:r>
              <a:rPr lang="en-US" sz="2000" dirty="0" smtClean="0"/>
              <a:t>	- the </a:t>
            </a:r>
            <a:r>
              <a:rPr lang="en-US" sz="2000" dirty="0"/>
              <a:t>liner supply </a:t>
            </a:r>
            <a:r>
              <a:rPr lang="en-US" sz="2000" dirty="0" smtClean="0"/>
              <a:t>tubes,</a:t>
            </a:r>
            <a:br>
              <a:rPr lang="en-US" sz="2000" dirty="0" smtClean="0"/>
            </a:br>
            <a:r>
              <a:rPr lang="en-US" sz="2000" dirty="0" smtClean="0"/>
              <a:t>	- the supports.</a:t>
            </a:r>
            <a:br>
              <a:rPr lang="en-US" sz="2000" dirty="0" smtClean="0"/>
            </a:br>
            <a:endParaRPr lang="en-US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Efficiency of pumping potentially reduced (incl. He-ash)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FF0000"/>
                </a:solidFill>
              </a:rPr>
              <a:t>Post-design modelling in preparation with SOLPS-ITER</a:t>
            </a:r>
            <a:br>
              <a:rPr lang="en-US" sz="2000" dirty="0" smtClean="0">
                <a:solidFill>
                  <a:srgbClr val="FF0000"/>
                </a:solidFill>
              </a:rPr>
            </a:br>
            <a:r>
              <a:rPr lang="en-US" sz="2000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 assess load specification, pumping efficiency, </a:t>
            </a:r>
            <a:r>
              <a:rPr lang="en-US" sz="2000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etc</a:t>
            </a:r>
            <a:endParaRPr lang="de-DE" sz="2000" dirty="0" smtClean="0">
              <a:solidFill>
                <a:srgbClr val="FF0000"/>
              </a:solidFill>
            </a:endParaRPr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868070" y="6606306"/>
            <a:ext cx="6151996" cy="312763"/>
          </a:xfrm>
        </p:spPr>
        <p:txBody>
          <a:bodyPr/>
          <a:lstStyle/>
          <a:p>
            <a:pPr algn="r"/>
            <a:r>
              <a:rPr lang="en-GB" dirty="0" smtClean="0"/>
              <a:t>S. Wiesen | </a:t>
            </a:r>
            <a:r>
              <a:rPr lang="en-US" dirty="0" smtClean="0"/>
              <a:t>TSVV-5 meeting </a:t>
            </a:r>
            <a:r>
              <a:rPr lang="en-GB" dirty="0" smtClean="0"/>
              <a:t>| Sep. 17</a:t>
            </a:r>
            <a:r>
              <a:rPr lang="en-GB" baseline="30000" dirty="0" smtClean="0"/>
              <a:t>th</a:t>
            </a:r>
            <a:r>
              <a:rPr lang="en-GB" dirty="0" smtClean="0"/>
              <a:t> , 2021| Page </a:t>
            </a:r>
            <a:fld id="{6A6D9FA1-99C7-4910-8E32-B85D378B0060}" type="slidenum">
              <a:rPr lang="en-GB" smtClean="0"/>
              <a:pPr algn="r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59472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2">
            <a:extLst>
              <a:ext uri="{FF2B5EF4-FFF2-40B4-BE49-F238E27FC236}">
                <a16:creationId xmlns:a16="http://schemas.microsoft.com/office/drawing/2014/main" id="{B1B33C2C-1E1C-4DA4-8081-9C167B034F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454" y="106180"/>
            <a:ext cx="10379422" cy="457200"/>
          </a:xfrm>
        </p:spPr>
        <p:txBody>
          <a:bodyPr/>
          <a:lstStyle/>
          <a:p>
            <a:r>
              <a:rPr lang="en-US" sz="2400" dirty="0" smtClean="0"/>
              <a:t>Issue of particle balance / explicit (EIRENE sources)-implicit (B2.5) coupling </a:t>
            </a:r>
            <a:r>
              <a:rPr lang="en-US" sz="2400" dirty="0" smtClean="0">
                <a:sym typeface="Wingdings" panose="05000000000000000000" pitchFamily="2" charset="2"/>
              </a:rPr>
              <a:t> long convergence times</a:t>
            </a:r>
            <a:endParaRPr lang="en-GB" sz="2400" dirty="0"/>
          </a:p>
        </p:txBody>
      </p:sp>
      <p:sp>
        <p:nvSpPr>
          <p:cNvPr id="26" name="Rectangle 24">
            <a:extLst>
              <a:ext uri="{FF2B5EF4-FFF2-40B4-BE49-F238E27FC236}">
                <a16:creationId xmlns:a16="http://schemas.microsoft.com/office/drawing/2014/main" id="{38B149E3-1AE9-4F28-A386-E2DF665720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872" y="1905362"/>
            <a:ext cx="10824992" cy="4179620"/>
          </a:xfrm>
          <a:prstGeom prst="rect">
            <a:avLst/>
          </a:prstGeom>
        </p:spPr>
      </p:pic>
      <p:sp>
        <p:nvSpPr>
          <p:cNvPr id="2" name="Textfeld 1"/>
          <p:cNvSpPr txBox="1"/>
          <p:nvPr/>
        </p:nvSpPr>
        <p:spPr>
          <a:xfrm>
            <a:off x="9732266" y="790705"/>
            <a:ext cx="232307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A. S. </a:t>
            </a:r>
            <a:r>
              <a:rPr lang="en-US" sz="1100" b="1" dirty="0" err="1">
                <a:latin typeface="Arial" panose="020B0604020202020204" pitchFamily="34" charset="0"/>
                <a:cs typeface="Arial" panose="020B0604020202020204" pitchFamily="34" charset="0"/>
              </a:rPr>
              <a:t>Kukushkin</a:t>
            </a:r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 et al. </a:t>
            </a:r>
            <a:r>
              <a:rPr lang="en-US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1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Fus</a:t>
            </a:r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. Eng. Design </a:t>
            </a:r>
            <a:r>
              <a:rPr lang="en-US" sz="1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86</a:t>
            </a:r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 (2011) </a:t>
            </a:r>
            <a:r>
              <a:rPr lang="en-US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2865</a:t>
            </a:r>
            <a:endParaRPr lang="en-US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868070" y="6606306"/>
            <a:ext cx="6151996" cy="312763"/>
          </a:xfrm>
        </p:spPr>
        <p:txBody>
          <a:bodyPr/>
          <a:lstStyle/>
          <a:p>
            <a:pPr algn="r"/>
            <a:r>
              <a:rPr lang="en-GB" dirty="0" smtClean="0"/>
              <a:t>S. Wiesen | </a:t>
            </a:r>
            <a:r>
              <a:rPr lang="en-US" dirty="0" smtClean="0"/>
              <a:t>TSVV-5 meeting </a:t>
            </a:r>
            <a:r>
              <a:rPr lang="en-GB" dirty="0" smtClean="0"/>
              <a:t>| Sep. 17</a:t>
            </a:r>
            <a:r>
              <a:rPr lang="en-GB" baseline="30000" dirty="0" smtClean="0"/>
              <a:t>th</a:t>
            </a:r>
            <a:r>
              <a:rPr lang="en-GB" dirty="0" smtClean="0"/>
              <a:t> , 2021| Page </a:t>
            </a:r>
            <a:fld id="{6A6D9FA1-99C7-4910-8E32-B85D378B0060}" type="slidenum">
              <a:rPr lang="en-GB" smtClean="0"/>
              <a:pPr algn="r"/>
              <a:t>8</a:t>
            </a:fld>
            <a:endParaRPr lang="en-GB" dirty="0"/>
          </a:p>
        </p:txBody>
      </p:sp>
      <p:sp>
        <p:nvSpPr>
          <p:cNvPr id="4" name="Textfeld 3"/>
          <p:cNvSpPr txBox="1"/>
          <p:nvPr/>
        </p:nvSpPr>
        <p:spPr>
          <a:xfrm>
            <a:off x="251446" y="847735"/>
            <a:ext cx="115738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Pumping in ITER (and DEMO) </a:t>
            </a:r>
            <a:r>
              <a:rPr lang="en-US" sz="2000" dirty="0"/>
              <a:t>amounts to only about 1% </a:t>
            </a:r>
            <a:r>
              <a:rPr lang="en-US" sz="2000" dirty="0" smtClean="0"/>
              <a:t>or less of </a:t>
            </a:r>
            <a:r>
              <a:rPr lang="en-US" sz="2000" dirty="0"/>
              <a:t>the recycling flux</a:t>
            </a:r>
            <a:r>
              <a:rPr lang="en-US" sz="2000" dirty="0" smtClean="0"/>
              <a:t>.</a:t>
            </a:r>
            <a:br>
              <a:rPr lang="en-US" sz="2000" dirty="0" smtClean="0"/>
            </a:br>
            <a:r>
              <a:rPr lang="en-US" sz="2000" dirty="0" smtClean="0">
                <a:sym typeface="Wingdings" panose="05000000000000000000" pitchFamily="2" charset="2"/>
              </a:rPr>
              <a:t> </a:t>
            </a:r>
            <a:r>
              <a:rPr lang="en-US" sz="2000" dirty="0" smtClean="0"/>
              <a:t>to </a:t>
            </a:r>
            <a:r>
              <a:rPr lang="en-US" sz="2000" dirty="0"/>
              <a:t>resolve the effect </a:t>
            </a:r>
            <a:r>
              <a:rPr lang="en-US" sz="2000"/>
              <a:t>of </a:t>
            </a:r>
            <a:r>
              <a:rPr lang="en-US" sz="2000" smtClean="0"/>
              <a:t>pumping </a:t>
            </a:r>
            <a:r>
              <a:rPr lang="en-US" sz="2000" dirty="0"/>
              <a:t>and </a:t>
            </a:r>
            <a:r>
              <a:rPr lang="en-US" sz="2000" dirty="0" err="1"/>
              <a:t>fuelling</a:t>
            </a:r>
            <a:r>
              <a:rPr lang="en-US" sz="2000" dirty="0"/>
              <a:t> on the solution, the </a:t>
            </a:r>
            <a:r>
              <a:rPr lang="en-US" sz="2000" dirty="0" smtClean="0"/>
              <a:t>accuracy of </a:t>
            </a:r>
            <a:r>
              <a:rPr lang="en-US" sz="2000" dirty="0"/>
              <a:t>the particle balance in the code must be much better than </a:t>
            </a:r>
            <a:r>
              <a:rPr lang="en-US" sz="2000" dirty="0" smtClean="0"/>
              <a:t>1% </a:t>
            </a:r>
            <a:r>
              <a:rPr lang="en-US" sz="2000" dirty="0" smtClean="0">
                <a:sym typeface="Wingdings" panose="05000000000000000000" pitchFamily="2" charset="2"/>
              </a:rPr>
              <a:t> big</a:t>
            </a:r>
            <a:r>
              <a:rPr lang="en-US" sz="2000" dirty="0" smtClean="0"/>
              <a:t> </a:t>
            </a:r>
            <a:r>
              <a:rPr lang="en-US" sz="2000" dirty="0"/>
              <a:t>challenge for a hybrid code such as </a:t>
            </a:r>
            <a:r>
              <a:rPr lang="en-US" sz="2000" dirty="0" smtClean="0"/>
              <a:t>SOLPS to reach convergence</a:t>
            </a:r>
            <a:endParaRPr lang="de-DE" sz="2000" dirty="0"/>
          </a:p>
        </p:txBody>
      </p:sp>
      <p:sp>
        <p:nvSpPr>
          <p:cNvPr id="5" name="Textfeld 4"/>
          <p:cNvSpPr txBox="1"/>
          <p:nvPr/>
        </p:nvSpPr>
        <p:spPr>
          <a:xfrm>
            <a:off x="1018622" y="6142012"/>
            <a:ext cx="9684254" cy="464294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de-DE" dirty="0" err="1" smtClean="0"/>
              <a:t>Numerical</a:t>
            </a:r>
            <a:r>
              <a:rPr lang="de-DE" dirty="0" smtClean="0"/>
              <a:t> </a:t>
            </a:r>
            <a:r>
              <a:rPr lang="de-DE" dirty="0" err="1" smtClean="0"/>
              <a:t>noise</a:t>
            </a:r>
            <a:r>
              <a:rPr lang="de-DE" dirty="0" smtClean="0"/>
              <a:t> </a:t>
            </a:r>
            <a:r>
              <a:rPr lang="de-DE" dirty="0" err="1" smtClean="0"/>
              <a:t>induced</a:t>
            </a:r>
            <a:r>
              <a:rPr lang="de-DE" dirty="0" smtClean="0"/>
              <a:t> at time-</a:t>
            </a:r>
            <a:r>
              <a:rPr lang="de-DE" dirty="0" err="1" smtClean="0"/>
              <a:t>step</a:t>
            </a:r>
            <a:r>
              <a:rPr lang="de-DE" dirty="0" smtClean="0"/>
              <a:t> </a:t>
            </a:r>
            <a:r>
              <a:rPr lang="de-DE" dirty="0" err="1" smtClean="0"/>
              <a:t>t+dt</a:t>
            </a:r>
            <a:r>
              <a:rPr lang="de-DE" dirty="0" smtClean="0"/>
              <a:t> </a:t>
            </a:r>
            <a:r>
              <a:rPr lang="de-DE" dirty="0" smtClean="0">
                <a:sym typeface="Wingdings" panose="05000000000000000000" pitchFamily="2" charset="2"/>
              </a:rPr>
              <a:t> </a:t>
            </a:r>
            <a:r>
              <a:rPr lang="de-DE" dirty="0" err="1" smtClean="0">
                <a:sym typeface="Wingdings" panose="05000000000000000000" pitchFamily="2" charset="2"/>
              </a:rPr>
              <a:t>correction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factors</a:t>
            </a:r>
            <a:r>
              <a:rPr lang="de-DE" dirty="0" smtClean="0">
                <a:sym typeface="Wingdings" panose="05000000000000000000" pitchFamily="2" charset="2"/>
              </a:rPr>
              <a:t> ~1 </a:t>
            </a:r>
            <a:r>
              <a:rPr lang="de-DE" dirty="0" err="1" smtClean="0">
                <a:sym typeface="Wingdings" panose="05000000000000000000" pitchFamily="2" charset="2"/>
              </a:rPr>
              <a:t>required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90585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3241"/>
    </mc:Choice>
    <mc:Fallback xmlns="">
      <p:transition spd="slow" advTm="93241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2">
            <a:extLst>
              <a:ext uri="{FF2B5EF4-FFF2-40B4-BE49-F238E27FC236}">
                <a16:creationId xmlns:a16="http://schemas.microsoft.com/office/drawing/2014/main" id="{B1B33C2C-1E1C-4DA4-8081-9C167B034F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454" y="106180"/>
            <a:ext cx="10379422" cy="457200"/>
          </a:xfrm>
        </p:spPr>
        <p:txBody>
          <a:bodyPr/>
          <a:lstStyle/>
          <a:p>
            <a:r>
              <a:rPr lang="en-US" sz="2400" dirty="0" smtClean="0"/>
              <a:t>DEMO divertor assessment with new </a:t>
            </a:r>
            <a:r>
              <a:rPr lang="en-US" sz="2400" dirty="0" smtClean="0">
                <a:solidFill>
                  <a:srgbClr val="FF0000"/>
                </a:solidFill>
              </a:rPr>
              <a:t>SOLPS-ITER</a:t>
            </a:r>
            <a:endParaRPr lang="en-GB" sz="2400" dirty="0">
              <a:solidFill>
                <a:srgbClr val="FF0000"/>
              </a:solidFill>
            </a:endParaRPr>
          </a:p>
        </p:txBody>
      </p:sp>
      <p:sp>
        <p:nvSpPr>
          <p:cNvPr id="26" name="Rectangle 24">
            <a:extLst>
              <a:ext uri="{FF2B5EF4-FFF2-40B4-BE49-F238E27FC236}">
                <a16:creationId xmlns:a16="http://schemas.microsoft.com/office/drawing/2014/main" id="{38B149E3-1AE9-4F28-A386-E2DF665720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EDEB624-FBEA-4C3F-880B-5EE1EB7027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301" y="778616"/>
            <a:ext cx="8671397" cy="27212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Work </a:t>
            </a:r>
            <a:r>
              <a:rPr lang="en-US" sz="2000" dirty="0" smtClean="0"/>
              <a:t>only started in FP8: F. </a:t>
            </a:r>
            <a:r>
              <a:rPr lang="en-US" sz="2000" dirty="0" err="1" smtClean="0"/>
              <a:t>Subba</a:t>
            </a:r>
            <a:r>
              <a:rPr lang="en-US" sz="2000" dirty="0" smtClean="0"/>
              <a:t> EU-DEMO </a:t>
            </a:r>
            <a:r>
              <a:rPr lang="en-US" sz="20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 </a:t>
            </a:r>
            <a:r>
              <a:rPr lang="en-US" sz="2000" b="1" dirty="0" smtClean="0">
                <a:solidFill>
                  <a:srgbClr val="FF0000"/>
                </a:solidFill>
              </a:rPr>
              <a:t>WPDES</a:t>
            </a:r>
            <a:endParaRPr lang="en-US" sz="20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000" dirty="0" smtClean="0"/>
              <a:t>SOLPS-ITER</a:t>
            </a:r>
            <a:r>
              <a:rPr lang="en-US" sz="2000" dirty="0"/>
              <a:t> </a:t>
            </a:r>
            <a:r>
              <a:rPr lang="en-US" sz="2000" dirty="0" smtClean="0"/>
              <a:t>model parameters </a:t>
            </a:r>
            <a:r>
              <a:rPr lang="en-US" sz="2000" dirty="0" smtClean="0">
                <a:solidFill>
                  <a:srgbClr val="FF0000"/>
                </a:solidFill>
              </a:rPr>
              <a:t>(no drifts/currents)</a:t>
            </a:r>
            <a:endParaRPr lang="en-US" sz="2000" dirty="0">
              <a:solidFill>
                <a:srgbClr val="FF0000"/>
              </a:solidFill>
            </a:endParaRPr>
          </a:p>
          <a:p>
            <a:pPr lvl="1"/>
            <a:r>
              <a:rPr lang="en-US" dirty="0"/>
              <a:t>Input </a:t>
            </a:r>
            <a:r>
              <a:rPr lang="en-US" dirty="0" smtClean="0"/>
              <a:t>power into edge: </a:t>
            </a:r>
            <a:r>
              <a:rPr lang="en-US" dirty="0"/>
              <a:t>150 MW</a:t>
            </a:r>
          </a:p>
          <a:p>
            <a:pPr lvl="1"/>
            <a:r>
              <a:rPr lang="en-US" dirty="0"/>
              <a:t>D-puff: 1e23 </a:t>
            </a:r>
            <a:r>
              <a:rPr lang="en-US" dirty="0" smtClean="0"/>
              <a:t>atoms/s (~ 200 Pa m</a:t>
            </a:r>
            <a:r>
              <a:rPr lang="en-US" baseline="30000" dirty="0" smtClean="0"/>
              <a:t>3</a:t>
            </a:r>
            <a:r>
              <a:rPr lang="en-US" dirty="0" smtClean="0"/>
              <a:t> s</a:t>
            </a:r>
            <a:r>
              <a:rPr lang="en-US" baseline="30000" dirty="0" smtClean="0"/>
              <a:t>-1</a:t>
            </a:r>
            <a:r>
              <a:rPr lang="en-US" dirty="0" smtClean="0"/>
              <a:t>)</a:t>
            </a:r>
            <a:endParaRPr lang="en-US" dirty="0"/>
          </a:p>
          <a:p>
            <a:pPr lvl="1"/>
            <a:r>
              <a:rPr lang="en-US" dirty="0"/>
              <a:t>Minor D pellet volumetric source: 7e21 (</a:t>
            </a:r>
            <a:r>
              <a:rPr lang="en-US" dirty="0" smtClean="0"/>
              <a:t>s</a:t>
            </a:r>
            <a:r>
              <a:rPr lang="en-US" baseline="30000" dirty="0"/>
              <a:t>-1</a:t>
            </a:r>
            <a:r>
              <a:rPr lang="en-US" dirty="0" smtClean="0"/>
              <a:t>)</a:t>
            </a:r>
            <a:endParaRPr lang="en-US" dirty="0"/>
          </a:p>
          <a:p>
            <a:pPr lvl="1"/>
            <a:r>
              <a:rPr lang="en-US" dirty="0" err="1"/>
              <a:t>D+He+</a:t>
            </a:r>
            <a:r>
              <a:rPr lang="en-US" dirty="0" err="1">
                <a:solidFill>
                  <a:srgbClr val="00B050"/>
                </a:solidFill>
              </a:rPr>
              <a:t>Ar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/>
              <a:t>plasma</a:t>
            </a:r>
          </a:p>
          <a:p>
            <a:pPr lvl="1"/>
            <a:r>
              <a:rPr lang="en-US" dirty="0" err="1"/>
              <a:t>Ar</a:t>
            </a:r>
            <a:r>
              <a:rPr lang="en-US" dirty="0"/>
              <a:t> puff: 1.5e19 </a:t>
            </a:r>
            <a:r>
              <a:rPr lang="en-US" dirty="0" smtClean="0"/>
              <a:t>atoms/s</a:t>
            </a:r>
            <a:endParaRPr lang="en-US" dirty="0"/>
          </a:p>
        </p:txBody>
      </p:sp>
      <p:sp>
        <p:nvSpPr>
          <p:cNvPr id="10" name="TextBox 6">
            <a:extLst>
              <a:ext uri="{FF2B5EF4-FFF2-40B4-BE49-F238E27FC236}">
                <a16:creationId xmlns:a16="http://schemas.microsoft.com/office/drawing/2014/main" id="{0F989385-8C85-4823-AFEF-1D076DCA4B94}"/>
              </a:ext>
            </a:extLst>
          </p:cNvPr>
          <p:cNvSpPr txBox="1"/>
          <p:nvPr/>
        </p:nvSpPr>
        <p:spPr>
          <a:xfrm>
            <a:off x="4267870" y="2646456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Zeff ~1.9 in the core</a:t>
            </a:r>
          </a:p>
        </p:txBody>
      </p:sp>
      <p:pic>
        <p:nvPicPr>
          <p:cNvPr id="11" name="Picture 9">
            <a:extLst>
              <a:ext uri="{FF2B5EF4-FFF2-40B4-BE49-F238E27FC236}">
                <a16:creationId xmlns:a16="http://schemas.microsoft.com/office/drawing/2014/main" id="{01C62028-8AFC-40BE-B6F6-C81940930E3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0638" y="4062508"/>
            <a:ext cx="5562878" cy="2653423"/>
          </a:xfrm>
          <a:prstGeom prst="rect">
            <a:avLst/>
          </a:prstGeom>
        </p:spPr>
      </p:pic>
      <p:pic>
        <p:nvPicPr>
          <p:cNvPr id="12" name="Picture 9">
            <a:extLst>
              <a:ext uri="{FF2B5EF4-FFF2-40B4-BE49-F238E27FC236}">
                <a16:creationId xmlns:a16="http://schemas.microsoft.com/office/drawing/2014/main" id="{01C62028-8AFC-40BE-B6F6-C81940930E3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36440" y="4047463"/>
            <a:ext cx="5562878" cy="2653423"/>
          </a:xfrm>
          <a:prstGeom prst="rect">
            <a:avLst/>
          </a:prstGeom>
        </p:spPr>
      </p:pic>
      <p:sp>
        <p:nvSpPr>
          <p:cNvPr id="13" name="Textfeld 12"/>
          <p:cNvSpPr txBox="1"/>
          <p:nvPr/>
        </p:nvSpPr>
        <p:spPr>
          <a:xfrm>
            <a:off x="2316693" y="3512548"/>
            <a:ext cx="658001" cy="464294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ctr"/>
            <a:r>
              <a:rPr lang="de-DE" dirty="0" smtClean="0"/>
              <a:t>HFS</a:t>
            </a:r>
            <a:endParaRPr lang="de-DE" dirty="0"/>
          </a:p>
        </p:txBody>
      </p:sp>
      <p:sp>
        <p:nvSpPr>
          <p:cNvPr id="14" name="Textfeld 13"/>
          <p:cNvSpPr txBox="1"/>
          <p:nvPr/>
        </p:nvSpPr>
        <p:spPr>
          <a:xfrm>
            <a:off x="7099693" y="3529880"/>
            <a:ext cx="595484" cy="464294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ctr"/>
            <a:r>
              <a:rPr lang="de-DE" dirty="0" smtClean="0"/>
              <a:t>LFS</a:t>
            </a:r>
            <a:endParaRPr lang="de-DE" dirty="0"/>
          </a:p>
        </p:txBody>
      </p:sp>
      <p:pic>
        <p:nvPicPr>
          <p:cNvPr id="16" name="Picture 7">
            <a:extLst>
              <a:ext uri="{FF2B5EF4-FFF2-40B4-BE49-F238E27FC236}">
                <a16:creationId xmlns:a16="http://schemas.microsoft.com/office/drawing/2014/main" id="{DD4D0A81-BC24-471B-8454-433E1F1BAF8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0638" y="4050870"/>
            <a:ext cx="5586153" cy="2665061"/>
          </a:xfrm>
          <a:prstGeom prst="rect">
            <a:avLst/>
          </a:prstGeom>
        </p:spPr>
      </p:pic>
      <p:pic>
        <p:nvPicPr>
          <p:cNvPr id="17" name="Picture 7">
            <a:extLst>
              <a:ext uri="{FF2B5EF4-FFF2-40B4-BE49-F238E27FC236}">
                <a16:creationId xmlns:a16="http://schemas.microsoft.com/office/drawing/2014/main" id="{DD4D0A81-BC24-471B-8454-433E1F1BAF8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36440" y="4047463"/>
            <a:ext cx="5562878" cy="2653423"/>
          </a:xfrm>
          <a:prstGeom prst="rect">
            <a:avLst/>
          </a:prstGeom>
        </p:spPr>
      </p:pic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DBFB819B-AED7-4969-BD0E-F249D9E4E989}"/>
              </a:ext>
            </a:extLst>
          </p:cNvPr>
          <p:cNvSpPr txBox="1">
            <a:spLocks/>
          </p:cNvSpPr>
          <p:nvPr/>
        </p:nvSpPr>
        <p:spPr>
          <a:xfrm>
            <a:off x="7493045" y="909066"/>
            <a:ext cx="4555980" cy="2402631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 smtClean="0"/>
              <a:t>HFS deeply detached</a:t>
            </a:r>
          </a:p>
          <a:p>
            <a:r>
              <a:rPr lang="en-US" sz="1800" dirty="0" smtClean="0"/>
              <a:t>Low temperatures; &lt;1eV at max particle flux/density</a:t>
            </a:r>
          </a:p>
          <a:p>
            <a:r>
              <a:rPr lang="en-US" sz="1800" dirty="0" smtClean="0"/>
              <a:t>Negligible heat flux ~ 1MW/m</a:t>
            </a:r>
            <a:r>
              <a:rPr lang="en-US" sz="1800" baseline="30000" dirty="0" smtClean="0"/>
              <a:t>2</a:t>
            </a:r>
            <a:br>
              <a:rPr lang="en-US" sz="1800" baseline="30000" dirty="0" smtClean="0"/>
            </a:br>
            <a:endParaRPr lang="en-US" sz="1800" baseline="30000" dirty="0" smtClean="0"/>
          </a:p>
          <a:p>
            <a:pPr marL="0" indent="0">
              <a:buNone/>
            </a:pPr>
            <a:r>
              <a:rPr lang="en-US" sz="1800" dirty="0" smtClean="0"/>
              <a:t>LFS partially detached</a:t>
            </a:r>
          </a:p>
          <a:p>
            <a:r>
              <a:rPr lang="en-US" sz="1800" dirty="0" smtClean="0"/>
              <a:t>temperature low @ </a:t>
            </a:r>
            <a:r>
              <a:rPr lang="en-US" sz="1800" dirty="0"/>
              <a:t>strike-line &lt; </a:t>
            </a:r>
            <a:r>
              <a:rPr lang="en-US" sz="1800" dirty="0" smtClean="0"/>
              <a:t>1.5eV</a:t>
            </a:r>
          </a:p>
          <a:p>
            <a:r>
              <a:rPr lang="en-US" sz="1800" dirty="0" smtClean="0">
                <a:sym typeface="Wingdings" panose="05000000000000000000" pitchFamily="2" charset="2"/>
              </a:rPr>
              <a:t>Heat-flux </a:t>
            </a:r>
            <a:r>
              <a:rPr lang="en-US" sz="1800" dirty="0">
                <a:sym typeface="Wingdings" panose="05000000000000000000" pitchFamily="2" charset="2"/>
              </a:rPr>
              <a:t>max </a:t>
            </a:r>
            <a:r>
              <a:rPr lang="en-US" sz="1800" dirty="0" smtClean="0">
                <a:sym typeface="Wingdings" panose="05000000000000000000" pitchFamily="2" charset="2"/>
              </a:rPr>
              <a:t>2MW/m</a:t>
            </a:r>
            <a:r>
              <a:rPr lang="en-US" sz="1800" baseline="30000" dirty="0" smtClean="0"/>
              <a:t>2</a:t>
            </a:r>
            <a:endParaRPr lang="en-US" sz="1800" baseline="30000" dirty="0"/>
          </a:p>
        </p:txBody>
      </p:sp>
      <p:sp>
        <p:nvSpPr>
          <p:cNvPr id="1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868070" y="6606306"/>
            <a:ext cx="6151996" cy="312763"/>
          </a:xfrm>
        </p:spPr>
        <p:txBody>
          <a:bodyPr/>
          <a:lstStyle/>
          <a:p>
            <a:pPr algn="r"/>
            <a:r>
              <a:rPr lang="en-GB" dirty="0" smtClean="0"/>
              <a:t>S. Wiesen | </a:t>
            </a:r>
            <a:r>
              <a:rPr lang="en-US" dirty="0" smtClean="0"/>
              <a:t>TSVV-5 meeting </a:t>
            </a:r>
            <a:r>
              <a:rPr lang="en-GB" dirty="0" smtClean="0"/>
              <a:t>| Sep. 17</a:t>
            </a:r>
            <a:r>
              <a:rPr lang="en-GB" baseline="30000" dirty="0" smtClean="0"/>
              <a:t>th</a:t>
            </a:r>
            <a:r>
              <a:rPr lang="en-GB" dirty="0" smtClean="0"/>
              <a:t> , 2021| Page </a:t>
            </a:r>
            <a:fld id="{6A6D9FA1-99C7-4910-8E32-B85D378B0060}" type="slidenum">
              <a:rPr lang="en-GB" smtClean="0"/>
              <a:pPr algn="r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5879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3241"/>
    </mc:Choice>
    <mc:Fallback xmlns="">
      <p:transition spd="slow" advTm="9324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EUROfusion6x9_5_3_2019</Template>
  <TotalTime>0</TotalTime>
  <Words>2566</Words>
  <Application>Microsoft Office PowerPoint</Application>
  <PresentationFormat>Benutzerdefiniert</PresentationFormat>
  <Paragraphs>244</Paragraphs>
  <Slides>27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27</vt:i4>
      </vt:variant>
    </vt:vector>
  </HeadingPairs>
  <TitlesOfParts>
    <vt:vector size="33" baseType="lpstr">
      <vt:lpstr>Arial</vt:lpstr>
      <vt:lpstr>Calibri</vt:lpstr>
      <vt:lpstr>Cambria Math</vt:lpstr>
      <vt:lpstr>Symbol</vt:lpstr>
      <vt:lpstr>Wingdings</vt:lpstr>
      <vt:lpstr>Office</vt:lpstr>
      <vt:lpstr>SOLPS-ITER activities within the DEMO Central Team – development needs</vt:lpstr>
      <vt:lpstr>Overview</vt:lpstr>
      <vt:lpstr>PowerPoint-Präsentation</vt:lpstr>
      <vt:lpstr>Early assessment for DEMO</vt:lpstr>
      <vt:lpstr>Early assessment for DEMO</vt:lpstr>
      <vt:lpstr>Lessons learned ITER divertor design</vt:lpstr>
      <vt:lpstr>Rationale for inclusion of a DEMO divertor liner</vt:lpstr>
      <vt:lpstr>Issue of particle balance / explicit (EIRENE sources)-implicit (B2.5) coupling  long convergence times</vt:lpstr>
      <vt:lpstr>DEMO divertor assessment with new SOLPS-ITER</vt:lpstr>
      <vt:lpstr>Revised ITER Divertor Design studies: metal wall &amp; SOLPS-ITER</vt:lpstr>
      <vt:lpstr>PowerPoint-Präsentation</vt:lpstr>
      <vt:lpstr>Previous DEMO ASTRA/SOLPS4.3 coupling</vt:lpstr>
      <vt:lpstr>Numerical assessment of integrated DEMO operational space</vt:lpstr>
      <vt:lpstr>PowerPoint-Präsentation</vt:lpstr>
      <vt:lpstr>What else can cause a loss of detachment?</vt:lpstr>
      <vt:lpstr>Fuelling Pellet induced re-attachment</vt:lpstr>
      <vt:lpstr>Re-attachment in DEMO</vt:lpstr>
      <vt:lpstr>Re-attachment in DEMO</vt:lpstr>
      <vt:lpstr>The (provisional) solution</vt:lpstr>
      <vt:lpstr>Advanced Fluid Neutral Model application to ITER</vt:lpstr>
      <vt:lpstr>PowerPoint-Präsentation</vt:lpstr>
      <vt:lpstr>CX and photon fluxes on (ITER) first wall components</vt:lpstr>
      <vt:lpstr>Erosion vs Deposition on the ITER port-plug faces</vt:lpstr>
      <vt:lpstr>CHERAB DEMO First Wall Estimated Loads</vt:lpstr>
      <vt:lpstr>PowerPoint-Präsentation</vt:lpstr>
      <vt:lpstr>ADC</vt:lpstr>
      <vt:lpstr>Overview</vt:lpstr>
    </vt:vector>
  </TitlesOfParts>
  <Company>MPG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EU Strategy for solving the DEMO Exhaust Problem</dc:title>
  <dc:creator>Hartmut Zohm</dc:creator>
  <cp:lastModifiedBy>Wiesen</cp:lastModifiedBy>
  <cp:revision>558</cp:revision>
  <cp:lastPrinted>2021-01-08T14:51:13Z</cp:lastPrinted>
  <dcterms:created xsi:type="dcterms:W3CDTF">2020-08-25T14:25:52Z</dcterms:created>
  <dcterms:modified xsi:type="dcterms:W3CDTF">2021-09-17T08:03:03Z</dcterms:modified>
</cp:coreProperties>
</file>