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6" r:id="rId8"/>
    <p:sldId id="265" r:id="rId9"/>
    <p:sldId id="267" r:id="rId10"/>
    <p:sldId id="268" r:id="rId11"/>
  </p:sldIdLst>
  <p:sldSz cx="9144000" cy="5143500" type="screen16x9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B942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4" autoAdjust="0"/>
    <p:restoredTop sz="94660"/>
  </p:normalViewPr>
  <p:slideViewPr>
    <p:cSldViewPr>
      <p:cViewPr varScale="1">
        <p:scale>
          <a:sx n="141" d="100"/>
          <a:sy n="141" d="100"/>
        </p:scale>
        <p:origin x="120" y="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7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7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5029E26-3CDE-4E2A-9243-F4CFA73F77C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971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7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7"/>
            <a:ext cx="2945660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4D204273-9E39-4C9A-A251-EF1633DCAA4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993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745F3C-3CEB-4A25-85B6-CDCC4A5FEFE4}" type="slidenum">
              <a:rPr lang="en-GB"/>
              <a:pPr/>
              <a:t>1</a:t>
            </a:fld>
            <a:endParaRPr lang="en-GB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41CCE-8A12-40BB-9B34-BDA9373B9D37}" type="slidenum">
              <a:rPr lang="en-GB"/>
              <a:pPr/>
              <a:t>2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31286"/>
          </a:xfrm>
        </p:spPr>
        <p:txBody>
          <a:bodyPr/>
          <a:lstStyle>
            <a:lvl1pPr marL="0" indent="0" algn="ctr">
              <a:buFontTx/>
              <a:buNone/>
              <a:defRPr sz="2000" baseline="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39552" y="4470235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i="1" dirty="0" err="1" smtClean="0">
                <a:latin typeface="+mn-lt"/>
              </a:rPr>
              <a:t>Disclaimer</a:t>
            </a:r>
            <a:r>
              <a:rPr lang="fr-FR" sz="1100" i="1" dirty="0" smtClean="0">
                <a:latin typeface="+mn-lt"/>
              </a:rPr>
              <a:t>: The </a:t>
            </a:r>
            <a:r>
              <a:rPr lang="fr-FR" sz="1100" i="1" dirty="0" err="1" smtClean="0">
                <a:latin typeface="+mn-lt"/>
              </a:rPr>
              <a:t>views</a:t>
            </a:r>
            <a:r>
              <a:rPr lang="fr-FR" sz="1100" i="1" dirty="0" smtClean="0">
                <a:latin typeface="+mn-lt"/>
              </a:rPr>
              <a:t> and opinions </a:t>
            </a:r>
            <a:r>
              <a:rPr lang="fr-FR" sz="1100" i="1" dirty="0" err="1" smtClean="0">
                <a:latin typeface="+mn-lt"/>
              </a:rPr>
              <a:t>expressed</a:t>
            </a:r>
            <a:r>
              <a:rPr lang="fr-FR" sz="1100" i="1" dirty="0" smtClean="0">
                <a:latin typeface="+mn-lt"/>
              </a:rPr>
              <a:t> </a:t>
            </a:r>
            <a:r>
              <a:rPr lang="fr-FR" sz="1100" i="1" dirty="0" err="1" smtClean="0">
                <a:latin typeface="+mn-lt"/>
              </a:rPr>
              <a:t>herein</a:t>
            </a:r>
            <a:r>
              <a:rPr lang="fr-FR" sz="1100" i="1" dirty="0" smtClean="0">
                <a:latin typeface="+mn-lt"/>
              </a:rPr>
              <a:t> do not </a:t>
            </a:r>
            <a:r>
              <a:rPr lang="fr-FR" sz="1100" i="1" dirty="0" err="1" smtClean="0">
                <a:latin typeface="+mn-lt"/>
              </a:rPr>
              <a:t>necessarily</a:t>
            </a:r>
            <a:r>
              <a:rPr lang="fr-FR" sz="1100" i="1" dirty="0" smtClean="0">
                <a:latin typeface="+mn-lt"/>
              </a:rPr>
              <a:t> </a:t>
            </a:r>
            <a:r>
              <a:rPr lang="fr-FR" sz="1100" i="1" dirty="0" err="1" smtClean="0">
                <a:latin typeface="+mn-lt"/>
              </a:rPr>
              <a:t>reflect</a:t>
            </a:r>
            <a:r>
              <a:rPr lang="fr-FR" sz="1100" i="1" dirty="0" smtClean="0">
                <a:latin typeface="+mn-lt"/>
              </a:rPr>
              <a:t> </a:t>
            </a:r>
            <a:r>
              <a:rPr lang="fr-FR" sz="1100" i="1" dirty="0" err="1" smtClean="0">
                <a:latin typeface="+mn-lt"/>
              </a:rPr>
              <a:t>those</a:t>
            </a:r>
            <a:r>
              <a:rPr lang="fr-FR" sz="1100" i="1" dirty="0" smtClean="0">
                <a:latin typeface="+mn-lt"/>
              </a:rPr>
              <a:t> of the ITER Organization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61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457200"/>
            <a:ext cx="200025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3088" y="457200"/>
            <a:ext cx="5848350" cy="4114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577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088" y="0"/>
            <a:ext cx="8001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83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813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3088" y="1314450"/>
            <a:ext cx="3924300" cy="325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314450"/>
            <a:ext cx="3924300" cy="325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08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15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55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30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27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81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571500" y="0"/>
            <a:ext cx="8001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3088" y="1314450"/>
            <a:ext cx="8001000" cy="3147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15875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2699792" y="4741833"/>
            <a:ext cx="46085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0" rIns="36000" bIns="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800" dirty="0" smtClean="0">
                <a:solidFill>
                  <a:schemeClr val="tx1"/>
                </a:solidFill>
                <a:latin typeface="+mj-lt"/>
              </a:rPr>
              <a:t>TSVV-5 Regular meeting, September</a:t>
            </a:r>
            <a:r>
              <a:rPr lang="en-GB" sz="800" baseline="0" dirty="0" smtClean="0">
                <a:solidFill>
                  <a:schemeClr val="tx1"/>
                </a:solidFill>
                <a:latin typeface="+mj-lt"/>
              </a:rPr>
              <a:t> 17</a:t>
            </a:r>
            <a:r>
              <a:rPr lang="en-GB" sz="800" baseline="30000" dirty="0" smtClean="0">
                <a:solidFill>
                  <a:schemeClr val="tx1"/>
                </a:solidFill>
                <a:latin typeface="+mj-lt"/>
              </a:rPr>
              <a:t>th</a:t>
            </a:r>
            <a:r>
              <a:rPr lang="en-GB" sz="800" baseline="0" dirty="0" smtClean="0">
                <a:solidFill>
                  <a:schemeClr val="tx1"/>
                </a:solidFill>
                <a:latin typeface="+mj-lt"/>
              </a:rPr>
              <a:t> 2021</a:t>
            </a:r>
            <a:endParaRPr lang="en-GB" sz="800" dirty="0" smtClean="0">
              <a:solidFill>
                <a:schemeClr val="tx1"/>
              </a:solidFill>
              <a:latin typeface="+mj-lt"/>
            </a:endParaRPr>
          </a:p>
          <a:p>
            <a:pPr algn="ctr">
              <a:spcBef>
                <a:spcPct val="50000"/>
              </a:spcBef>
            </a:pPr>
            <a:r>
              <a:rPr lang="en-GB" sz="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© 2021, ITER Organization</a:t>
            </a:r>
            <a:r>
              <a:rPr lang="en-GB" sz="800" dirty="0" smtClean="0">
                <a:solidFill>
                  <a:schemeClr val="tx1"/>
                </a:solidFill>
                <a:latin typeface="+mj-lt"/>
              </a:rPr>
              <a:t>	</a:t>
            </a:r>
            <a:endParaRPr lang="en-GB" sz="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8458200" y="4788000"/>
            <a:ext cx="5857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dirty="0">
                <a:latin typeface="+mj-lt"/>
              </a:rPr>
              <a:t>Page </a:t>
            </a:r>
            <a:fld id="{47BA91C2-74BF-4480-8BF1-C44F20807924}" type="slidenum">
              <a:rPr lang="en-GB" sz="800" smtClean="0">
                <a:latin typeface="+mj-lt"/>
              </a:rPr>
              <a:pPr>
                <a:spcBef>
                  <a:spcPct val="50000"/>
                </a:spcBef>
              </a:pPr>
              <a:t>‹#›</a:t>
            </a:fld>
            <a:endParaRPr lang="en-GB" sz="800" dirty="0">
              <a:latin typeface="+mj-lt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308303" y="4788000"/>
            <a:ext cx="111672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>
                <a:latin typeface="+mj-lt"/>
              </a:rPr>
              <a:t>IDM</a:t>
            </a:r>
            <a:r>
              <a:rPr lang="en-US" sz="800" baseline="0" dirty="0" smtClean="0">
                <a:latin typeface="+mj-lt"/>
              </a:rPr>
              <a:t> UID: 5PFAPC</a:t>
            </a:r>
            <a:endParaRPr lang="en-GB" sz="800" dirty="0"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0" y="4731514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8388424" y="4731514"/>
            <a:ext cx="0" cy="32400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7308304" y="4731990"/>
            <a:ext cx="0" cy="32400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2699792" y="4731990"/>
            <a:ext cx="0" cy="32400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752000"/>
            <a:ext cx="592767" cy="2934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4953600"/>
            <a:ext cx="2016224" cy="971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87338" indent="-287338" algn="just" defTabSz="795338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57238" indent="-279400" algn="just" defTabSz="795338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36650" indent="-188913" algn="just" defTabSz="795338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511300" indent="-184150" algn="just" defTabSz="795338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85950" indent="-184150" algn="just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343150" indent="-184150" algn="l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800350" indent="-184150" algn="l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257550" indent="-184150" algn="l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714750" indent="-184150" algn="l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685800" y="1714500"/>
            <a:ext cx="7772400" cy="857250"/>
          </a:xfrm>
        </p:spPr>
        <p:txBody>
          <a:bodyPr/>
          <a:lstStyle/>
          <a:p>
            <a:r>
              <a:rPr lang="en-US" dirty="0" smtClean="0"/>
              <a:t>ITER views on further EIRENE development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55576" y="2914650"/>
            <a:ext cx="7232848" cy="1331286"/>
          </a:xfrm>
        </p:spPr>
        <p:txBody>
          <a:bodyPr/>
          <a:lstStyle/>
          <a:p>
            <a:r>
              <a:rPr lang="en-US" dirty="0" smtClean="0"/>
              <a:t>X. Bonnin</a:t>
            </a:r>
            <a:endParaRPr lang="en-US" dirty="0"/>
          </a:p>
          <a:p>
            <a:r>
              <a:rPr lang="en-US" dirty="0" smtClean="0"/>
              <a:t>ITER Organization</a:t>
            </a:r>
          </a:p>
          <a:p>
            <a:r>
              <a:rPr lang="en-US" sz="1600" dirty="0" smtClean="0"/>
              <a:t>with inputs from S. Pinches, O. Hoenen, R. Pitts,</a:t>
            </a:r>
            <a:br>
              <a:rPr lang="en-US" sz="1600" dirty="0" smtClean="0"/>
            </a:br>
            <a:r>
              <a:rPr lang="en-US" sz="1600" dirty="0" smtClean="0"/>
              <a:t> S. </a:t>
            </a:r>
            <a:r>
              <a:rPr lang="en-US" sz="1600" dirty="0"/>
              <a:t>L</a:t>
            </a:r>
            <a:r>
              <a:rPr lang="en-US" sz="1600" dirty="0" smtClean="0"/>
              <a:t>isgo, D. Coster (IPP) and N. Rivals (CEA)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remarks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99542"/>
            <a:ext cx="8712968" cy="3960440"/>
          </a:xfrm>
        </p:spPr>
        <p:txBody>
          <a:bodyPr/>
          <a:lstStyle/>
          <a:p>
            <a:r>
              <a:rPr lang="en-US" sz="2000" dirty="0" smtClean="0"/>
              <a:t>The IO has very limited manpower resources but stands ready to assist EIRENE and other NGM developments and welcomes the TSVV-5 initiative</a:t>
            </a:r>
          </a:p>
          <a:p>
            <a:r>
              <a:rPr lang="en-US" sz="2000" dirty="0" smtClean="0"/>
              <a:t>The IO encourages voluntary contributions from the ITER Member States by means of the ISFN, IPAs, and Visiting Researcher </a:t>
            </a:r>
            <a:r>
              <a:rPr lang="en-US" sz="2000" dirty="0" err="1" smtClean="0"/>
              <a:t>programmes</a:t>
            </a:r>
            <a:endParaRPr lang="en-US" sz="2000" dirty="0" smtClean="0"/>
          </a:p>
          <a:p>
            <a:r>
              <a:rPr lang="en-US" sz="2000" dirty="0" smtClean="0"/>
              <a:t>The IO has limited budget for contractual work on new simulations and/or code development, when these are in direct pursuance of the ITER project goals and would not be done at all or on the necessary time scale via voluntary contributions</a:t>
            </a:r>
          </a:p>
          <a:p>
            <a:r>
              <a:rPr lang="en-US" sz="2000" dirty="0" smtClean="0"/>
              <a:t>The IO must work within the legal constraints of the terms of the ITER Agreement (i.e. licensing, distribution outside public institutions within the ITER Member States, etc…)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65578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73088" y="16859"/>
            <a:ext cx="8001000" cy="682683"/>
          </a:xfrm>
        </p:spPr>
        <p:txBody>
          <a:bodyPr/>
          <a:lstStyle/>
          <a:p>
            <a:r>
              <a:rPr lang="en-US" sz="2800" dirty="0" smtClean="0"/>
              <a:t>Context</a:t>
            </a:r>
            <a:endParaRPr lang="en-US" sz="28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735464"/>
            <a:ext cx="8640960" cy="3636485"/>
          </a:xfrm>
        </p:spPr>
        <p:txBody>
          <a:bodyPr/>
          <a:lstStyle/>
          <a:p>
            <a:r>
              <a:rPr lang="en-US" sz="2000" dirty="0" smtClean="0"/>
              <a:t>EIRENE is the dominant Neutral Gas Module (NGM) used in the fusion community and by the IO, for example in:</a:t>
            </a:r>
          </a:p>
          <a:p>
            <a:pPr lvl="1"/>
            <a:r>
              <a:rPr lang="en-US" sz="1800" dirty="0" smtClean="0"/>
              <a:t>SOLPS-ITER (B2.5-Eirene)</a:t>
            </a:r>
          </a:p>
          <a:p>
            <a:pPr lvl="1"/>
            <a:r>
              <a:rPr lang="en-US" sz="1800" dirty="0" smtClean="0"/>
              <a:t>EMC3-Eirene</a:t>
            </a:r>
          </a:p>
          <a:p>
            <a:pPr lvl="1"/>
            <a:r>
              <a:rPr lang="en-US" sz="1800" dirty="0" smtClean="0"/>
              <a:t>SOLEDGE3X (SOLEDGE2D+TOKAM3X+Eirene)</a:t>
            </a:r>
          </a:p>
          <a:p>
            <a:pPr lvl="1"/>
            <a:r>
              <a:rPr lang="en-US" sz="1800" dirty="0" smtClean="0"/>
              <a:t>JINTRAC (EDGE2D-Eirene)</a:t>
            </a:r>
          </a:p>
          <a:p>
            <a:pPr lvl="1"/>
            <a:r>
              <a:rPr lang="en-US" sz="1800" smtClean="0"/>
              <a:t>OSM-DIVIMP-Eirene</a:t>
            </a:r>
            <a:endParaRPr lang="en-US" sz="1800" dirty="0" smtClean="0"/>
          </a:p>
          <a:p>
            <a:r>
              <a:rPr lang="en-GB" sz="1800" dirty="0"/>
              <a:t>The IO has therefore a strong interest in the continued improvement of the EIRENE code: physics fidelity, accuracy and robustness, validation, and adherence to good community development </a:t>
            </a:r>
            <a:r>
              <a:rPr lang="en-GB" sz="1800" dirty="0" smtClean="0"/>
              <a:t>standards</a:t>
            </a:r>
            <a:endParaRPr lang="en-US" sz="1800" dirty="0" smtClean="0"/>
          </a:p>
          <a:p>
            <a:r>
              <a:rPr lang="en-US" sz="1800" dirty="0" smtClean="0"/>
              <a:t>The IO welcomes the opportunity it is given to participate in the shaping of future EIRENE code developments while recognizing that EIRENE is IP from FZJ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EIRENE developments in IO’s interest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88" y="771550"/>
            <a:ext cx="8001000" cy="3816424"/>
          </a:xfrm>
        </p:spPr>
        <p:txBody>
          <a:bodyPr/>
          <a:lstStyle/>
          <a:p>
            <a:r>
              <a:rPr lang="en-US" sz="2000" dirty="0"/>
              <a:t>Software development:</a:t>
            </a:r>
          </a:p>
          <a:p>
            <a:pPr lvl="1"/>
            <a:r>
              <a:rPr lang="en-US" sz="1800" dirty="0"/>
              <a:t>Use of standard Interface Data Structures (IDSs) for input/output (sometimes called “IMAS-</a:t>
            </a:r>
            <a:r>
              <a:rPr lang="en-US" sz="1800" dirty="0" err="1"/>
              <a:t>ification</a:t>
            </a:r>
            <a:r>
              <a:rPr lang="en-US" sz="1800" dirty="0"/>
              <a:t>”)</a:t>
            </a:r>
          </a:p>
          <a:p>
            <a:pPr lvl="1"/>
            <a:r>
              <a:rPr lang="en-US" sz="1800" dirty="0"/>
              <a:t>Lowering barrier to use through better </a:t>
            </a:r>
            <a:r>
              <a:rPr lang="en-US" sz="1800" dirty="0" smtClean="0"/>
              <a:t>documentation and worked-out examples</a:t>
            </a:r>
            <a:endParaRPr lang="en-US" sz="1800" dirty="0"/>
          </a:p>
          <a:p>
            <a:pPr lvl="1"/>
            <a:r>
              <a:rPr lang="en-US" sz="1800" dirty="0"/>
              <a:t>Performance improvements, e.g. through further parallelization</a:t>
            </a:r>
          </a:p>
          <a:p>
            <a:pPr lvl="1"/>
            <a:r>
              <a:rPr lang="en-US" sz="1800" dirty="0"/>
              <a:t>Improved distributed development</a:t>
            </a:r>
          </a:p>
          <a:p>
            <a:r>
              <a:rPr lang="en-US" sz="2000" dirty="0" smtClean="0"/>
              <a:t>New physics capabilities and improvements:</a:t>
            </a:r>
          </a:p>
          <a:p>
            <a:pPr lvl="1"/>
            <a:r>
              <a:rPr lang="en-US" sz="1800" dirty="0" smtClean="0"/>
              <a:t>Corrections to treatment of molecular “test” ions</a:t>
            </a:r>
          </a:p>
          <a:p>
            <a:pPr lvl="1"/>
            <a:r>
              <a:rPr lang="en-US" sz="1800" dirty="0" smtClean="0"/>
              <a:t>Revival of radiation transport options</a:t>
            </a:r>
          </a:p>
          <a:p>
            <a:pPr lvl="1"/>
            <a:r>
              <a:rPr lang="en-US" sz="1800" dirty="0" smtClean="0"/>
              <a:t>Species-specific source rescaling scheme</a:t>
            </a:r>
          </a:p>
          <a:p>
            <a:pPr lvl="1"/>
            <a:r>
              <a:rPr lang="en-US" sz="1800" dirty="0" smtClean="0"/>
              <a:t>Extensions to wall and surface chemistry models</a:t>
            </a:r>
          </a:p>
          <a:p>
            <a:pPr lvl="1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95066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IMAS-</a:t>
            </a:r>
            <a:r>
              <a:rPr lang="en-US" dirty="0" err="1" smtClean="0"/>
              <a:t>ification</a:t>
            </a:r>
            <a:r>
              <a:rPr lang="en-US" dirty="0" smtClean="0"/>
              <a:t> of EIRENE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81540"/>
            <a:ext cx="8712968" cy="3690410"/>
          </a:xfrm>
        </p:spPr>
        <p:txBody>
          <a:bodyPr/>
          <a:lstStyle/>
          <a:p>
            <a:r>
              <a:rPr lang="en-US" sz="2000" dirty="0" smtClean="0"/>
              <a:t>Long-term goal, but the </a:t>
            </a:r>
            <a:r>
              <a:rPr lang="en-US" sz="2000" b="1" u="sng" dirty="0" smtClean="0"/>
              <a:t>most important one for the IO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All IO-used software must eventually interface with IMAS. For an NGM, this means:</a:t>
            </a:r>
          </a:p>
          <a:p>
            <a:pPr lvl="1"/>
            <a:r>
              <a:rPr lang="en-US" sz="1600" dirty="0" smtClean="0"/>
              <a:t>Ability to obtain its input from a combination of the </a:t>
            </a:r>
            <a:r>
              <a:rPr lang="en-US" sz="1600" i="1" dirty="0" smtClean="0"/>
              <a:t>equilibrium</a:t>
            </a:r>
            <a:r>
              <a:rPr lang="en-US" sz="1600" dirty="0" smtClean="0"/>
              <a:t>, </a:t>
            </a:r>
            <a:r>
              <a:rPr lang="en-US" sz="1600" i="1" dirty="0" smtClean="0"/>
              <a:t>wall</a:t>
            </a:r>
            <a:r>
              <a:rPr lang="en-US" sz="1600" dirty="0" smtClean="0"/>
              <a:t>, </a:t>
            </a:r>
            <a:r>
              <a:rPr lang="en-US" sz="1600" i="1" dirty="0" err="1" smtClean="0"/>
              <a:t>edge_profiles</a:t>
            </a:r>
            <a:r>
              <a:rPr lang="en-US" sz="1600" dirty="0" smtClean="0"/>
              <a:t>, and </a:t>
            </a:r>
            <a:r>
              <a:rPr lang="en-US" sz="1600" i="1" dirty="0" smtClean="0"/>
              <a:t>edge-transport</a:t>
            </a:r>
            <a:r>
              <a:rPr lang="en-US" sz="1600" dirty="0" smtClean="0"/>
              <a:t> IDSs, plus a limited number of code-specific parameters in a dedicated input file</a:t>
            </a:r>
          </a:p>
          <a:p>
            <a:pPr lvl="1"/>
            <a:r>
              <a:rPr lang="en-US" sz="1600" dirty="0" smtClean="0"/>
              <a:t>Ability to provide its output as </a:t>
            </a:r>
            <a:r>
              <a:rPr lang="en-US" sz="1600" i="1" dirty="0" err="1" smtClean="0"/>
              <a:t>edge_profiles</a:t>
            </a:r>
            <a:r>
              <a:rPr lang="en-US" sz="1600" dirty="0" smtClean="0"/>
              <a:t>, </a:t>
            </a:r>
            <a:r>
              <a:rPr lang="en-US" sz="1600" i="1" dirty="0" err="1" smtClean="0"/>
              <a:t>edge_sources</a:t>
            </a:r>
            <a:r>
              <a:rPr lang="en-US" sz="1600" dirty="0" smtClean="0"/>
              <a:t>, </a:t>
            </a:r>
            <a:r>
              <a:rPr lang="en-US" sz="1600" i="1" dirty="0" err="1" smtClean="0"/>
              <a:t>edge_transport</a:t>
            </a:r>
            <a:r>
              <a:rPr lang="en-US" sz="1600" dirty="0" smtClean="0"/>
              <a:t>, </a:t>
            </a:r>
            <a:r>
              <a:rPr lang="en-US" sz="1600" i="1" dirty="0" smtClean="0"/>
              <a:t>radiation</a:t>
            </a:r>
            <a:r>
              <a:rPr lang="en-US" sz="1600" dirty="0" smtClean="0"/>
              <a:t>, and </a:t>
            </a:r>
            <a:r>
              <a:rPr lang="en-US" sz="1600" i="1" dirty="0" smtClean="0"/>
              <a:t>summary</a:t>
            </a:r>
            <a:r>
              <a:rPr lang="en-US" sz="1600" dirty="0" smtClean="0"/>
              <a:t> IDSs</a:t>
            </a:r>
          </a:p>
          <a:p>
            <a:pPr lvl="2"/>
            <a:r>
              <a:rPr lang="en-US" sz="1400" dirty="0"/>
              <a:t>Allows use </a:t>
            </a:r>
            <a:r>
              <a:rPr lang="en-US" sz="1400" dirty="0" smtClean="0"/>
              <a:t>in </a:t>
            </a:r>
            <a:r>
              <a:rPr lang="en-US" sz="1400" dirty="0"/>
              <a:t>different workflows, e.g. for synthetic diagnostics (spectroscopy, bolometry, etc</a:t>
            </a:r>
            <a:r>
              <a:rPr lang="en-US" sz="1400" dirty="0" smtClean="0"/>
              <a:t>.)</a:t>
            </a:r>
          </a:p>
          <a:p>
            <a:pPr lvl="2"/>
            <a:r>
              <a:rPr lang="en-US" sz="1400" dirty="0" smtClean="0"/>
              <a:t>Dedicated radiation tallies already exist in the SOLPS-ITER branch for this purpose</a:t>
            </a:r>
          </a:p>
          <a:p>
            <a:pPr lvl="1"/>
            <a:r>
              <a:rPr lang="en-US" sz="1600" dirty="0"/>
              <a:t>Ability to use reaction data from the AMNS </a:t>
            </a:r>
            <a:r>
              <a:rPr lang="en-US" sz="1600" dirty="0" smtClean="0"/>
              <a:t>package</a:t>
            </a:r>
          </a:p>
          <a:p>
            <a:pPr lvl="1"/>
            <a:r>
              <a:rPr lang="en-US" sz="1600" dirty="0" smtClean="0"/>
              <a:t>Use of Generalized Grid Description (GGD) geometrical objects</a:t>
            </a:r>
          </a:p>
          <a:p>
            <a:pPr lvl="1"/>
            <a:r>
              <a:rPr lang="en-US" sz="1600" dirty="0" smtClean="0"/>
              <a:t>Contribute to evolution of IMAS Data Dictionary to provide all quantities of interest and participate in definition of relevant new quantities when the need arises</a:t>
            </a:r>
          </a:p>
        </p:txBody>
      </p:sp>
    </p:spTree>
    <p:extLst>
      <p:ext uri="{BB962C8B-B14F-4D97-AF65-F5344CB8AC3E}">
        <p14:creationId xmlns:p14="http://schemas.microsoft.com/office/powerpoint/2010/main" val="223159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 to test ion 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88" y="685800"/>
            <a:ext cx="8001000" cy="3776160"/>
          </a:xfrm>
        </p:spPr>
        <p:txBody>
          <a:bodyPr/>
          <a:lstStyle/>
          <a:p>
            <a:r>
              <a:rPr lang="en-US" sz="2000" dirty="0" smtClean="0"/>
              <a:t>Many issues were discovered when H</a:t>
            </a:r>
            <a:r>
              <a:rPr lang="en-US" sz="2000" baseline="-25000" dirty="0" smtClean="0"/>
              <a:t>2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ions were included in SOLEDGE3X simulations of the ITER sub-divertor volume and the same issues are expected to crop up when using the extended grids version of SOLPS-ITER</a:t>
            </a:r>
          </a:p>
          <a:p>
            <a:pPr lvl="1"/>
            <a:r>
              <a:rPr lang="en-US" sz="1800" dirty="0" smtClean="0"/>
              <a:t>Test ions must be followed to avoid large sinks and the magnetic field must be smoothly interpolated for that purpose (already possible)</a:t>
            </a:r>
          </a:p>
          <a:p>
            <a:pPr lvl="1"/>
            <a:r>
              <a:rPr lang="en-US" sz="1800" dirty="0" smtClean="0"/>
              <a:t>Correction to the test ion following routine were necessary for Fokker-Planck collisions and when crossing periodicity boundaries</a:t>
            </a:r>
          </a:p>
          <a:p>
            <a:pPr lvl="1"/>
            <a:r>
              <a:rPr lang="en-US" sz="1800" dirty="0" smtClean="0"/>
              <a:t>Collisions of test ions with surfaces also needed changes with respect to sheath potential calculation and cell indexing</a:t>
            </a:r>
          </a:p>
          <a:p>
            <a:r>
              <a:rPr lang="en-US" sz="2000" dirty="0" smtClean="0"/>
              <a:t>These changes already exist in the SOLEDGE branch and should be examined by the FZJ team for inclusion in the general Eirene distribution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33564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Species-specific rescaling scheme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85800"/>
            <a:ext cx="8640960" cy="3776160"/>
          </a:xfrm>
        </p:spPr>
        <p:txBody>
          <a:bodyPr/>
          <a:lstStyle/>
          <a:p>
            <a:r>
              <a:rPr lang="en-US" sz="2200" dirty="0" smtClean="0"/>
              <a:t>Correct particle source rescaling is essential to maintain proper particle balance for cases with cross-species reactions such as CX between fuel ions and impurities or in a D-T mixture.</a:t>
            </a:r>
          </a:p>
          <a:p>
            <a:r>
              <a:rPr lang="en-US" sz="2200" dirty="0" smtClean="0"/>
              <a:t>Such </a:t>
            </a:r>
            <a:r>
              <a:rPr lang="en-US" sz="2200" dirty="0" smtClean="0"/>
              <a:t>a scheme </a:t>
            </a:r>
            <a:r>
              <a:rPr lang="en-US" sz="2200" dirty="0" smtClean="0"/>
              <a:t>has been implemented in </a:t>
            </a:r>
            <a:r>
              <a:rPr lang="en-US" sz="2200" dirty="0" smtClean="0"/>
              <a:t>SOLPS-ITER</a:t>
            </a:r>
          </a:p>
          <a:p>
            <a:pPr lvl="1"/>
            <a:r>
              <a:rPr lang="en-US" dirty="0" smtClean="0"/>
              <a:t>Works well for standard cases, when statistics are sufficient</a:t>
            </a:r>
          </a:p>
          <a:p>
            <a:pPr lvl="1"/>
            <a:r>
              <a:rPr lang="en-US" dirty="0" smtClean="0"/>
              <a:t>Reverts to the traditional scaling scheme when treating very rare events</a:t>
            </a:r>
            <a:endParaRPr lang="en-US" dirty="0" smtClean="0"/>
          </a:p>
          <a:p>
            <a:pPr lvl="1"/>
            <a:r>
              <a:rPr lang="en-US" dirty="0" smtClean="0"/>
              <a:t>Rather clumsy solution still in need of generalization and may not be practical for very large grids as in EMC3-Eirene</a:t>
            </a:r>
          </a:p>
          <a:p>
            <a:pPr lvl="1"/>
            <a:r>
              <a:rPr lang="en-US" dirty="0" smtClean="0"/>
              <a:t>Requires further discussion with other developers to decide on implementation </a:t>
            </a:r>
            <a:r>
              <a:rPr lang="en-US" dirty="0" smtClean="0"/>
              <a:t>choices if pursued as a generalized Eirene feature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879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Radiation transport and opacity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85800"/>
            <a:ext cx="8178552" cy="3776160"/>
          </a:xfrm>
        </p:spPr>
        <p:txBody>
          <a:bodyPr/>
          <a:lstStyle/>
          <a:p>
            <a:r>
              <a:rPr lang="en-US" sz="2000" dirty="0" smtClean="0"/>
              <a:t>Radiation transport and opacity calculations in Eirene are essential to obtain a correct description of the plasma in </a:t>
            </a:r>
            <a:r>
              <a:rPr lang="en-US" sz="2000" dirty="0" smtClean="0"/>
              <a:t>remote </a:t>
            </a:r>
            <a:r>
              <a:rPr lang="en-US" sz="2000" dirty="0" smtClean="0"/>
              <a:t>areas, such as under the ITER dome umbrella:</a:t>
            </a:r>
          </a:p>
          <a:p>
            <a:pPr lvl="1"/>
            <a:r>
              <a:rPr lang="en-US" sz="1800" dirty="0" smtClean="0"/>
              <a:t>We know the plasma there will be maintained by photo-ionization</a:t>
            </a:r>
          </a:p>
          <a:p>
            <a:pPr lvl="1"/>
            <a:r>
              <a:rPr lang="en-US" sz="1800" dirty="0" smtClean="0"/>
              <a:t>Plasma parameters in the sub-divertor will determine pumping and fueling efficiency</a:t>
            </a:r>
          </a:p>
          <a:p>
            <a:pPr lvl="1"/>
            <a:r>
              <a:rPr lang="en-US" sz="1800" dirty="0" smtClean="0"/>
              <a:t>Part of S. </a:t>
            </a:r>
            <a:r>
              <a:rPr lang="en-US" sz="1800" dirty="0" err="1" smtClean="0"/>
              <a:t>Wiesen’s</a:t>
            </a:r>
            <a:r>
              <a:rPr lang="en-US" sz="1800" dirty="0" smtClean="0"/>
              <a:t> and D. Reiter’s ISFN work </a:t>
            </a:r>
            <a:r>
              <a:rPr lang="en-US" sz="1800" dirty="0" err="1" smtClean="0"/>
              <a:t>programmes</a:t>
            </a:r>
            <a:endParaRPr lang="en-US" sz="1800" dirty="0" smtClean="0"/>
          </a:p>
          <a:p>
            <a:r>
              <a:rPr lang="en-US" sz="2000" dirty="0" smtClean="0"/>
              <a:t>Correct spectrum calculations critical to properly interpret spectroscopic signals like Lyman and Balmer lines, as demonstrated on JET</a:t>
            </a:r>
          </a:p>
          <a:p>
            <a:r>
              <a:rPr lang="en-US" sz="2000" dirty="0" smtClean="0"/>
              <a:t>Such capabilities were demonstrated ~10 years ago by Kotov &amp; Kukushkin, but need to </a:t>
            </a:r>
            <a:r>
              <a:rPr lang="en-US" sz="2000" dirty="0" smtClean="0"/>
              <a:t>be revived </a:t>
            </a:r>
            <a:r>
              <a:rPr lang="en-US" sz="2000" dirty="0" smtClean="0"/>
              <a:t>and modernized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196075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 to wall 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88" y="699542"/>
            <a:ext cx="8001000" cy="3762418"/>
          </a:xfrm>
        </p:spPr>
        <p:txBody>
          <a:bodyPr/>
          <a:lstStyle/>
          <a:p>
            <a:r>
              <a:rPr lang="en-US" sz="2000" dirty="0" smtClean="0"/>
              <a:t>Extension of the wall model to allow for surface chemistry, wall temperature evolution, surface erosion/deposition, and hydrogen inventory </a:t>
            </a:r>
            <a:r>
              <a:rPr lang="en-US" sz="2000" dirty="0" smtClean="0"/>
              <a:t>calculations:</a:t>
            </a:r>
            <a:endParaRPr lang="en-US" sz="2000" dirty="0" smtClean="0"/>
          </a:p>
          <a:p>
            <a:pPr lvl="1"/>
            <a:r>
              <a:rPr lang="en-US" sz="1800" dirty="0" smtClean="0"/>
              <a:t>A prototype wall evolution model already exists in a SOLEDGE2D version</a:t>
            </a:r>
          </a:p>
          <a:p>
            <a:pPr lvl="1"/>
            <a:r>
              <a:rPr lang="en-US" sz="1800" dirty="0" smtClean="0"/>
              <a:t>A very basic surface chemistry model for Nitrogen currently being tested in SOLPS-ITER (probability of N recycling as either N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or NH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 varying according to surface conditions)</a:t>
            </a:r>
          </a:p>
          <a:p>
            <a:pPr lvl="1"/>
            <a:r>
              <a:rPr lang="en-US" sz="1800" dirty="0" smtClean="0"/>
              <a:t>Include a thermal model to self-consistently determine the wall temperature</a:t>
            </a:r>
          </a:p>
          <a:p>
            <a:pPr lvl="1"/>
            <a:r>
              <a:rPr lang="en-US" sz="1800" dirty="0" smtClean="0"/>
              <a:t>Ability to track surface deposits and/or erosion of wall material</a:t>
            </a:r>
          </a:p>
          <a:p>
            <a:pPr lvl="1"/>
            <a:r>
              <a:rPr lang="en-US" sz="1800" dirty="0" smtClean="0"/>
              <a:t>Ability to specify </a:t>
            </a:r>
            <a:r>
              <a:rPr lang="en-US" sz="1800" dirty="0" smtClean="0"/>
              <a:t>and treat non-elemental </a:t>
            </a:r>
            <a:r>
              <a:rPr lang="en-US" sz="1800" dirty="0" smtClean="0"/>
              <a:t>wall compositions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46932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466584" cy="685800"/>
          </a:xfrm>
        </p:spPr>
        <p:txBody>
          <a:bodyPr/>
          <a:lstStyle/>
          <a:p>
            <a:r>
              <a:rPr lang="en-US" dirty="0" smtClean="0"/>
              <a:t>Further code improvements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00605"/>
            <a:ext cx="8784976" cy="3690410"/>
          </a:xfrm>
        </p:spPr>
        <p:txBody>
          <a:bodyPr/>
          <a:lstStyle/>
          <a:p>
            <a:r>
              <a:rPr lang="en-US" sz="2000" dirty="0" smtClean="0"/>
              <a:t>Consider GPU parallelization, particularly</a:t>
            </a:r>
            <a:r>
              <a:rPr lang="en-US" sz="1800" dirty="0" smtClean="0"/>
              <a:t> for very large 3-D grids</a:t>
            </a:r>
          </a:p>
          <a:p>
            <a:r>
              <a:rPr lang="en-US" sz="2000" dirty="0" smtClean="0"/>
              <a:t>Possibility to obtain internal, not total, energy sources from Eirene</a:t>
            </a:r>
          </a:p>
          <a:p>
            <a:r>
              <a:rPr lang="en-US" sz="2000" dirty="0" smtClean="0"/>
              <a:t>Splitting of Eirene sources by reactions, or at least by reaction type</a:t>
            </a:r>
          </a:p>
          <a:p>
            <a:r>
              <a:rPr lang="en-US" sz="2000" dirty="0" smtClean="0"/>
              <a:t>Bringing back the various repository forks in better agreement with each other</a:t>
            </a:r>
          </a:p>
          <a:p>
            <a:r>
              <a:rPr lang="en-US" sz="2000" dirty="0" smtClean="0"/>
              <a:t>Providing instructions on how to compile the code in the Eirene manual from the files in the repository</a:t>
            </a:r>
          </a:p>
          <a:p>
            <a:r>
              <a:rPr lang="en-US" sz="2000" dirty="0" smtClean="0"/>
              <a:t>Providing worked out examples and sets of recommended reactions for various standard use cases, including synthetic diagnostics and time-dependent runs</a:t>
            </a:r>
          </a:p>
          <a:p>
            <a:r>
              <a:rPr lang="en-US" sz="2000" dirty="0" smtClean="0"/>
              <a:t>Recommended boundary conditions and surface </a:t>
            </a:r>
            <a:r>
              <a:rPr lang="en-US" sz="2000" dirty="0" smtClean="0"/>
              <a:t>models </a:t>
            </a:r>
            <a:r>
              <a:rPr lang="en-US" sz="2000" dirty="0" smtClean="0"/>
              <a:t>for fictitious wall boundaries</a:t>
            </a:r>
          </a:p>
        </p:txBody>
      </p:sp>
    </p:spTree>
    <p:extLst>
      <p:ext uri="{BB962C8B-B14F-4D97-AF65-F5344CB8AC3E}">
        <p14:creationId xmlns:p14="http://schemas.microsoft.com/office/powerpoint/2010/main" val="4074572866"/>
      </p:ext>
    </p:extLst>
  </p:cSld>
  <p:clrMapOvr>
    <a:masterClrMapping/>
  </p:clrMapOvr>
</p:sld>
</file>

<file path=ppt/theme/theme1.xml><?xml version="1.0" encoding="utf-8"?>
<a:theme xmlns:a="http://schemas.openxmlformats.org/drawingml/2006/main" name="ITER_Scientific_and_General_Presentation_N4CUXK_v1_2">
  <a:themeElements>
    <a:clrScheme name="ITER_PPTemplate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TER_PPTemplate (2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200" dirty="0" err="1" smtClean="0">
            <a:latin typeface="+mn-lt"/>
          </a:defRPr>
        </a:defPPr>
      </a:lstStyle>
    </a:txDef>
  </a:objectDefaults>
  <a:extraClrSchemeLst>
    <a:extraClrScheme>
      <a:clrScheme name="ITER_PPTemplate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TER_Scientific_and_General_Presentation_N4CUXK_v1_8 (3).pptx" id="{84690348-23F2-4165-BCE0-733FB791AA1E}" vid="{99E8E174-E2F5-4CD3-9D90-FE22B1137E7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ITER_Scientific_and_General_Presentation_N4CUXK_v1_8 (3)</Template>
  <TotalTime>143</TotalTime>
  <Words>1016</Words>
  <Application>Microsoft Office PowerPoint</Application>
  <PresentationFormat>On-screen Show (16:9)</PresentationFormat>
  <Paragraphs>76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ITER_Scientific_and_General_Presentation_N4CUXK_v1_2</vt:lpstr>
      <vt:lpstr>ITER views on further EIRENE development</vt:lpstr>
      <vt:lpstr>Context</vt:lpstr>
      <vt:lpstr>EIRENE developments in IO’s interest</vt:lpstr>
      <vt:lpstr>IMAS-ification of EIRENE</vt:lpstr>
      <vt:lpstr>Improvements to test ion treatment</vt:lpstr>
      <vt:lpstr>Species-specific rescaling scheme</vt:lpstr>
      <vt:lpstr>Radiation transport and opacity</vt:lpstr>
      <vt:lpstr>Improvements to wall models</vt:lpstr>
      <vt:lpstr>Further code improvements</vt:lpstr>
      <vt:lpstr>Concluding remarks</vt:lpstr>
    </vt:vector>
  </TitlesOfParts>
  <Company>ITER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Moscatelli Esmeralda</dc:creator>
  <cp:lastModifiedBy>Bonnin Xavier</cp:lastModifiedBy>
  <cp:revision>23</cp:revision>
  <cp:lastPrinted>2013-12-05T09:32:24Z</cp:lastPrinted>
  <dcterms:created xsi:type="dcterms:W3CDTF">2020-12-14T15:27:24Z</dcterms:created>
  <dcterms:modified xsi:type="dcterms:W3CDTF">2021-09-16T09:52:08Z</dcterms:modified>
</cp:coreProperties>
</file>